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  <p:sldMasterId id="2147483708" r:id="rId2"/>
  </p:sldMasterIdLst>
  <p:notesMasterIdLst>
    <p:notesMasterId r:id="rId18"/>
  </p:notesMasterIdLst>
  <p:sldIdLst>
    <p:sldId id="256" r:id="rId3"/>
    <p:sldId id="257" r:id="rId4"/>
    <p:sldId id="274" r:id="rId5"/>
    <p:sldId id="277" r:id="rId6"/>
    <p:sldId id="276" r:id="rId7"/>
    <p:sldId id="264" r:id="rId8"/>
    <p:sldId id="268" r:id="rId9"/>
    <p:sldId id="269" r:id="rId10"/>
    <p:sldId id="272" r:id="rId11"/>
    <p:sldId id="258" r:id="rId12"/>
    <p:sldId id="259" r:id="rId13"/>
    <p:sldId id="271" r:id="rId14"/>
    <p:sldId id="260" r:id="rId15"/>
    <p:sldId id="278" r:id="rId16"/>
    <p:sldId id="267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42" autoAdjust="0"/>
    <p:restoredTop sz="94660"/>
  </p:normalViewPr>
  <p:slideViewPr>
    <p:cSldViewPr>
      <p:cViewPr>
        <p:scale>
          <a:sx n="62" d="100"/>
          <a:sy n="62" d="100"/>
        </p:scale>
        <p:origin x="-1518" y="-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F1E0F2-7460-4F8E-BD99-F9CFBC7F26B4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9C2F5D-7DA4-4E38-ACB1-B4BFB8F2B6B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656771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9C2F5D-7DA4-4E38-ACB1-B4BFB8F2B6B6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463112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5406D-F625-4C17-9093-72395C7CD578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81C10-4474-439B-AE50-653675A39B9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5406D-F625-4C17-9093-72395C7CD578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81C10-4474-439B-AE50-653675A39B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5406D-F625-4C17-9093-72395C7CD578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81C10-4474-439B-AE50-653675A39B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5406D-F625-4C17-9093-72395C7CD578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81C10-4474-439B-AE50-653675A39B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5406D-F625-4C17-9093-72395C7CD578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81C10-4474-439B-AE50-653675A39B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5406D-F625-4C17-9093-72395C7CD578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81C10-4474-439B-AE50-653675A39B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5406D-F625-4C17-9093-72395C7CD578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81C10-4474-439B-AE50-653675A39B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5406D-F625-4C17-9093-72395C7CD578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81C10-4474-439B-AE50-653675A39B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5406D-F625-4C17-9093-72395C7CD578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81C10-4474-439B-AE50-653675A39B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5406D-F625-4C17-9093-72395C7CD578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81C10-4474-439B-AE50-653675A39B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5406D-F625-4C17-9093-72395C7CD578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81C10-4474-439B-AE50-653675A39B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5406D-F625-4C17-9093-72395C7CD578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81C10-4474-439B-AE50-653675A39B9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5406D-F625-4C17-9093-72395C7CD578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81C10-4474-439B-AE50-653675A39B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5406D-F625-4C17-9093-72395C7CD578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81C10-4474-439B-AE50-653675A39B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5406D-F625-4C17-9093-72395C7CD578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81C10-4474-439B-AE50-653675A39B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5406D-F625-4C17-9093-72395C7CD578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81C10-4474-439B-AE50-653675A39B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5406D-F625-4C17-9093-72395C7CD578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81C10-4474-439B-AE50-653675A39B9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5406D-F625-4C17-9093-72395C7CD578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81C10-4474-439B-AE50-653675A39B9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5406D-F625-4C17-9093-72395C7CD578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81C10-4474-439B-AE50-653675A39B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5406D-F625-4C17-9093-72395C7CD578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81C10-4474-439B-AE50-653675A39B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5406D-F625-4C17-9093-72395C7CD578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81C10-4474-439B-AE50-653675A39B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5406D-F625-4C17-9093-72395C7CD578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81C10-4474-439B-AE50-653675A39B9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065406D-F625-4C17-9093-72395C7CD578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D81C10-4474-439B-AE50-653675A39B9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65406D-F625-4C17-9093-72395C7CD578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D81C10-4474-439B-AE50-653675A39B9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https://catherineasquithgallery.com/uploads/posts/2021-03/1614804979_58-p-fon-dlya-prezentatsii-detskii-sad-6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026" name="Picture 2" descr="G:\Рабочая встреча\pixo\107372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1520" y="260648"/>
            <a:ext cx="2088232" cy="2088232"/>
          </a:xfrm>
          <a:prstGeom prst="rect">
            <a:avLst/>
          </a:prstGeom>
          <a:noFill/>
        </p:spPr>
      </p:pic>
      <p:sp>
        <p:nvSpPr>
          <p:cNvPr id="19460" name="AutoShape 4" descr="http://kcson59.ru/wp-content/uploads/2020/09/%D1%84%D0%BE%D1%82%D0%BE1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9462" name="AutoShape 6" descr="http://kcson59.ru/wp-content/uploads/2020/09/%D1%84%D0%BE%D1%82%D0%BE1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9464" name="AutoShape 8" descr="http://kcson59.ru/wp-content/uploads/2020/09/%D1%84%D0%BE%D1%82%D0%BE1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9466" name="AutoShape 10" descr="http://kcson59.ru/wp-content/uploads/2020/09/%D1%84%D0%BE%D1%82%D0%BE1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9468" name="AutoShape 12" descr="http://kcson59.ru/wp-content/uploads/2020/09/%D1%84%D0%BE%D1%82%D0%BE1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1259632" y="2132856"/>
            <a:ext cx="7416824" cy="2585323"/>
          </a:xfrm>
          <a:prstGeom prst="rect">
            <a:avLst/>
          </a:prstGeom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32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«</a:t>
            </a:r>
            <a:r>
              <a:rPr lang="ru-RU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Кто </a:t>
            </a:r>
            <a:endParaRPr lang="ru-RU" sz="5400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ru-RU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     такой </a:t>
            </a:r>
          </a:p>
          <a:p>
            <a:r>
              <a:rPr lang="ru-RU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          волонтёр?» </a:t>
            </a:r>
            <a:endParaRPr lang="ru-RU" sz="5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69" name="Rectangle 13"/>
          <p:cNvSpPr>
            <a:spLocks noChangeArrowheads="1"/>
          </p:cNvSpPr>
          <p:nvPr/>
        </p:nvSpPr>
        <p:spPr bwMode="auto">
          <a:xfrm>
            <a:off x="2627784" y="404664"/>
            <a:ext cx="594015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 декабря – Всемирный день волонтёров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932040" y="5373216"/>
            <a:ext cx="24141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Онлайн-информация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0728265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s://catherineasquithgallery.com/uploads/posts/2021-03/1614804979_58-p-fon-dlya-prezentatsii-detskii-sad-6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75656" y="404664"/>
            <a:ext cx="7344816" cy="792088"/>
          </a:xfrm>
        </p:spPr>
        <p:txBody>
          <a:bodyPr/>
          <a:lstStyle/>
          <a:p>
            <a:pPr algn="ctr">
              <a:buNone/>
            </a:pPr>
            <a:r>
              <a:rPr lang="ru-RU" sz="2800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Волонтерская</a:t>
            </a:r>
            <a:r>
              <a:rPr lang="ru-RU" sz="2800" b="0" i="1" dirty="0" smtClean="0"/>
              <a:t> </a:t>
            </a:r>
            <a:r>
              <a:rPr lang="ru-RU" sz="2800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деятельность</a:t>
            </a:r>
            <a:endParaRPr lang="ru-RU" sz="2800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quarter" idx="13"/>
          </p:nvPr>
        </p:nvSpPr>
        <p:spPr>
          <a:xfrm>
            <a:off x="539552" y="1412776"/>
            <a:ext cx="8280920" cy="4032448"/>
          </a:xfrm>
        </p:spPr>
        <p:txBody>
          <a:bodyPr>
            <a:no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Степень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вовлечения в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волонтерство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постоянна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оно может осуществляться с различной степенью участия - от полного вовлечения до эпизодического участия в волонтерской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деятельности.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Организованное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волонтерство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осуществляется в некоммерческом, государственном и частном секторе,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более систематично 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регулярно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Мнение, что волонтерский труд ничего не стоит - это миф. Как организация, в которой он трудится, так и сам волонтер не получая выгоду в материальном плане, приобретают массу других полезных выгод.</a:t>
            </a: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G:\Рабочая встреча\pixo\logo3-0300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1520" y="0"/>
            <a:ext cx="1714480" cy="158642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99602726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https://catherineasquithgallery.com/uploads/posts/2021-03/1614804979_58-p-fon-dlya-prezentatsii-detskii-sad-6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285728"/>
            <a:ext cx="7488832" cy="112704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2400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Существует несколько различных видов </a:t>
            </a:r>
            <a:r>
              <a:rPr lang="ru-RU" sz="2400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волонтерства</a:t>
            </a:r>
            <a:r>
              <a:rPr lang="ru-RU" sz="2400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: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13"/>
          </p:nvPr>
        </p:nvSpPr>
        <p:spPr>
          <a:xfrm>
            <a:off x="1331640" y="1628800"/>
            <a:ext cx="7408333" cy="4104456"/>
          </a:xfrm>
        </p:spPr>
        <p:txBody>
          <a:bodyPr>
            <a:no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Взаимопомощь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или самопомощь. Люди осуществляют волонтерскую деятельность, чтобы помочь другим членам своей же социальной группы или сообщества. 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Благотворительность или служба на благо других. Первичным бенефициарием является не участник группы, членом которой является волонтер, а третья сторона.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Участие и самоуправление. Роль отдельных лиц в процессе управления - от представительства в совещательных органах правительства до участия в местных проектах развития.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Просвещение или пропаганда каких-либо вопросов, касающихся определенных групп общества. 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G:\Рабочая встреча\pixo\logo3-0300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" y="1"/>
            <a:ext cx="1714480" cy="158642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37147405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s://catherineasquithgallery.com/uploads/posts/2021-03/1614804979_58-p-fon-dlya-prezentatsii-detskii-sad-6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6146" name="Picture 2" descr="G:\Рабочая встреча\pixo\1266925275_f2eeebe5f0e0edf2edeef1f2fc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4048" y="2708920"/>
            <a:ext cx="3728660" cy="2643206"/>
          </a:xfrm>
          <a:prstGeom prst="rect">
            <a:avLst/>
          </a:prstGeom>
          <a:noFill/>
        </p:spPr>
      </p:pic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>
          <a:xfrm>
            <a:off x="1763688" y="332656"/>
            <a:ext cx="6984776" cy="2376264"/>
          </a:xfrm>
        </p:spPr>
        <p:txBody>
          <a:bodyPr>
            <a:normAutofit/>
          </a:bodyPr>
          <a:lstStyle/>
          <a:p>
            <a:pPr indent="18288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олонтерское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движение является одним из эффективных и перспективных вариантов организации работы по формированию здорового образа жизни 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ответственного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поведения среди молодежи</a:t>
            </a:r>
            <a:r>
              <a:rPr lang="ru-RU" sz="2400" dirty="0"/>
              <a:t>. </a:t>
            </a:r>
          </a:p>
          <a:p>
            <a:endParaRPr lang="ru-RU" dirty="0"/>
          </a:p>
          <a:p>
            <a:endParaRPr lang="ru-RU" dirty="0"/>
          </a:p>
        </p:txBody>
      </p:sp>
      <p:pic>
        <p:nvPicPr>
          <p:cNvPr id="3" name="Picture 2" descr="G:\Рабочая встреча\pixo\logo3-0300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" y="1"/>
            <a:ext cx="1714480" cy="1586428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251520" y="2996952"/>
            <a:ext cx="489654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>
              <a:buClr>
                <a:srgbClr val="C00000"/>
              </a:buClr>
              <a:buFont typeface="Wingdings" pitchFamily="2" charset="2"/>
              <a:buChar char="v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Ведь подросткам легче понять сверстников, а тем в свою очередь доверить свои проблемы и переживания и отнестись к полученной информации от сверстников с большим доверием.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6036408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https://catherineasquithgallery.com/uploads/posts/2021-03/1614804979_58-p-fon-dlya-prezentatsii-detskii-sad-6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5122" name="Picture 2" descr="G:\Рабочая встреча\pixo\9923236.jpg"/>
          <p:cNvPicPr>
            <a:picLocks noChangeAspect="1" noChangeArrowheads="1"/>
          </p:cNvPicPr>
          <p:nvPr/>
        </p:nvPicPr>
        <p:blipFill>
          <a:blip r:embed="rId3" cstate="print">
            <a:lum bright="3000"/>
          </a:blip>
          <a:srcRect/>
          <a:stretch>
            <a:fillRect/>
          </a:stretch>
        </p:blipFill>
        <p:spPr bwMode="auto">
          <a:xfrm>
            <a:off x="5220072" y="3789040"/>
            <a:ext cx="3409371" cy="2420888"/>
          </a:xfrm>
          <a:prstGeom prst="rect">
            <a:avLst/>
          </a:prstGeom>
          <a:noFill/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835696" y="214290"/>
            <a:ext cx="6808270" cy="910454"/>
          </a:xfrm>
        </p:spPr>
        <p:txBody>
          <a:bodyPr>
            <a:normAutofit fontScale="90000"/>
          </a:bodyPr>
          <a:lstStyle/>
          <a:p>
            <a:pPr algn="ctr">
              <a:buNone/>
            </a:pPr>
            <a:r>
              <a:rPr lang="ru-RU" sz="2700" i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Волонтерство</a:t>
            </a:r>
            <a:r>
              <a:rPr lang="ru-RU" sz="2700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ru-RU" sz="2700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стремится к достижению двух важных результатов: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>
          <a:xfrm>
            <a:off x="467544" y="1628800"/>
            <a:ext cx="7862740" cy="2448272"/>
          </a:xfrm>
        </p:spPr>
        <p:txBody>
          <a:bodyPr>
            <a:no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Помогает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 создании стабильного и сплоченного общества. 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ополняет услуги, проблеме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формирования здорового образа жизни и разумного стиля поведения молодежной среде в последние годы уделяется самое пристальное внимание как специалистов медиков, призванных в силу своих профессиональных обязанностей заниматься данной проблемой, так и работников образования. </a:t>
            </a:r>
          </a:p>
        </p:txBody>
      </p:sp>
      <p:pic>
        <p:nvPicPr>
          <p:cNvPr id="4" name="Picture 2" descr="G:\Рабочая встреча\pixo\logo3-0300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" y="1"/>
            <a:ext cx="1714480" cy="158642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23458217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catherineasquithgallery.com/uploads/posts/2021-03/1614804979_58-p-fon-dlya-prezentatsii-detskii-sad-6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Перспективы волонтера</a:t>
            </a:r>
            <a:endParaRPr lang="ru-RU" sz="36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132856"/>
            <a:ext cx="8229600" cy="2880320"/>
          </a:xfrm>
        </p:spPr>
        <p:txBody>
          <a:bodyPr/>
          <a:lstStyle/>
          <a:p>
            <a:pPr>
              <a:buClr>
                <a:srgbClr val="FF0000"/>
              </a:buClr>
              <a:buFont typeface="Wingdings" pitchFamily="2" charset="2"/>
              <a:buChar char="v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Развитие навыков коммуникации позволяют найти лучшее место в работе, личной жизни.</a:t>
            </a:r>
          </a:p>
          <a:p>
            <a:pPr>
              <a:buClr>
                <a:srgbClr val="FF0000"/>
              </a:buClr>
              <a:buFont typeface="Wingdings" pitchFamily="2" charset="2"/>
              <a:buChar char="v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Значительно расширяются личные связи.</a:t>
            </a:r>
          </a:p>
          <a:p>
            <a:pPr>
              <a:buClr>
                <a:srgbClr val="FF0000"/>
              </a:buClr>
              <a:buFont typeface="Wingdings" pitchFamily="2" charset="2"/>
              <a:buChar char="v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Есть доступ к информации о возможностях обучения и трудоустройства.</a:t>
            </a:r>
          </a:p>
          <a:p>
            <a:pPr>
              <a:buClr>
                <a:srgbClr val="FF0000"/>
              </a:buClr>
              <a:buFont typeface="Wingdings" pitchFamily="2" charset="2"/>
              <a:buChar char="v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Определить область самореализации в жизни.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2" descr="https://catherineasquithgallery.com/uploads/posts/2021-03/1614804979_58-p-fon-dlya-prezentatsii-detskii-sad-6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5" name="Picture 2" descr="https://catherineasquithgallery.com/uploads/posts/2021-03/1614804979_58-p-fon-dlya-prezentatsii-detskii-sad-6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>
          <a:xfrm>
            <a:off x="1259632" y="980728"/>
            <a:ext cx="6400800" cy="2145392"/>
          </a:xfrm>
        </p:spPr>
        <p:txBody>
          <a:bodyPr>
            <a:normAutofit fontScale="77500" lnSpcReduction="20000"/>
          </a:bodyPr>
          <a:lstStyle/>
          <a:p>
            <a:endParaRPr lang="ru-RU" sz="4000" dirty="0" smtClean="0"/>
          </a:p>
          <a:p>
            <a:endParaRPr lang="ru-RU" sz="4800" dirty="0"/>
          </a:p>
          <a:p>
            <a:pPr algn="ctr">
              <a:buNone/>
            </a:pPr>
            <a:r>
              <a:rPr lang="ru-RU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Благодарю </a:t>
            </a:r>
            <a:r>
              <a:rPr lang="ru-RU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за внимание!</a:t>
            </a:r>
          </a:p>
          <a:p>
            <a:pPr marL="0" indent="0">
              <a:buNone/>
            </a:pP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xmlns="" val="118912072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s://catherineasquithgallery.com/uploads/posts/2021-03/1614804979_58-p-fon-dlya-prezentatsii-detskii-sad-6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9672" y="476672"/>
            <a:ext cx="7215238" cy="836712"/>
          </a:xfrm>
        </p:spPr>
        <p:txBody>
          <a:bodyPr/>
          <a:lstStyle/>
          <a:p>
            <a:pPr algn="ctr">
              <a:buNone/>
            </a:pPr>
            <a:r>
              <a:rPr lang="ru-RU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Волонтёр</a:t>
            </a:r>
            <a:r>
              <a:rPr lang="ru-RU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–</a:t>
            </a:r>
            <a:r>
              <a:rPr lang="ru-RU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это… </a:t>
            </a:r>
            <a:endParaRPr lang="ru-RU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043608" y="1556792"/>
            <a:ext cx="7924488" cy="4857784"/>
          </a:xfrm>
        </p:spPr>
        <p:txBody>
          <a:bodyPr>
            <a:normAutofit/>
          </a:bodyPr>
          <a:lstStyle/>
          <a:p>
            <a:pPr marL="502920" indent="45720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переводе с французского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"волонтер" - это человек-доброволец.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Человек, который имеет привычку заботиться о ближних людях, помогая им абсолютно добровольно и без какой либо выгоды (корысти). </a:t>
            </a:r>
          </a:p>
          <a:p>
            <a:pPr marL="502920" indent="45720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 награда за это - благодарность и признательность людей, которым оказана существенная помощь. Кроме этого, волонтеры получают полезные знания, новые знакомства, общение с людьми разных судеб. Но и это еще не все. </a:t>
            </a:r>
          </a:p>
          <a:p>
            <a:pPr marL="502920" indent="45720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Главное, что волонтеры получают чувство своей полезности. Благодаря этому, волонтеры трудятся на благо своей страны абсолютно бесплатно.</a:t>
            </a:r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G:\Рабочая встреча\pixo\logo3-0300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1520" y="260648"/>
            <a:ext cx="1714480" cy="158642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10368846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s://catherineasquithgallery.com/uploads/posts/2021-03/1614804979_58-p-fon-dlya-prezentatsii-detskii-sad-6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1619672" y="476672"/>
            <a:ext cx="7128792" cy="4634920"/>
          </a:xfrm>
        </p:spPr>
        <p:txBody>
          <a:bodyPr>
            <a:noAutofit/>
          </a:bodyPr>
          <a:lstStyle/>
          <a:p>
            <a:pPr marL="502920" indent="-457200"/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Волонтерство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может быть организованным или неорганизованным, осуществляться индивидуально или в группе, в общественных или частных организациях.</a:t>
            </a:r>
          </a:p>
          <a:p>
            <a:pPr marL="502920" indent="-45720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нашей республике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волонтерство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организованно. </a:t>
            </a:r>
          </a:p>
          <a:p>
            <a:pPr marL="502920" indent="-457200">
              <a:buSzPct val="200000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Волонтер - это человек, который, работая безвозмездно, стремиться внести свой вклад в реализацию социально значимых проектов.</a:t>
            </a:r>
          </a:p>
          <a:p>
            <a:pPr marL="502920" indent="-457200">
              <a:buSzPct val="200000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Волонтеры - не только альтруисты, они работают ради приобретения опыта, специальных навыков и знаний, установления личных контактов.</a:t>
            </a:r>
          </a:p>
          <a:p>
            <a:pPr marL="502920" indent="-457200">
              <a:buSzPct val="200000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Кроме того,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волонтер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– человек нужный. Специалисты утверждают: за волонтерским движением – будущее.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Волонтерство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позволяет человеку, "не ломая" свою жизнь, дополнить ее очень значимой частью - реализовать чувство личной гражданской ответственности за происходящее. </a:t>
            </a:r>
          </a:p>
          <a:p>
            <a:pPr marL="502920" indent="-457200">
              <a:buSzPct val="200000"/>
            </a:pPr>
            <a:endParaRPr lang="ru-RU" sz="1800" dirty="0" smtClean="0"/>
          </a:p>
        </p:txBody>
      </p:sp>
      <p:pic>
        <p:nvPicPr>
          <p:cNvPr id="4" name="Picture 2" descr="G:\Рабочая встреча\pixo\logo3-0300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404664"/>
            <a:ext cx="1691680" cy="156533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s://catherineasquithgallery.com/uploads/posts/2021-03/1614804979_58-p-fon-dlya-prezentatsii-detskii-sad-6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1403648" y="476672"/>
            <a:ext cx="7237312" cy="4786346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Добровольческие инициативы распространяются почти на любую сферу человеческой деятельности –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работу с социально-незащищенными слоями населения (инвалидами, престарелыми, маргиналами);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работа в рамках неформального образования, направленного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интеркультурное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общение;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развитие проектов, укрепляющих дух социальной терпимости;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миротворчество, разрешение конфликтов;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экологическая защита;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активизация населения в глубинке и т.д.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Picture 2" descr="G:\Рабочая встреча\pixo\logo3-0300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" y="1"/>
            <a:ext cx="1448990" cy="134076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s://catherineasquithgallery.com/uploads/posts/2021-03/1614804979_58-p-fon-dlya-prezentatsii-detskii-sad-6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285728"/>
            <a:ext cx="7599218" cy="550984"/>
          </a:xfrm>
        </p:spPr>
        <p:txBody>
          <a:bodyPr/>
          <a:lstStyle/>
          <a:p>
            <a:pPr algn="ctr">
              <a:buNone/>
            </a:pPr>
            <a:r>
              <a:rPr lang="ru-RU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Как все начиналось</a:t>
            </a:r>
            <a:r>
              <a:rPr lang="ru-RU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…</a:t>
            </a:r>
            <a:endParaRPr lang="ru-RU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683568" y="1556792"/>
            <a:ext cx="7998776" cy="4857784"/>
          </a:xfrm>
        </p:spPr>
        <p:txBody>
          <a:bodyPr>
            <a:normAutofit fontScale="70000" lnSpcReduction="20000"/>
          </a:bodyPr>
          <a:lstStyle/>
          <a:p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Волонтерство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как идея социального служения почти столь же древняя как и понятие "социум". В обществе всегда находились люди, для которых способом самореализации, самосовершенствования, связи и общения с другими людьми был труд на благо того сообщества, в котором этому человеку довелось родиться и/или жить.</a:t>
            </a:r>
          </a:p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Однако только в ХХ веке, на пропахшем войной и индивидуализмом европейском континенте добровольчество стало приобретать черты всеобщего социального феномена.</a:t>
            </a:r>
          </a:p>
          <a:p>
            <a:r>
              <a:rPr lang="ru-RU" sz="2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После Первой Мировой, в 1920 во Франции, под Страсбургом, был осуществлен первый волонтерский проект с участием немецкой и французской молодежи, в рамках которого волонтеры восстанавливали разрушенные 1-й Мировой Войной фермы в районе мест наиболее ожесточенных боев между немецкими и французскими войсками. С тех пор </a:t>
            </a:r>
            <a:r>
              <a:rPr lang="ru-RU" sz="26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волонтерство</a:t>
            </a:r>
            <a:r>
              <a:rPr lang="ru-RU" sz="2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успело набрать размах и популярность всемирного масштаба. В добровольчестве определились разнообразные формы, виды, продолжительность деятельности.</a:t>
            </a:r>
          </a:p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Вовлеченность в добровольчество не имеет религиозных, расовых, возрастных,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гендерных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и даже политических границ. </a:t>
            </a:r>
          </a:p>
          <a:p>
            <a:endParaRPr lang="ru-RU" dirty="0"/>
          </a:p>
        </p:txBody>
      </p:sp>
      <p:pic>
        <p:nvPicPr>
          <p:cNvPr id="4" name="Picture 2" descr="G:\Рабочая встреча\pixo\logo3-0300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" y="1"/>
            <a:ext cx="1714480" cy="15864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s://catherineasquithgallery.com/uploads/posts/2021-03/1614804979_58-p-fon-dlya-prezentatsii-detskii-sad-6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4098" name="Picture 2" descr="G:\Рабочая встреча\pixo\untitled1.bmp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43372" y="1571612"/>
            <a:ext cx="4419600" cy="5124450"/>
          </a:xfrm>
          <a:prstGeom prst="rect">
            <a:avLst/>
          </a:prstGeom>
          <a:noFill/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14480" y="571480"/>
            <a:ext cx="6512511" cy="913304"/>
          </a:xfrm>
        </p:spPr>
        <p:txBody>
          <a:bodyPr/>
          <a:lstStyle/>
          <a:p>
            <a:pPr algn="ctr">
              <a:buNone/>
            </a:pPr>
            <a:r>
              <a:rPr lang="ru-RU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Голос</a:t>
            </a:r>
            <a:r>
              <a:rPr lang="ru-RU" b="0" i="1" dirty="0" smtClean="0"/>
              <a:t> </a:t>
            </a:r>
            <a:r>
              <a:rPr lang="ru-RU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волонтера</a:t>
            </a:r>
            <a:endParaRPr lang="ru-RU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>
          <a:xfrm>
            <a:off x="755576" y="1700808"/>
            <a:ext cx="7768373" cy="3738728"/>
          </a:xfrm>
        </p:spPr>
        <p:txBody>
          <a:bodyPr>
            <a:noAutofit/>
          </a:bodyPr>
          <a:lstStyle/>
          <a:p>
            <a:pPr indent="18288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Волонтеры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– это группа людей, которые разносторонне развивают общество.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indent="18288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Так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как волонтеры работают напрямую с обществом,  они лучше понимают и слышат их проблемы, и первыми стараются решить эти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проблемы.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G:\Рабочая встреча\pixo\logo3-0300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9512" y="188640"/>
            <a:ext cx="1714480" cy="1586428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1000100" y="5786454"/>
            <a:ext cx="735811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800" b="1" dirty="0" smtClean="0">
                <a:solidFill>
                  <a:schemeClr val="accent6">
                    <a:lumMod val="75000"/>
                  </a:schemeClr>
                </a:solidFill>
              </a:rPr>
              <a:t>Волонтер - это звучит гордо!</a:t>
            </a:r>
            <a:endParaRPr lang="ru-RU" sz="3800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4346831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https://catherineasquithgallery.com/uploads/posts/2021-03/1614804979_58-p-fon-dlya-prezentatsii-detskii-sad-6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28728" y="428604"/>
            <a:ext cx="7472386" cy="939784"/>
          </a:xfrm>
        </p:spPr>
        <p:txBody>
          <a:bodyPr>
            <a:normAutofit/>
          </a:bodyPr>
          <a:lstStyle/>
          <a:p>
            <a:r>
              <a:rPr lang="ru-RU" sz="4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Мотивация у волонтёров</a:t>
            </a:r>
            <a:endParaRPr lang="ru-RU" sz="40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142944" y="1772816"/>
            <a:ext cx="6813432" cy="3214710"/>
          </a:xfrm>
        </p:spPr>
        <p:txBody>
          <a:bodyPr>
            <a:normAutofit fontScale="92500"/>
          </a:bodyPr>
          <a:lstStyle/>
          <a:p>
            <a:pPr lvl="0">
              <a:buClr>
                <a:srgbClr val="C00000"/>
              </a:buClr>
              <a:buFont typeface="Wingdings" pitchFamily="2" charset="2"/>
              <a:buChar char="v"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Самое главное — ИДЕЯ,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благородная,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отражающая важность и принципы деятельности. Именно идея определяет, будет ли человек понимать, что он делает и зачем, появятся ли у него гордость, самоуважение и удовлетворение от работы и результатов деятельности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>
              <a:buNone/>
            </a:pP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buClr>
                <a:srgbClr val="C00000"/>
              </a:buClr>
              <a:buFont typeface="Wingdings" pitchFamily="2" charset="2"/>
              <a:buChar char="v"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Внутренняя психологическая потребность быть нужным. Волонтерское движение позволяет реализовать эту потребность, ощутить свою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полезность.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 descr="G:\Рабочая встреча\pixo\logo3-0300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1520" y="0"/>
            <a:ext cx="1714480" cy="1586428"/>
          </a:xfrm>
          <a:prstGeom prst="rect">
            <a:avLst/>
          </a:prstGeom>
          <a:noFill/>
        </p:spPr>
      </p:pic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500034" y="5288340"/>
            <a:ext cx="8286808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600" b="1" i="0" u="none" cap="none" normalizeH="0" baseline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Times New Roman" pitchFamily="18" charset="0"/>
                <a:cs typeface="Times New Roman" pitchFamily="18" charset="0"/>
              </a:rPr>
              <a:t>Ты нужен!</a:t>
            </a:r>
            <a:endParaRPr kumimoji="0" lang="ru-RU" sz="9600" b="0" i="0" u="none" cap="none" normalizeH="0" baseline="0" dirty="0" smtClean="0">
              <a:ln>
                <a:noFill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7241192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s://catherineasquithgallery.com/uploads/posts/2021-03/1614804979_58-p-fon-dlya-prezentatsii-detskii-sad-6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>
          <a:xfrm>
            <a:off x="971600" y="1988840"/>
            <a:ext cx="7776864" cy="4286280"/>
          </a:xfrm>
        </p:spPr>
        <p:txBody>
          <a:bodyPr>
            <a:normAutofit/>
          </a:bodyPr>
          <a:lstStyle/>
          <a:p>
            <a:pPr lvl="0"/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Потребность в общении. Если подбирается классная, веселая компания и в ней интересно и комфортно, то хочется быть рядом. Расширяется круг общения. Именно это часто становится основной причиной работы в качестве волонтера.</a:t>
            </a:r>
          </a:p>
          <a:p>
            <a:pPr lvl="0"/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Интерес. Работа волонтером зачастую связана с нестандартными подходами и новыми возможностями.</a:t>
            </a:r>
          </a:p>
          <a:p>
            <a:pPr marL="0" lvl="0" indent="0">
              <a:buNone/>
            </a:pPr>
            <a:endParaRPr lang="ru-RU" dirty="0"/>
          </a:p>
          <a:p>
            <a:endParaRPr lang="ru-RU" dirty="0"/>
          </a:p>
        </p:txBody>
      </p:sp>
      <p:pic>
        <p:nvPicPr>
          <p:cNvPr id="3" name="Picture 2" descr="G:\Рабочая встреча\pixo\logo3-0300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332656"/>
            <a:ext cx="1714480" cy="1586428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1785918" y="214290"/>
            <a:ext cx="650085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Мотивация у волонтёров</a:t>
            </a:r>
            <a:endParaRPr lang="ru-RU" sz="40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7076558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s://catherineasquithgallery.com/uploads/posts/2021-03/1614804979_58-p-fon-dlya-prezentatsii-detskii-sad-62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3074" name="Picture 2" descr="G:\Рабочая встреча\pixo\glas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99792" y="332656"/>
            <a:ext cx="3744416" cy="2808312"/>
          </a:xfrm>
          <a:prstGeom prst="rect">
            <a:avLst/>
          </a:prstGeom>
          <a:noFill/>
        </p:spPr>
      </p:pic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>
          <a:xfrm>
            <a:off x="285720" y="3356992"/>
            <a:ext cx="8030696" cy="2858090"/>
          </a:xfrm>
        </p:spPr>
        <p:txBody>
          <a:bodyPr>
            <a:noAutofit/>
          </a:bodyPr>
          <a:lstStyle/>
          <a:p>
            <a:pPr indent="182880">
              <a:buNone/>
            </a:pPr>
            <a:r>
              <a:rPr lang="ru-RU" sz="3600" dirty="0" smtClean="0"/>
              <a:t>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Волонтер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приобретает  навыки, и для организации может быть хорошим «послом» интересов данной организации, то есть волонтер может передавать интересы организации другим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людям.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 descr="G:\Рабочая встреча\pixo\logo3-0300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" y="1"/>
            <a:ext cx="1714480" cy="158642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51517242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580</TotalTime>
  <Words>789</Words>
  <Application>Microsoft Office PowerPoint</Application>
  <PresentationFormat>Экран (4:3)</PresentationFormat>
  <Paragraphs>63</Paragraphs>
  <Slides>15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15</vt:i4>
      </vt:variant>
    </vt:vector>
  </HeadingPairs>
  <TitlesOfParts>
    <vt:vector size="17" baseType="lpstr">
      <vt:lpstr>Воздушный поток</vt:lpstr>
      <vt:lpstr>Тема Office</vt:lpstr>
      <vt:lpstr>Слайд 1</vt:lpstr>
      <vt:lpstr>Волонтёр –это… </vt:lpstr>
      <vt:lpstr>Слайд 3</vt:lpstr>
      <vt:lpstr>Слайд 4</vt:lpstr>
      <vt:lpstr>Как все начиналось…</vt:lpstr>
      <vt:lpstr>Голос волонтера</vt:lpstr>
      <vt:lpstr>Мотивация у волонтёров</vt:lpstr>
      <vt:lpstr>Слайд 8</vt:lpstr>
      <vt:lpstr>Слайд 9</vt:lpstr>
      <vt:lpstr>Волонтерская деятельность</vt:lpstr>
      <vt:lpstr>Существует несколько различных видов волонтерства:</vt:lpstr>
      <vt:lpstr>Слайд 12</vt:lpstr>
      <vt:lpstr>Волонтерство стремится к достижению двух важных результатов: </vt:lpstr>
      <vt:lpstr>Перспективы волонтера</vt:lpstr>
      <vt:lpstr>Слайд 15</vt:lpstr>
    </vt:vector>
  </TitlesOfParts>
  <Company>*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Волонтер.</dc:title>
  <dc:creator>Admin</dc:creator>
  <cp:lastModifiedBy>ok</cp:lastModifiedBy>
  <cp:revision>57</cp:revision>
  <dcterms:created xsi:type="dcterms:W3CDTF">2010-11-20T05:04:10Z</dcterms:created>
  <dcterms:modified xsi:type="dcterms:W3CDTF">2022-12-05T09:13:59Z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226984</vt:lpwstr>
  </property>
  <property fmtid="{D5CDD505-2E9C-101B-9397-08002B2CF9AE}" pid="3" name="NXPowerLiteSettings">
    <vt:lpwstr>F6000400038000</vt:lpwstr>
  </property>
  <property fmtid="{D5CDD505-2E9C-101B-9397-08002B2CF9AE}" pid="4" name="NXPowerLiteVersion">
    <vt:lpwstr>D4.3.1</vt:lpwstr>
  </property>
</Properties>
</file>