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5" r:id="rId4"/>
    <p:sldId id="258" r:id="rId5"/>
    <p:sldId id="257" r:id="rId6"/>
    <p:sldId id="264" r:id="rId7"/>
    <p:sldId id="267" r:id="rId8"/>
    <p:sldId id="266" r:id="rId9"/>
    <p:sldId id="263" r:id="rId10"/>
    <p:sldId id="262" r:id="rId11"/>
    <p:sldId id="271" r:id="rId12"/>
    <p:sldId id="270" r:id="rId13"/>
    <p:sldId id="269" r:id="rId14"/>
    <p:sldId id="274" r:id="rId15"/>
    <p:sldId id="276" r:id="rId16"/>
    <p:sldId id="279" r:id="rId17"/>
    <p:sldId id="278" r:id="rId18"/>
  </p:sldIdLst>
  <p:sldSz cx="10621963" cy="7380288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22"/>
    <a:srgbClr val="679E2A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90" y="-72"/>
      </p:cViewPr>
      <p:guideLst>
        <p:guide orient="horz" pos="2325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BD901-1A70-4AB3-84DA-13A7F13BBEF4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685800"/>
            <a:ext cx="4933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36820-3F25-4CBF-8BDF-2BB7F4290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292674"/>
            <a:ext cx="9028669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3"/>
            <a:ext cx="7435374" cy="1886074"/>
          </a:xfrm>
        </p:spPr>
        <p:txBody>
          <a:bodyPr/>
          <a:lstStyle>
            <a:lvl1pPr marL="0" indent="0" algn="ctr">
              <a:buNone/>
              <a:defRPr/>
            </a:lvl1pPr>
            <a:lvl2pPr marL="514350" indent="0" algn="ctr">
              <a:buNone/>
              <a:defRPr/>
            </a:lvl2pPr>
            <a:lvl3pPr marL="1028700" indent="0" algn="ctr">
              <a:buNone/>
              <a:defRPr/>
            </a:lvl3pPr>
            <a:lvl4pPr marL="1543050" indent="0" algn="ctr">
              <a:buNone/>
              <a:defRPr/>
            </a:lvl4pPr>
            <a:lvl5pPr marL="2057400" indent="0" algn="ctr">
              <a:buNone/>
              <a:defRPr/>
            </a:lvl5pPr>
            <a:lvl6pPr marL="2571750" indent="0" algn="ctr">
              <a:buNone/>
              <a:defRPr/>
            </a:lvl6pPr>
            <a:lvl7pPr marL="3086100" indent="0" algn="ctr">
              <a:buNone/>
              <a:defRPr/>
            </a:lvl7pPr>
            <a:lvl8pPr marL="3600450" indent="0" algn="ctr">
              <a:buNone/>
              <a:defRPr/>
            </a:lvl8pPr>
            <a:lvl9pPr marL="41148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BD42B-8891-4DA0-9845-D1B1FC2F290F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99399-0A19-4ADD-B512-176ED6F93F7C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4D602-97DC-40D7-8533-1FAAED82204B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B399B-6514-49BC-B99D-A2D319A86237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742519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128082"/>
            <a:ext cx="9028669" cy="1614437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350" indent="0">
              <a:buNone/>
              <a:defRPr sz="2000"/>
            </a:lvl2pPr>
            <a:lvl3pPr marL="1028700" indent="0">
              <a:buNone/>
              <a:defRPr sz="1800"/>
            </a:lvl3pPr>
            <a:lvl4pPr marL="1543050" indent="0">
              <a:buNone/>
              <a:defRPr sz="1600"/>
            </a:lvl4pPr>
            <a:lvl5pPr marL="2057400" indent="0">
              <a:buNone/>
              <a:defRPr sz="1600"/>
            </a:lvl5pPr>
            <a:lvl6pPr marL="2571750" indent="0">
              <a:buNone/>
              <a:defRPr sz="1600"/>
            </a:lvl6pPr>
            <a:lvl7pPr marL="3086100" indent="0">
              <a:buNone/>
              <a:defRPr sz="1600"/>
            </a:lvl7pPr>
            <a:lvl8pPr marL="3600450" indent="0">
              <a:buNone/>
              <a:defRPr sz="1600"/>
            </a:lvl8pPr>
            <a:lvl9pPr marL="41148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A65BC-A39C-4BE8-8F66-28D0974E4302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929A2-DF03-48DE-8BE6-C8F501588E3E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3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8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652023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340508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B608-53D1-4777-9B71-B8E4687A97AD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729A4-14E2-4604-B7C4-2110276B9C23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86869-28C0-4723-B493-ECF984D87E32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3845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6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44394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ED173-E79E-40A9-BC02-85915D4BCBCA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2"/>
            <a:ext cx="6373178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1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FEA70-C917-4535-9BF1-6D4621486A76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098" y="295554"/>
            <a:ext cx="9559767" cy="123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098" y="1722068"/>
            <a:ext cx="9559767" cy="487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1098" y="6720846"/>
            <a:ext cx="2478458" cy="5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fld id="{27579708-4979-4F3C-B6AF-C05C86E2C747}" type="datetime1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29171" y="6720846"/>
            <a:ext cx="3363622" cy="5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2407" y="6720846"/>
            <a:ext cx="2478458" cy="5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1435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287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4305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574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85763" indent="-385763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2858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800225" indent="-257175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14575" indent="-25717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28925" indent="-25717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343275" indent="-25717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857625" indent="-25717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371975" indent="-25717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794" y="753570"/>
            <a:ext cx="8962344" cy="84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810941" algn="l"/>
              </a:tabLst>
            </a:pPr>
            <a:r>
              <a:rPr lang="ru-RU" sz="4800" b="1" i="1" dirty="0" smtClean="0">
                <a:solidFill>
                  <a:srgbClr val="54822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22 апреля </a:t>
            </a:r>
            <a:endParaRPr lang="ru-RU" b="1" dirty="0" smtClean="0">
              <a:solidFill>
                <a:srgbClr val="54822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C:\Users\Александр\Desktop\x_964434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4E2"/>
              </a:clrFrom>
              <a:clrTo>
                <a:srgbClr val="F3F4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3534" y="1691302"/>
            <a:ext cx="5642957" cy="568898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58453" y="1457896"/>
            <a:ext cx="8784976" cy="435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февраля- Всемирный день водно-болотных угодий.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 марта- Всемирный день воды.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 марта- Всемирный метеорологический день.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апреля- Международный день птиц.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апреля- Всемирный день здоровья.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 апреля- День Земли.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22-29 апреля- Марш парков.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 мая- Международный день биологического разнообразия.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мая- Европейский день Парка.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июня- Всемирный день окружающей среды.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июня- Всемирный день океанов.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G:\День Земли\0001-001-JA-rebjonok-ja-chelove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1221" y="4626248"/>
            <a:ext cx="2806289" cy="25591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78533" y="37777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Календарь международных     природоохранных мероприятий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74477" y="449784"/>
            <a:ext cx="9410197" cy="656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Памятные даты России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апреля- 5 июня Общероссийские дни защиты от  экологической опасности.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апреля- День экологических знаний.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апреля- День памяти погибших в радиационных  авариях и катастрофах.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(Авария на  Чернобыльской АЭС, 1986г.).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1 августа- День Байкала.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октября- День работников заповедного дела 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17 июня- Всемирный день по борьбе с опустыниванием.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16 сентября- Международный день охраны озонового слоя.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30 сентября- Всемирный день моря.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4 октября- Всемирный день защиты животных.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октября- Международный день по уменьшению  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опасности стихийных бедствий.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 октября- Всемирный день туризма.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31901" y="538124"/>
            <a:ext cx="5725942" cy="38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 люди сильными,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боги,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судьба Земли у них в руках.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темнеют страшные ожоги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земного шара на боках.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давно освоили планету,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 шагает новый век.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Земле уж белых пятен нету,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Черные сотрешь ли, Человек.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E:\КИСУНЯ\экология элементы оформления\content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043" y="2536966"/>
            <a:ext cx="5642920" cy="468956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3197" y="557886"/>
            <a:ext cx="9709206" cy="625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России проводится экологический фестиваль  «День Земли»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девизом: «Цветущая Земля — процветающая Россия»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Венгрии проходит экологический велопробег.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Индонезии, на территории американского посольства, спортивные состязания в Джакарте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филиппинской  провинции 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Кезон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протеста у Национального Центра Экологии неподалеку от столицы — Манилы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демонстрации «переодеты в костюмы» электрических трансформаторов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Северной Корее на улицах Сеула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акция «Без</a:t>
            </a:r>
            <a:r>
              <a:rPr kumimoji="0" lang="ru-RU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автомобилей»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На Филиппинах ежегодный «зеленый» велосипедный забег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В Маниле на Филиппинах — демонстрация движения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по защите животных PETA.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пропагандируют               вегетарианство ради спасения планеты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97871" y="353458"/>
            <a:ext cx="9626221" cy="231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беречь и защитить планету Земля, не обязательно быть бедным или богатым, высоким или низким, учёным или простым рабочим,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взрослым или ребёнком.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только прислушаться к голосу своего сердца.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Будущее благополучие и процветание нашей планеты Земля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наших руках!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G:\День Земли\1356315495719090323kids-world-hands-friends-networks-globe-illustration-small-h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4757" y="2682032"/>
            <a:ext cx="4753334" cy="447063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80855" y="492607"/>
            <a:ext cx="9543237" cy="66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эволюционном плане можно сказать, что люди совсем недавно населили планету Земля. Человек использует множество запасов Земли, но при этом ведет себя невежественно, самонадеянно и безумно. А может быть, стоит сказать: </a:t>
            </a: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«Здравствуй, Земля! Как поживаешь?»</a:t>
            </a:r>
            <a:endParaRPr lang="ru-RU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сколько лет Земле?  (</a:t>
            </a:r>
            <a:r>
              <a:rPr lang="ru-RU" sz="1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миллиардов лет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Даже трудно представить себе, сколько это!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Да, это трудно объяснить. Давайте  для простоты представим себе,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5 миллиардов лет — это 1 час. Так вот, исходя из этого, получается: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минут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образовалась планета Земля, то есть 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минут —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зародилась первая клетка, возникла жизнь;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минут —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океане появились сине-зеленые водоросли,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производят кислород;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52 минуты —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океане появились маленькие животные -трилобиты;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 минут —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планете появились большие деревья;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56 минут —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воздух поднялись огромные ящеры;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 минут —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появились динозавры;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 минут —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появились первые звери и птицы;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59 минут —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появились первые люди на Земле;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 минут —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появились вы — мои сегодняшние жители.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на Земле живет множество людей.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хотят чистого воздуха, воды, пищи, крова.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Земле очень трудно быть доброй хозяйкой.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900242" y="538124"/>
            <a:ext cx="6223813" cy="599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планете Земля люди — гости,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немного отпущено жить.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Миллиарды лежат на погосте,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дано им бессмертными быть.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гостить надо тихо, спокойно,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хозяюшку Землю любить,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нас постоянные войны,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стараются Землю делить.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Катастрофы на нашей Земле: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Ураганы, трясенья, цунами,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Говорят — не живите во зле!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Добро пусть царит между Вами!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Постарайтесь понять это люди,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увидишь тогда, человек –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счастливой и радостной будет,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подольше продлится твой век.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6" name="Picture 8" descr="C:\Users\Александр\Desktop\e4501709ca8713f7d57d6210b41fb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71" y="1046938"/>
            <a:ext cx="4384482" cy="33351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pic>
        <p:nvPicPr>
          <p:cNvPr id="2" name="Picture 2" descr="E:\КИСУНЯ\экология элементы оформления\content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549" y="1768181"/>
            <a:ext cx="6389819" cy="54122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0856" y="615003"/>
            <a:ext cx="9377267" cy="1488869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008000"/>
                </a:solidFill>
                <a:latin typeface="Georgia" pitchFamily="18" charset="0"/>
              </a:rPr>
              <a:t>Давайте любить и беречь </a:t>
            </a:r>
          </a:p>
          <a:p>
            <a:pPr algn="ctr"/>
            <a:r>
              <a:rPr lang="ru-RU" sz="4500" b="1" dirty="0" smtClean="0">
                <a:solidFill>
                  <a:srgbClr val="008000"/>
                </a:solidFill>
                <a:latin typeface="Georgia" pitchFamily="18" charset="0"/>
              </a:rPr>
              <a:t>нашу планету Земля</a:t>
            </a:r>
            <a:r>
              <a:rPr lang="ru-RU" sz="4500" dirty="0" smtClean="0">
                <a:solidFill>
                  <a:srgbClr val="008000"/>
                </a:solidFill>
              </a:rPr>
              <a:t>!</a:t>
            </a:r>
            <a:endParaRPr lang="ru-RU" sz="45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40"/>
            <a:ext cx="10621963" cy="7358848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46825" y="999395"/>
            <a:ext cx="9128313" cy="17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– это планета, на которой мы живем.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– наш дом.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покрыта  лесами и лугами, морями и реками.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Её населяют рыбы, насекомые, птицы, звери.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лександр\Desktop\76231057_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789" y="2754040"/>
            <a:ext cx="4340035" cy="4143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813073" y="732894"/>
            <a:ext cx="5310982" cy="601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яблоко на блюдце, 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Земля одна.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торопитесь, люди,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исчерпать до дна.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мудрено добраться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скрытых тайников.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Разграбить все богатства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будущих веков.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общей жизни зёрна,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судьбы родня.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пировать позорно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счёт будущего дня.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Поймите это, люди,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собственный приказ.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то Земли не будет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каждого из нас.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G:\День Земли\love-image-by-sandus200383-on-photobucket_1260578740753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871" y="845638"/>
            <a:ext cx="4838894" cy="438207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02469" y="306350"/>
            <a:ext cx="8928992" cy="275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22 апреля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Международный   День Земли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напоминания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страшных экологических катастрофах, день, когда каждый человек может  задуматься над тем, что он может сделать в решении экологических проблем, поборов равнодушие в себе.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58453" y="2988066"/>
            <a:ext cx="9520143" cy="410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Изначально День Земли празднуется во многих странах в день весеннего равноденствия, чтобы отметить момент, когда начинается весна.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ООН празднует День Земли обычно 21 марта.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 февраля 1971г. У. Тан Генеральный секретарь ООН, подписал специальную прокламацию, посвященную этому событию:«Пусть будут лишь мирные и радостные Дни Земли для нашего прекрасного космического корабля-планета Земля, летящей и вращающейся посреди холодного космоса со своим столь уязвимым грузом жизни…»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                                                     Генеральный секретарь ООН У. Тан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проведения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Каждый год 21 марта в штаб-квартире ООН в Нью-Йорке звонит колокол мира.      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4886" y="461245"/>
            <a:ext cx="995816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Колокол мира в различных странах     </a:t>
            </a:r>
          </a:p>
        </p:txBody>
      </p:sp>
      <p:pic>
        <p:nvPicPr>
          <p:cNvPr id="17412" name="Picture 4" descr="Центр новостей ООН - В пятницу в &quot;японском дворике&quot; у здания ООН зазвучит Колокол мира в память о жертвах Чернобыльской катаст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35" y="1118376"/>
            <a:ext cx="4287502" cy="3137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2" name="Picture 2" descr="Культура за 23.04.2014 - Страница 1 - Лента новостей Владиво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9543" y="1118376"/>
            <a:ext cx="435771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Колокол Мира. . Город Оук-Ридж. . Штат Теннесси. . США."/>
          <p:cNvPicPr>
            <a:picLocks noChangeAspect="1" noChangeArrowheads="1"/>
          </p:cNvPicPr>
          <p:nvPr/>
        </p:nvPicPr>
        <p:blipFill>
          <a:blip r:embed="rId5" cstate="print"/>
          <a:srcRect b="11055"/>
          <a:stretch>
            <a:fillRect/>
          </a:stretch>
        </p:blipFill>
        <p:spPr bwMode="auto">
          <a:xfrm>
            <a:off x="2596337" y="4261648"/>
            <a:ext cx="2553694" cy="2742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8" name="Picture 8" descr="Колокол Мира - Картинка 8081/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0981" y="4333086"/>
            <a:ext cx="3509517" cy="263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14437" y="377776"/>
            <a:ext cx="9460252" cy="379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два основных периода проведения праздника: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марте, в день весеннего  равноденствия, и 22 апреля.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праздника</a:t>
            </a:r>
            <a:endParaRPr lang="ru-RU" sz="24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Целью проведения Дня Земли является: превращение экологической проблематики в неотъемлемый элемент общего образования культуры, направленный на формирование у населения сопричастности ко всему происходящему вокруг.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День Земли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подчеркивает, что бережное отношение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нашей  планете –дело всех людей на Земле.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1746" name="Picture 2" descr="G:\День Земли\helping-people-clipart-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8853" y="4194200"/>
            <a:ext cx="3024336" cy="280180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825625" y="353590"/>
            <a:ext cx="7219629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Из истории праздника</a:t>
            </a:r>
            <a:endParaRPr lang="ru-RU" sz="4400" b="1" dirty="0" smtClean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58453" y="1313880"/>
            <a:ext cx="9505056" cy="441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Согласно первой версии основателем этой даты является Джон Стерлинг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Мортон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в 40-х годах ХІХ века переехал со своей семьей в штат Небраска.  На новом месте они увидели бескрайние прерии с одинокими деревьями, которые должны пойти на строительство домов и дрова.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Мортон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его жена сразу занялись посадкой деревьев и развернули по этому поводу целую кампанию.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 В 1872 инициативный американец предложил назначить день, который бы граждане штата посвятили озеленению. Этот день назвали Днем Дерева.      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первого Дня Дерева жители штата высадили около 1 млн. деревьев.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 В 1970 г.по инициативе 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Гейлорда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Нельсона, сенатора от штата Висконсин День Дерева получил новое название -День Земли. 20 млн. человек приняли участие в проведении  первого Дня Земли, призывая власти к решению экологических проблем. С тех пор каждый год 22 апреля население всего мира отмечает праздник.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традиции в этот день все желающие принимают участие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благоустройстве и озеленении своих улиц и дворов.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G:\День Земли\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9333" y="5274320"/>
            <a:ext cx="1647064" cy="17558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14437" y="377776"/>
            <a:ext cx="9543200" cy="416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версия связана с именем другого американца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Пола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Уинера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который 22 апреля 1969г. убедил своих сограждан бросить все дела и немедленно начать ликвидацию последствий разлива нефти, который случился в штате Санта-Барбара. От разлива пострадали многие морские животные и птицы. Это трагическое событие произвело на американцев сильное впечатление. Они решили хотя бы раз в году напоминать людям об отношениях с окружающей средой.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Дня Земли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Зелёная греческая буква на белом фоне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Earth Day Symb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4837" y="4698256"/>
            <a:ext cx="2706883" cy="23509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3bb406017b4f2c272a119b292c948917bd942dc8-759417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1963" cy="7380288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97871" y="-92685"/>
            <a:ext cx="9626221" cy="465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8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Земли в России 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В России до недавнего времени  проходили лишь единичные мероприятия, организованные энтузиастами и приуроченные ко Дню Земли.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 В нашей стране официальной эта дата считается только с 1998 года.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день считается также днем общественных организаций, которые проводят различные просветительские акции, сажают деревья, призывают решать экологические проблемы, связанные с ядерной энергией и радиоактивными отходами. В 1990г. праздник стал международным, в акции участвовали 200 млн.человек из 141 страны. Основное внимание в ходе празднования Дня Земли уделяется национальным паркам.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приобретает новое значение - МАРШ  ПАРКОВ.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Марши парков  проводятся в целях привлечения граждан к участию в природоохранной деятельности заповедников и национальных парков.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Первый экологический субботник &quot;Зеленая Россия&quot; в Оренбур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709" y="4554240"/>
            <a:ext cx="3347487" cy="2457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5" name="Picture 7" descr="Волонтеры &quot;Нестле Россия&quot; провели экологическую акцию &quot;Операция Чистый Берег&quot; &quot; Журнал &quot;Устойчивый Бизн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156" y="4522702"/>
            <a:ext cx="3145951" cy="2396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4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193</TotalTime>
  <Words>343</Words>
  <Application>Microsoft Office PowerPoint</Application>
  <PresentationFormat>Произвольный</PresentationFormat>
  <Paragraphs>159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ok</cp:lastModifiedBy>
  <cp:revision>35</cp:revision>
  <dcterms:modified xsi:type="dcterms:W3CDTF">2023-04-17T09:13:10Z</dcterms:modified>
</cp:coreProperties>
</file>