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2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65" r:id="rId12"/>
    <p:sldId id="266" r:id="rId13"/>
    <p:sldId id="272" r:id="rId14"/>
    <p:sldId id="277" r:id="rId15"/>
    <p:sldId id="268" r:id="rId16"/>
    <p:sldId id="273" r:id="rId17"/>
    <p:sldId id="270" r:id="rId18"/>
    <p:sldId id="274" r:id="rId19"/>
    <p:sldId id="267" r:id="rId20"/>
    <p:sldId id="275" r:id="rId21"/>
    <p:sldId id="269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39" autoAdjust="0"/>
  </p:normalViewPr>
  <p:slideViewPr>
    <p:cSldViewPr>
      <p:cViewPr varScale="1">
        <p:scale>
          <a:sx n="94" d="100"/>
          <a:sy n="94" d="100"/>
        </p:scale>
        <p:origin x="-1549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47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Елена Сенявская: Описание первого дня войны есть во многих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Вадим\Desktop\20a9599f-4aef-5738-9130-ba4544194b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2"/>
            <a:ext cx="9140552" cy="68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День в истории: 22 июня – Фото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Администратор\Рабочий стол\KOG_136188_00002_2_t222_103938.jpg"/>
          <p:cNvPicPr>
            <a:picLocks noChangeAspect="1" noChangeArrowheads="1"/>
          </p:cNvPicPr>
          <p:nvPr/>
        </p:nvPicPr>
        <p:blipFill>
          <a:blip r:embed="rId2">
            <a:lum bright="76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47002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4:05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войска группы армий «Север» под командованием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 фон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Лееба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перешли в наступление, захватив все пограничные мосты неповрежденными.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43438" y="2428868"/>
            <a:ext cx="3771904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389" name="AutoShape 5" descr="Взгляд с другой стороны: Взрыв железнодорожного моста в Псков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1" name="AutoShape 7" descr="История обороны Армавира. Август 1942-го: битва за переправы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 descr="https://stalinogorsk.ru/_pu/4/720628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87674"/>
            <a:ext cx="3500462" cy="2251252"/>
          </a:xfrm>
          <a:prstGeom prst="rect">
            <a:avLst/>
          </a:prstGeom>
          <a:noFill/>
        </p:spPr>
      </p:pic>
      <p:pic>
        <p:nvPicPr>
          <p:cNvPr id="13316" name="Picture 4" descr="https://warspot-asset.s3.amazonaws.com/articles/pictures/000/027/666/content/020-7c9743fe2703f40032d228693f95da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85926"/>
            <a:ext cx="4554113" cy="2914632"/>
          </a:xfrm>
          <a:prstGeom prst="rect">
            <a:avLst/>
          </a:prstGeom>
          <a:noFill/>
        </p:spPr>
      </p:pic>
    </p:spTree>
  </p:cSld>
  <p:clrMapOvr>
    <a:masterClrMapping/>
  </p:clrMapOvr>
  <p:transition advTm="1476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714884"/>
            <a:ext cx="8643998" cy="147002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4:15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началось наступление войск групп армий «Центр» (генерал-фельдмаршал Ф. фон Бок) и «Юг» (генерал-фельдмаршал Г. фон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Рундштедт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1000108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746" name="AutoShape 2" descr="Группа армий «Центр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Группа армий «Центр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Группа армий «Юг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Группа армий «Юг»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3" name="Picture 9" descr="C:\Documents and Settings\Администратор\Рабочий стол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2721448" cy="3429024"/>
          </a:xfrm>
          <a:prstGeom prst="rect">
            <a:avLst/>
          </a:prstGeom>
          <a:noFill/>
        </p:spPr>
      </p:pic>
      <p:pic>
        <p:nvPicPr>
          <p:cNvPr id="31754" name="Picture 10" descr="C:\Documents and Settings\Администратор\Рабочий стол\скачанные файл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85728"/>
            <a:ext cx="2714644" cy="3685164"/>
          </a:xfrm>
          <a:prstGeom prst="rect">
            <a:avLst/>
          </a:prstGeom>
          <a:noFill/>
        </p:spPr>
      </p:pic>
    </p:spTree>
  </p:cSld>
  <p:clrMapOvr>
    <a:masterClrMapping/>
  </p:clrMapOvr>
  <p:transition advTm="1015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ервый день войны. События 22 июня 1941 года - argumenti.r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Администратор\Рабочий стол\20191229010101-643679.jpg"/>
          <p:cNvPicPr>
            <a:picLocks noChangeAspect="1" noChangeArrowheads="1"/>
          </p:cNvPicPr>
          <p:nvPr/>
        </p:nvPicPr>
        <p:blipFill>
          <a:blip r:embed="rId2">
            <a:lum bright="67000" contrast="-76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4:20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 60 самолетов противника бомбардировали Гродно и Брест.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2500306"/>
            <a:ext cx="3286148" cy="781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0722" name="AutoShape 2" descr="Как, в течение трёх недель люди в Бресте успели пожить с тремя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5" name="AutoShape 5" descr="Каким был Гродно во время войны? 30 впечатляющих фото из прошлог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://www.pressball.by/images/stories/2015/02/20150223160617.jpg"/>
          <p:cNvPicPr>
            <a:picLocks noChangeAspect="1" noChangeArrowheads="1"/>
          </p:cNvPicPr>
          <p:nvPr/>
        </p:nvPicPr>
        <p:blipFill>
          <a:blip r:embed="rId3"/>
          <a:srcRect l="2160" t="4099" r="2700" b="7379"/>
          <a:stretch>
            <a:fillRect/>
          </a:stretch>
        </p:blipFill>
        <p:spPr bwMode="auto">
          <a:xfrm>
            <a:off x="214282" y="1142984"/>
            <a:ext cx="4214842" cy="2582636"/>
          </a:xfrm>
          <a:prstGeom prst="rect">
            <a:avLst/>
          </a:prstGeom>
          <a:noFill/>
        </p:spPr>
      </p:pic>
      <p:pic>
        <p:nvPicPr>
          <p:cNvPr id="11268" name="Picture 4" descr="http://oldgrodno.by/main.php?g2_view=core.DownloadItem&amp;g2_itemId=89339&amp;g2_serialNumber=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786190"/>
            <a:ext cx="4933531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Tm="151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000504"/>
            <a:ext cx="9144000" cy="221457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4:30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самолеты противника вели бомбардировку городов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Любомль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 Ковель, Луцк, Владимир-Волынский, Новгород-Волынский, Черновцы, Хотин и аэродромов у Черновцы, Галич,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Бучач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Зубов, Адам, Куровиц,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Чунев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Скнилов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28728" y="357166"/>
            <a:ext cx="6400800" cy="709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www.dw.com/image/38740568_3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6500858" cy="3658462"/>
          </a:xfrm>
          <a:prstGeom prst="rect">
            <a:avLst/>
          </a:prstGeom>
          <a:noFill/>
        </p:spPr>
      </p:pic>
    </p:spTree>
  </p:cSld>
  <p:clrMapOvr>
    <a:masterClrMapping/>
  </p:clrMapOvr>
  <p:transition advTm="2467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День в истории: 22 июня – Фото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Администратор\Рабочий стол\KOG_136188_00002_2_t222_103938.jpg"/>
          <p:cNvPicPr>
            <a:picLocks noChangeAspect="1" noChangeArrowheads="1"/>
          </p:cNvPicPr>
          <p:nvPr/>
        </p:nvPicPr>
        <p:blipFill>
          <a:blip r:embed="rId2">
            <a:lum bright="76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0030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4:55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Брестская крепость. Гренадеры вермахта штурмуют Брестскую крепость. Первой же атакой они занимают почти половину крепости, но пограничники контратакуют и выбивают немцев с новых позиций. Немецкие позиции обходят крепость и продолжают наступать вглубь СССР.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2571768" cy="10001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http://itd2.mycdn.me/image?id=857265040050&amp;t=20&amp;plc=MOBILE&amp;tkn=*iJyqiZD74cA0NPpGbdMZ8xml5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3809995" cy="2857496"/>
          </a:xfrm>
          <a:prstGeom prst="rect">
            <a:avLst/>
          </a:prstGeom>
          <a:noFill/>
        </p:spPr>
      </p:pic>
      <p:pic>
        <p:nvPicPr>
          <p:cNvPr id="9220" name="Picture 4" descr="https://avatars.mds.yandex.net/get-pdb/2847913/a444ee4a-6095-4e2c-9662-5ed47aaf4ef2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14686"/>
            <a:ext cx="3771927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Tm="249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День, когда началась война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Администратор\Рабочий стол\RIAN_00137811.jpg"/>
          <p:cNvPicPr>
            <a:picLocks noChangeAspect="1" noChangeArrowheads="1"/>
          </p:cNvPicPr>
          <p:nvPr/>
        </p:nvPicPr>
        <p:blipFill>
          <a:blip r:embed="rId2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7388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5:00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 авиация противника осуществляла систематические налеты на города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Поневеж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Шавли,Ковно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Рига,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Виндава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Лида,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Кобрин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              Волковыск, Гродно,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Белосток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Брест, 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Пружаны,Слоним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 Барановичи,  Минск,     Бобруйск.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28860" y="4857760"/>
            <a:ext cx="3771904" cy="995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pbs.twimg.com/media/ESXNDQKX0AEW8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357586" cy="2238391"/>
          </a:xfrm>
          <a:prstGeom prst="rect">
            <a:avLst/>
          </a:prstGeom>
          <a:noFill/>
        </p:spPr>
      </p:pic>
      <p:pic>
        <p:nvPicPr>
          <p:cNvPr id="8196" name="Picture 4" descr="https://cs8.pikabu.ru/post_img/2016/03/08/11/og_og_145746266629686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14818"/>
            <a:ext cx="4357718" cy="2280539"/>
          </a:xfrm>
          <a:prstGeom prst="rect">
            <a:avLst/>
          </a:prstGeom>
          <a:noFill/>
        </p:spPr>
      </p:pic>
      <p:pic>
        <p:nvPicPr>
          <p:cNvPr id="8198" name="Picture 6" descr="http://i.mycdn.me/i?r=AzEPZsRbOZEKgBhR0XGMT1RkmSU65IVbnYuLGQ3a7v4ck6aKTM5SRkZCeTgDn6uOy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643050"/>
            <a:ext cx="3772606" cy="2714606"/>
          </a:xfrm>
          <a:prstGeom prst="rect">
            <a:avLst/>
          </a:prstGeom>
          <a:noFill/>
        </p:spPr>
      </p:pic>
    </p:spTree>
  </p:cSld>
  <p:clrMapOvr>
    <a:masterClrMapping/>
  </p:clrMapOvr>
  <p:transition advTm="2014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429132"/>
            <a:ext cx="9144000" cy="1755777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5:25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командующий Западным фронтом генерал армии           Д.Г. Павлов приказал командующим 3,10 и 4-й армиями «ввиду обозначившихся со стороны немцев массовых военных действий» поднять «войска и действовать по-боевому».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3071834" cy="1066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9" name="Picture 1" descr="C:\Users\Admin\Desktop\RLDqITwIMj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3521867" cy="2347911"/>
          </a:xfrm>
          <a:prstGeom prst="rect">
            <a:avLst/>
          </a:prstGeom>
          <a:noFill/>
        </p:spPr>
      </p:pic>
      <p:pic>
        <p:nvPicPr>
          <p:cNvPr id="7173" name="Picture 5" descr="http://history-doc.ru/wp-content/uploads/2018/12/1-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14356"/>
            <a:ext cx="3692925" cy="2302195"/>
          </a:xfrm>
          <a:prstGeom prst="rect">
            <a:avLst/>
          </a:prstGeom>
          <a:noFill/>
        </p:spPr>
      </p:pic>
    </p:spTree>
  </p:cSld>
  <p:clrMapOvr>
    <a:masterClrMapping/>
  </p:clrMapOvr>
  <p:transition advTm="2001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День в истории: 22 июня – Фото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7" name="Picture 3" descr="C:\Documents and Settings\Администратор\Рабочий стол\KOG_136188_00002_2_t222_103938.jpg"/>
          <p:cNvPicPr>
            <a:picLocks noChangeAspect="1" noChangeArrowheads="1"/>
          </p:cNvPicPr>
          <p:nvPr/>
        </p:nvPicPr>
        <p:blipFill>
          <a:blip r:embed="rId2">
            <a:lum bright="76000" contrast="-7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5:45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в кабинете И.В. Сталина состоялось совещание с участием наркома обороны маршала С.К. Тимошенко, генерала армии Г.К. Жукова, В.М. Молотова, Л.П. Берия и Л.З.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Мехлиса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3886200"/>
            <a:ext cx="30003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sun9-69.userapi.com/c841534/v841534761/205a/NmmU5M7N6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214554"/>
            <a:ext cx="5467350" cy="3686176"/>
          </a:xfrm>
          <a:prstGeom prst="rect">
            <a:avLst/>
          </a:prstGeom>
          <a:noFill/>
        </p:spPr>
      </p:pic>
    </p:spTree>
  </p:cSld>
  <p:clrMapOvr>
    <a:masterClrMapping/>
  </p:clrMapOvr>
  <p:transition advTm="1478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4500570"/>
            <a:ext cx="8929718" cy="168433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6:10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командующий Северо-Западным фронтом генерал-полковник Ф.И. Кузнецов доложил наркому обороны: «Отдал приказ контратаками выбросить противника и пленить»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1538" y="357166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6" name="Picture 6" descr="https://avatars.mds.yandex.net/get-pdb/1866932/0e69cb9b-78b3-4855-b2a8-4ec726052ec1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8"/>
            <a:ext cx="6429420" cy="3637981"/>
          </a:xfrm>
          <a:prstGeom prst="rect">
            <a:avLst/>
          </a:prstGeom>
          <a:noFill/>
        </p:spPr>
      </p:pic>
    </p:spTree>
  </p:cSld>
  <p:clrMapOvr>
    <a:masterClrMapping/>
  </p:clrMapOvr>
  <p:transition advTm="1567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ервый день войны. События 22 июня 1941 года - argumenti.r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Администратор\Рабочий стол\20191229010101-643679.jpg"/>
          <p:cNvPicPr>
            <a:picLocks noChangeAspect="1" noChangeArrowheads="1"/>
          </p:cNvPicPr>
          <p:nvPr/>
        </p:nvPicPr>
        <p:blipFill>
          <a:blip r:embed="rId2">
            <a:lum bright="67000" contrast="-76000"/>
          </a:blip>
          <a:srcRect/>
          <a:stretch>
            <a:fillRect/>
          </a:stretch>
        </p:blipFill>
        <p:spPr bwMode="auto">
          <a:xfrm>
            <a:off x="0" y="428604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929190" y="785794"/>
            <a:ext cx="3000364" cy="1428759"/>
          </a:xfrm>
        </p:spPr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786190"/>
            <a:ext cx="8568952" cy="328614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7:15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члены Главного военного совета С.К. Тимошенко, Г.К. Жуков и Г.М. Маленков подписали директиву № 2 Главного военного совета, адресованную военным советам Ленинградского, Прибалтийского Особого, Западного Особого, Киевского Особого и Одесского военных округов. Директива требовала от войск «всеми силами и средствами обрушиться на вражеские силы и уничтожить их в районах, где они нарушили советскую границу; впредь, до особого распоряжения, наземными войсками границу не переходить».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vatars.mds.yandex.net/get-zen_doc/233051/pub_5d73fea5028d6800ad71ed89_5d74217198930900ae482b19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2357454" cy="3077226"/>
          </a:xfrm>
          <a:prstGeom prst="rect">
            <a:avLst/>
          </a:prstGeom>
          <a:noFill/>
        </p:spPr>
      </p:pic>
      <p:pic>
        <p:nvPicPr>
          <p:cNvPr id="4100" name="Picture 4" descr="https://im.kommersant.ru/Issues.photo/CORP/2018/07/12/KOG_069666_00002_2_t218_2247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28604"/>
            <a:ext cx="4135539" cy="2324105"/>
          </a:xfrm>
          <a:prstGeom prst="rect">
            <a:avLst/>
          </a:prstGeom>
          <a:noFill/>
        </p:spPr>
      </p:pic>
    </p:spTree>
  </p:cSld>
  <p:clrMapOvr>
    <a:masterClrMapping/>
  </p:clrMapOvr>
  <p:transition advTm="293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0"/>
            <a:ext cx="8929718" cy="1714488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Реализация гитлеровского плана «Барбаросса» началась на рассвете 22 июня 1941 г. Именно в это время сосредоточенные на границе СССР войска вермахта получили приказ начать вторжение.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07975" y="5301208"/>
            <a:ext cx="8643998" cy="13525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Тот первый день войны начался необычно рано не только для войск западных приграничных военных округов, но и советских людей, проживающих в приграничных областях СССР.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Краткий курс истории. План «Барбаросса» — История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План Барбаросса – краткое определение, что предусматривал и в че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5" name="Picture 5" descr="C:\Documents and Settings\Администратор\Рабочий стол\80cfe30a08ae47fab65c44a52160af73804b62e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3104" y="1714486"/>
            <a:ext cx="5976664" cy="3669897"/>
          </a:xfrm>
          <a:prstGeom prst="rect">
            <a:avLst/>
          </a:prstGeom>
          <a:noFill/>
        </p:spPr>
      </p:pic>
    </p:spTree>
  </p:cSld>
  <p:clrMapOvr>
    <a:masterClrMapping/>
  </p:clrMapOvr>
  <p:transition advTm="252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12:00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с правительственным сообщением о нападении Германии на СССР выступил по радио В.М. Молотов.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00760" y="714356"/>
            <a:ext cx="2614586" cy="923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://ussr-cccp.moy.su/SMI_USSR/Gazety_USSR/Len-pravda/Leningradskaya-pravda_22-06-1941_j.jpg"/>
          <p:cNvPicPr>
            <a:picLocks noChangeAspect="1" noChangeArrowheads="1"/>
          </p:cNvPicPr>
          <p:nvPr/>
        </p:nvPicPr>
        <p:blipFill>
          <a:blip r:embed="rId3"/>
          <a:srcRect l="19291" t="11199" r="16339" b="12598"/>
          <a:stretch>
            <a:fillRect/>
          </a:stretch>
        </p:blipFill>
        <p:spPr bwMode="auto">
          <a:xfrm>
            <a:off x="5500456" y="214290"/>
            <a:ext cx="3425231" cy="2286016"/>
          </a:xfrm>
          <a:prstGeom prst="rect">
            <a:avLst/>
          </a:prstGeom>
          <a:noFill/>
        </p:spPr>
      </p:pic>
      <p:pic>
        <p:nvPicPr>
          <p:cNvPr id="3076" name="Picture 4" descr="https://avatars.mds.yandex.net/get-zen_doc/1247665/pub_5ce4803ae1ea8802c2e29751_5ce4881912af1f00b343bb1f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3480480" cy="2566969"/>
          </a:xfrm>
          <a:prstGeom prst="rect">
            <a:avLst/>
          </a:prstGeom>
          <a:noFill/>
        </p:spPr>
      </p:pic>
      <p:pic>
        <p:nvPicPr>
          <p:cNvPr id="3078" name="Picture 6" descr="https://storage.myseldon.com/news_pict_CE/CE7E188964D4DE46B05E62DF23F5D6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571744"/>
            <a:ext cx="3429024" cy="2551194"/>
          </a:xfrm>
          <a:prstGeom prst="rect">
            <a:avLst/>
          </a:prstGeom>
          <a:noFill/>
        </p:spPr>
      </p:pic>
    </p:spTree>
  </p:cSld>
  <p:clrMapOvr>
    <a:masterClrMapping/>
  </p:clrMapOvr>
  <p:transition advTm="1518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День, когда началась война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Администратор\Рабочий стол\RIAN_00137811.jpg"/>
          <p:cNvPicPr>
            <a:picLocks noChangeAspect="1" noChangeArrowheads="1"/>
          </p:cNvPicPr>
          <p:nvPr/>
        </p:nvPicPr>
        <p:blipFill>
          <a:blip r:embed="rId2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47002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21:15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военным советам Северо-Западного, Западного, Юго-Западного и Южного фронтов направлена директива № 3 Главного военного совета о нанесении контрударов по противнику.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topwar.ru/uploads/posts/2019-05/1558796597_1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1916832"/>
            <a:ext cx="8736905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3001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618" y="980782"/>
            <a:ext cx="8154797" cy="54725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750" y="334390"/>
            <a:ext cx="1580553" cy="33502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842642" y="376554"/>
            <a:ext cx="7121525" cy="293370"/>
            <a:chOff x="1842642" y="376554"/>
            <a:chExt cx="7121525" cy="2933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2642" y="378840"/>
              <a:ext cx="417321" cy="27114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9334" y="376554"/>
              <a:ext cx="6664833" cy="292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347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AutoShape 2" descr="https://funart.pro/uploads/posts/2020-04/1588234256_27-p-flagi-rossii-na-fone-neba-9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Documents and Settings\1\Рабочий стол\22 июня\1588234256_27-p-flagi-rossii-na-fone-neba-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1428736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Течет река времени. Минуло уже много лет с того незабываемого и страшного дня, когда настежь распахнулись огромные, от Баренцева до Черного моря, двери войны. Много воды унесла с тех пор река времени. Зарыли шрамы окопов, исчезли пепелища сожженных городов, выросли новые поколения. Но в памяти человеческой навсегда останутся события тех героических трагических лет.</a:t>
            </a:r>
            <a:endParaRPr lang="ru-RU" sz="2800" b="1" dirty="0" smtClean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07975" y="160338"/>
            <a:ext cx="8501122" cy="1207643"/>
          </a:xfrm>
        </p:spPr>
        <p:txBody>
          <a:bodyPr>
            <a:norm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3:00 (по московскому времени) немецкая авиация вторглась в воздушное пространство Советского Союза.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3108" y="3714752"/>
            <a:ext cx="4914912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4818" name="AutoShape 2" descr="Во время Второй Мировой войны немецкие самолеты совершал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2" name="Picture 2" descr="https://avatars.mds.yandex.net/get-pdb/2369006/fe3bf638-56c0-41fd-8583-fb96362f844c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351064"/>
            <a:ext cx="6897420" cy="4000504"/>
          </a:xfrm>
          <a:prstGeom prst="rect">
            <a:avLst/>
          </a:prstGeom>
          <a:noFill/>
        </p:spPr>
      </p:pic>
    </p:spTree>
  </p:cSld>
  <p:clrMapOvr>
    <a:masterClrMapping/>
  </p:clrMapOvr>
  <p:transition advTm="1096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2 июня 1941 года - начало Великой Отечественной войны"/>
          <p:cNvPicPr>
            <a:picLocks noChangeAspect="1" noChangeArrowheads="1"/>
          </p:cNvPicPr>
          <p:nvPr/>
        </p:nvPicPr>
        <p:blipFill>
          <a:blip r:embed="rId2">
            <a:lum bright="67000" contrast="-32000"/>
          </a:blip>
          <a:srcRect/>
          <a:stretch>
            <a:fillRect/>
          </a:stretch>
        </p:blipFill>
        <p:spPr bwMode="auto">
          <a:xfrm>
            <a:off x="0" y="0"/>
            <a:ext cx="9144016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2214577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3:07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командующий Черноморским флотом вице-адмирал Ф.С. Октябрьский доложил наркому обороны о подходе со стороны моря большого количества неизвестных самолетов. Командующему флотом была дана команда встретить самолеты огнем зенитных средств.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57554" y="3886200"/>
            <a:ext cx="2928958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2" name="AutoShape 4" descr="Зенитное орудие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300px-RIAN_archive_43141_Getting_AAA_guns_rea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86058"/>
            <a:ext cx="5085862" cy="3746585"/>
          </a:xfrm>
          <a:prstGeom prst="rect">
            <a:avLst/>
          </a:prstGeom>
          <a:noFill/>
        </p:spPr>
      </p:pic>
    </p:spTree>
  </p:cSld>
  <p:clrMapOvr>
    <a:masterClrMapping/>
  </p:clrMapOvr>
  <p:transition advTm="199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071942"/>
            <a:ext cx="8572560" cy="200026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3:15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началась артиллерийская подготовка противника по пограничным заставам, военным городкам, паркам боевых машин, полевым укреплениям войск Красной Армии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57290" y="500042"/>
            <a:ext cx="6400800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2" name="AutoShape 2" descr="https://voenflot.ru/wp-content/uploads/2019/03/image02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3" descr="C:\Users\Admin\Desktop\image02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340350" cy="3657600"/>
          </a:xfrm>
          <a:prstGeom prst="rect">
            <a:avLst/>
          </a:prstGeom>
          <a:noFill/>
        </p:spPr>
      </p:pic>
    </p:spTree>
  </p:cSld>
  <p:clrMapOvr>
    <a:masterClrMapping/>
  </p:clrMapOvr>
  <p:transition advTm="1887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Первый день войны. События 22 июня 1941 года - argumenti.r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Documents and Settings\Администратор\Рабочий стол\20191229010101-643679.jpg"/>
          <p:cNvPicPr>
            <a:picLocks noChangeAspect="1" noChangeArrowheads="1"/>
          </p:cNvPicPr>
          <p:nvPr/>
        </p:nvPicPr>
        <p:blipFill>
          <a:blip r:embed="rId2">
            <a:lum bright="67000" contrast="-76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01038" cy="1785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3:30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начальник Генштаба Красной Армии генерал армии    Г.К. Жуков получил доклад о налете вражеской авиации на города Белоруссии от начальника штаба Западного Особого военного округа генерал-лейтенанта В.Е.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Климовских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1785918" y="357166"/>
            <a:ext cx="5572164" cy="757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Начались первые бомбежки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500430" y="5929330"/>
            <a:ext cx="4038600" cy="6968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29" name="AutoShape 5" descr="Этот день в 1945-м: налеты советской авиации на Кенигсбер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0" name="AutoShape 2" descr="https://s00.yaplakal.com/pics/pics_original/1/6/9/13163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s00.yaplakal.com/pics/pics_original/1/6/9/13163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s://medalww.ru/photo/img/zhukov-georgii-konstantinovich-foto-s-nagradami-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2714620"/>
            <a:ext cx="2548228" cy="3924271"/>
          </a:xfrm>
          <a:prstGeom prst="rect">
            <a:avLst/>
          </a:prstGeom>
          <a:noFill/>
        </p:spPr>
      </p:pic>
    </p:spTree>
  </p:cSld>
  <p:clrMapOvr>
    <a:masterClrMapping/>
  </p:clrMapOvr>
  <p:transition advTm="1989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5000636"/>
            <a:ext cx="8643998" cy="1643098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3:33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начальник штаба Киевского Особого военного округа генерал-лейтенант М.А.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Пуркаев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доложил в Генштаб о бомбардировке немецкой авиацией городов на Украине.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57818" y="1500174"/>
            <a:ext cx="2900338" cy="709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avatars.mds.yandex.net/get-zen_doc/1894366/pub_5e418c7110b5c24e9f79b765_5e41929da183c0189691024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001597" cy="3571900"/>
          </a:xfrm>
          <a:prstGeom prst="rect">
            <a:avLst/>
          </a:prstGeom>
          <a:noFill/>
        </p:spPr>
      </p:pic>
      <p:sp>
        <p:nvSpPr>
          <p:cNvPr id="16392" name="AutoShape 8" descr="https://pastvu.com/_p/d/g/r/0/gr0xg9ftfer6lnrqm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3" name="Picture 9" descr="C:\Users\Admin\Desktop\gr0xg9ftfer6lnrqm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71480"/>
            <a:ext cx="3457984" cy="2386009"/>
          </a:xfrm>
          <a:prstGeom prst="rect">
            <a:avLst/>
          </a:prstGeom>
          <a:noFill/>
        </p:spPr>
      </p:pic>
    </p:spTree>
  </p:cSld>
  <p:clrMapOvr>
    <a:masterClrMapping/>
  </p:clrMapOvr>
  <p:transition advTm="1546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День, когда началась война – Коммерсант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1" name="Picture 3" descr="C:\Documents and Settings\Администратор\Рабочий стол\RIAN_00137811.jpg"/>
          <p:cNvPicPr>
            <a:picLocks noChangeAspect="1" noChangeArrowheads="1"/>
          </p:cNvPicPr>
          <p:nvPr/>
        </p:nvPicPr>
        <p:blipFill>
          <a:blip r:embed="rId2">
            <a:lum bright="66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8715436" cy="2171714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3:40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командующий Прибалтийским Особым военным округом генерал-полковник Ф.И. Кузнецов доложил в Генштаб о воздушных налетах противника на аэродромы и города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Виндава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Либава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Ковно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(Каунас), Вильно (Вильнюс)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Шавли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(Шяуляй).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220026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avatars.mds.yandex.net/get-zen_doc/1658056/pub_5e4c0ab4a3e296673fdf9841_5e4c259a07349e4ee436c4a4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004363" cy="2452673"/>
          </a:xfrm>
          <a:prstGeom prst="rect">
            <a:avLst/>
          </a:prstGeom>
          <a:noFill/>
        </p:spPr>
      </p:pic>
      <p:pic>
        <p:nvPicPr>
          <p:cNvPr id="15364" name="Picture 4" descr="https://www.sb.by/upload/resize_cache/slam.image/iblock/5cb/5cb6cbd9e4e58f06f3a9f59f4e4f2af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571744"/>
            <a:ext cx="4286280" cy="2566411"/>
          </a:xfrm>
          <a:prstGeom prst="rect">
            <a:avLst/>
          </a:prstGeom>
          <a:noFill/>
        </p:spPr>
      </p:pic>
    </p:spTree>
  </p:cSld>
  <p:clrMapOvr>
    <a:masterClrMapping/>
  </p:clrMapOvr>
  <p:transition advTm="1996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22 июня 1941. Начало войны на южном направлении. | МВПК &quot;Десант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Documents and Settings\Администратор\Рабочий стол\22_iyunya.jpg"/>
          <p:cNvPicPr>
            <a:picLocks noChangeAspect="1" noChangeArrowheads="1"/>
          </p:cNvPicPr>
          <p:nvPr/>
        </p:nvPicPr>
        <p:blipFill>
          <a:blip r:embed="rId2">
            <a:lum bright="57000" contrast="-86000"/>
          </a:blip>
          <a:srcRect/>
          <a:stretch>
            <a:fillRect/>
          </a:stretch>
        </p:blipFill>
        <p:spPr bwMode="auto">
          <a:xfrm>
            <a:off x="0" y="0"/>
            <a:ext cx="9144000" cy="68971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4282" y="4714884"/>
            <a:ext cx="8715436" cy="1470025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4:00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командующий Черноморским флотом вице-адмирал Ф.С. Октябрьский доложил наркому обороны о том, что налет вражеской авиации отражен.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14414" y="642918"/>
            <a:ext cx="6400800" cy="8524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nozdr.ru/militera/memo/russian/tributz_vf/24.jpg"/>
          <p:cNvPicPr>
            <a:picLocks noChangeAspect="1" noChangeArrowheads="1"/>
          </p:cNvPicPr>
          <p:nvPr/>
        </p:nvPicPr>
        <p:blipFill>
          <a:blip r:embed="rId3"/>
          <a:srcRect l="2599" t="5399" r="1560" b="4319"/>
          <a:stretch>
            <a:fillRect/>
          </a:stretch>
        </p:blipFill>
        <p:spPr bwMode="auto">
          <a:xfrm>
            <a:off x="1285852" y="428604"/>
            <a:ext cx="6636783" cy="3009779"/>
          </a:xfrm>
          <a:prstGeom prst="rect">
            <a:avLst/>
          </a:prstGeom>
          <a:noFill/>
        </p:spPr>
      </p:pic>
    </p:spTree>
  </p:cSld>
  <p:clrMapOvr>
    <a:masterClrMapping/>
  </p:clrMapOvr>
  <p:transition advTm="150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180</Words>
  <Application>Microsoft Office PowerPoint</Application>
  <PresentationFormat>Экран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Реализация гитлеровского плана «Барбаросса» началась на рассвете 22 июня 1941 г. Именно в это время сосредоточенные на границе СССР войска вермахта получили приказ начать вторжение.</vt:lpstr>
      <vt:lpstr>3:00 (по московскому времени) немецкая авиация вторглась в воздушное пространство Советского Союза.</vt:lpstr>
      <vt:lpstr>3:07 командующий Черноморским флотом вице-адмирал Ф.С. Октябрьский доложил наркому обороны о подходе со стороны моря большого количества неизвестных самолетов. Командующему флотом была дана команда встретить самолеты огнем зенитных средств.</vt:lpstr>
      <vt:lpstr>3:15 началась артиллерийская подготовка противника по пограничным заставам, военным городкам, паркам боевых машин, полевым укреплениям войск Красной Армии.</vt:lpstr>
      <vt:lpstr>3:30 начальник Генштаба Красной Армии генерал армии    Г.К. Жуков получил доклад о налете вражеской авиации на города Белоруссии от начальника штаба Западного Особого военного округа генерал-лейтенанта В.Е. Климовских.</vt:lpstr>
      <vt:lpstr>3:33 начальник штаба Киевского Особого военного округа генерал-лейтенант М.А. Пуркаев доложил в Генштаб о бомбардировке немецкой авиацией городов на Украине.   </vt:lpstr>
      <vt:lpstr>3:40 командующий Прибалтийским Особым военным округом генерал-полковник Ф.И. Кузнецов доложил в Генштаб о воздушных налетах противника на аэродромы и города Виндава, Либава, Ковно (Каунас), Вильно (Вильнюс) и Шавли (Шяуляй).</vt:lpstr>
      <vt:lpstr>4:00 командующий Черноморским флотом вице-адмирал Ф.С. Октябрьский доложил наркому обороны о том, что налет вражеской авиации отражен.</vt:lpstr>
      <vt:lpstr>4:05 войска группы армий «Север» под командованием генерал-фельдмаршала В. фон Лееба перешли в наступление, захватив все пограничные мосты неповрежденными.</vt:lpstr>
      <vt:lpstr>4:15 началось наступление войск групп армий «Центр» (генерал-фельдмаршал Ф. фон Бок) и «Юг» (генерал-фельдмаршал Г. фон Рундштедт).</vt:lpstr>
      <vt:lpstr>4:20 до 60 самолетов противника бомбардировали Гродно и Брест.</vt:lpstr>
      <vt:lpstr>4:30 самолеты противника вели бомбардировку городов Любомль, Ковель, Луцк, Владимир-Волынский, Новгород-Волынский, Черновцы, Хотин и аэродромов у Черновцы, Галич, Бучач, Зубов, Адам, Куровиц, Чунев, Скнилов.</vt:lpstr>
      <vt:lpstr>4:55 Брестская крепость. Гренадеры вермахта штурмуют Брестскую крепость. Первой же атакой они занимают почти половину крепости, но пограничники контратакуют и выбивают немцев с новых позиций. Немецкие позиции обходят крепость и продолжают наступать вглубь СССР.</vt:lpstr>
      <vt:lpstr>5:00 авиация противника осуществляла систематические налеты на города Поневеж, Шавли,Ковно, Рига, Виндава, Лида, Кобрин,               Волковыск, Гродно, Белосток, Брест, Пружаны,Слоним, Барановичи,  Минск,     Бобруйск.</vt:lpstr>
      <vt:lpstr>5:25 командующий Западным фронтом генерал армии           Д.Г. Павлов приказал командующим 3,10 и 4-й армиями «ввиду обозначившихся со стороны немцев массовых военных действий» поднять «войска и действовать по-боевому».</vt:lpstr>
      <vt:lpstr>5:45 в кабинете И.В. Сталина состоялось совещание с участием наркома обороны маршала С.К. Тимошенко, генерала армии Г.К. Жукова, В.М. Молотова, Л.П. Берия и Л.З. Мехлиса.   </vt:lpstr>
      <vt:lpstr>6:10 командующий Северо-Западным фронтом генерал-полковник Ф.И. Кузнецов доложил наркому обороны: «Отдал приказ контратаками выбросить противника и пленить»</vt:lpstr>
      <vt:lpstr>Презентация PowerPoint</vt:lpstr>
      <vt:lpstr>12:00 с правительственным сообщением о нападении Германии на СССР выступил по радио В.М. Молотов.</vt:lpstr>
      <vt:lpstr>21:15 военным советам Северо-Западного, Западного, Юго-Западного и Южного фронтов направлена директива № 3 Главного военного совета о нанесении контрударов по противнику.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Вадим</cp:lastModifiedBy>
  <cp:revision>28</cp:revision>
  <dcterms:modified xsi:type="dcterms:W3CDTF">2025-06-16T16:36:17Z</dcterms:modified>
</cp:coreProperties>
</file>