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20" y="12471"/>
            <a:ext cx="9131579" cy="68455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826" y="1069136"/>
            <a:ext cx="282194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3319" y="2002069"/>
            <a:ext cx="697736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4" y="0"/>
            <a:ext cx="9132566" cy="684587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0010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10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22 </a:t>
            </a:r>
            <a:r>
              <a:rPr lang="ru-RU" sz="44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марта</a:t>
            </a:r>
            <a:r>
              <a:rPr lang="en-US" sz="44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en-US" sz="44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sz="4000" b="1" spc="-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Всемирный</a:t>
            </a:r>
            <a:r>
              <a:rPr sz="4000" b="1" spc="-2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4000" b="1" spc="-2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день</a:t>
            </a:r>
            <a:r>
              <a:rPr sz="4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108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водных</a:t>
            </a:r>
            <a:r>
              <a:rPr sz="4000" b="1" spc="-16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Times New Roman"/>
                <a:cs typeface="Times New Roman"/>
              </a:rPr>
              <a:t>ресурсов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9596" y="4790566"/>
            <a:ext cx="705226" cy="997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304800"/>
            <a:ext cx="705315" cy="9977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705392" cy="9978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876800"/>
            <a:ext cx="705471" cy="9978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4559" y="3629393"/>
            <a:ext cx="705315" cy="9978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81400" y="5181600"/>
            <a:ext cx="24809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информация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g.madskillsvocabulary.com/img/datas-comemorativas/153/dia-mundial-da-g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0"/>
            <a:ext cx="5410200" cy="263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88" y="350436"/>
            <a:ext cx="51104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забывайте,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что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только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человеческий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неспособен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выжить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всё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живое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нашей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планете.</a:t>
            </a:r>
            <a:r>
              <a:rPr sz="1800" spc="-5" dirty="0">
                <a:latin typeface="Times New Roman"/>
                <a:cs typeface="Times New Roman"/>
              </a:rPr>
              <a:t> Если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Земле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иссякнет,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начнут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засыхать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деревья.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Сначала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снизятся,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затем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вовсе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истощатся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урожаи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642" y="1722036"/>
            <a:ext cx="396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4385" algn="l"/>
                <a:tab pos="1659889" algn="l"/>
                <a:tab pos="2748915" algn="l"/>
                <a:tab pos="3125470" algn="l"/>
              </a:tabLst>
            </a:pPr>
            <a:r>
              <a:rPr sz="1800" spc="-40" dirty="0">
                <a:latin typeface="Times New Roman"/>
                <a:cs typeface="Times New Roman"/>
              </a:rPr>
              <a:t>потом	</a:t>
            </a:r>
            <a:r>
              <a:rPr sz="1800" dirty="0">
                <a:latin typeface="Times New Roman"/>
                <a:cs typeface="Times New Roman"/>
              </a:rPr>
              <a:t>опадут	</a:t>
            </a:r>
            <a:r>
              <a:rPr sz="1800" spc="-25" dirty="0">
                <a:latin typeface="Times New Roman"/>
                <a:cs typeface="Times New Roman"/>
              </a:rPr>
              <a:t>листочки	</a:t>
            </a:r>
            <a:r>
              <a:rPr sz="1800" spc="-5" dirty="0">
                <a:latin typeface="Times New Roman"/>
                <a:cs typeface="Times New Roman"/>
              </a:rPr>
              <a:t>и,	</a:t>
            </a:r>
            <a:r>
              <a:rPr sz="1800" spc="-30" dirty="0">
                <a:latin typeface="Times New Roman"/>
                <a:cs typeface="Times New Roman"/>
              </a:rPr>
              <a:t>наконец,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45" y="1722036"/>
            <a:ext cx="94741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ь</a:t>
            </a:r>
            <a:r>
              <a:rPr sz="1800" dirty="0">
                <a:latin typeface="Times New Roman"/>
                <a:cs typeface="Times New Roman"/>
              </a:rPr>
              <a:t>ях,  </a:t>
            </a:r>
            <a:r>
              <a:rPr sz="1800" spc="-15" dirty="0">
                <a:latin typeface="Times New Roman"/>
                <a:cs typeface="Times New Roman"/>
              </a:rPr>
              <a:t>высохнет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ь</a:t>
            </a:r>
            <a:r>
              <a:rPr sz="1800" dirty="0">
                <a:latin typeface="Times New Roman"/>
                <a:cs typeface="Times New Roman"/>
              </a:rPr>
              <a:t>ях,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835" y="1996356"/>
            <a:ext cx="1113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 indent="-50165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1800" spc="5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	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л.  </a:t>
            </a:r>
            <a:r>
              <a:rPr sz="1800" spc="-35" dirty="0">
                <a:latin typeface="Times New Roman"/>
                <a:cs typeface="Times New Roman"/>
              </a:rPr>
              <a:t>исчезнут.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4978" y="1996356"/>
            <a:ext cx="289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790">
              <a:lnSpc>
                <a:spcPct val="100000"/>
              </a:lnSpc>
              <a:spcBef>
                <a:spcPts val="100"/>
              </a:spcBef>
              <a:tabLst>
                <a:tab pos="905510" algn="l"/>
                <a:tab pos="974090" algn="l"/>
                <a:tab pos="1196340" algn="l"/>
                <a:tab pos="1894205" algn="l"/>
                <a:tab pos="1914525" algn="l"/>
                <a:tab pos="2659380" algn="l"/>
              </a:tabLst>
            </a:pPr>
            <a:r>
              <a:rPr sz="1800" spc="-200" dirty="0">
                <a:latin typeface="Times New Roman"/>
                <a:cs typeface="Times New Roman"/>
              </a:rPr>
              <a:t>Ж</a:t>
            </a:r>
            <a:r>
              <a:rPr sz="1800" spc="35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		</a:t>
            </a:r>
            <a:r>
              <a:rPr sz="1800" spc="-195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орые		ж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30" dirty="0">
                <a:latin typeface="Times New Roman"/>
                <a:cs typeface="Times New Roman"/>
              </a:rPr>
              <a:t>в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10" dirty="0">
                <a:latin typeface="Times New Roman"/>
                <a:cs typeface="Times New Roman"/>
              </a:rPr>
              <a:t>Вместе	</a:t>
            </a: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5" dirty="0">
                <a:latin typeface="Times New Roman"/>
                <a:cs typeface="Times New Roman"/>
              </a:rPr>
              <a:t>ними	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938" y="2270676"/>
            <a:ext cx="701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иц</a:t>
            </a:r>
            <a:r>
              <a:rPr sz="1800" dirty="0">
                <a:latin typeface="Times New Roman"/>
                <a:cs typeface="Times New Roman"/>
              </a:rPr>
              <a:t>ы,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217" y="2544996"/>
            <a:ext cx="227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оры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3294" y="267305"/>
            <a:ext cx="3330134" cy="25922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271" y="3650259"/>
            <a:ext cx="3474246" cy="26423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63798" y="3599107"/>
            <a:ext cx="925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Исчезнут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0303" y="3582191"/>
            <a:ext cx="216979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51435">
              <a:lnSpc>
                <a:spcPct val="101699"/>
              </a:lnSpc>
              <a:spcBef>
                <a:spcPts val="60"/>
              </a:spcBef>
              <a:tabLst>
                <a:tab pos="1299845" algn="l"/>
                <a:tab pos="1385570" algn="l"/>
                <a:tab pos="1654810" algn="l"/>
              </a:tabLst>
            </a:pP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60" dirty="0">
                <a:latin typeface="Times New Roman"/>
                <a:cs typeface="Times New Roman"/>
              </a:rPr>
              <a:t>р</a:t>
            </a:r>
            <a:r>
              <a:rPr sz="1800" spc="45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4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	</a:t>
            </a:r>
            <a:r>
              <a:rPr sz="1800" spc="-15" dirty="0">
                <a:latin typeface="Times New Roman"/>
                <a:cs typeface="Times New Roman"/>
              </a:rPr>
              <a:t>х</a:t>
            </a:r>
            <a:r>
              <a:rPr sz="1800" spc="-60" dirty="0">
                <a:latin typeface="Times New Roman"/>
                <a:cs typeface="Times New Roman"/>
              </a:rPr>
              <a:t>р</a:t>
            </a:r>
            <a:r>
              <a:rPr sz="1800" spc="4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6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-15" dirty="0">
                <a:latin typeface="Times New Roman"/>
                <a:cs typeface="Times New Roman"/>
              </a:rPr>
              <a:t>животные,	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20" dirty="0">
                <a:latin typeface="Times New Roman"/>
                <a:cs typeface="Times New Roman"/>
              </a:rPr>
              <a:t>ведь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2422" y="3599107"/>
            <a:ext cx="147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  <a:tabLst>
                <a:tab pos="1227455" algn="l"/>
              </a:tabLst>
            </a:pPr>
            <a:r>
              <a:rPr sz="1800" spc="-20" dirty="0">
                <a:latin typeface="Times New Roman"/>
                <a:cs typeface="Times New Roman"/>
              </a:rPr>
              <a:t>экосистема.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95" dirty="0">
                <a:latin typeface="Times New Roman"/>
                <a:cs typeface="Times New Roman"/>
              </a:rPr>
              <a:t>г</a:t>
            </a:r>
            <a:r>
              <a:rPr sz="1800" spc="-1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ря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58006" y="3873427"/>
            <a:ext cx="63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0074" y="4153920"/>
            <a:ext cx="467677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существуют </a:t>
            </a:r>
            <a:r>
              <a:rPr sz="1800" spc="-5" dirty="0">
                <a:latin typeface="Times New Roman"/>
                <a:cs typeface="Times New Roman"/>
              </a:rPr>
              <a:t>трава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цветы. Мир превратится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пустыню.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Деревья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высохнут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погибнут,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вместе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ними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пропадет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кислород.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даже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если </a:t>
            </a:r>
            <a:r>
              <a:rPr sz="1800" spc="-50" dirty="0">
                <a:latin typeface="Times New Roman"/>
                <a:cs typeface="Times New Roman"/>
              </a:rPr>
              <a:t>люди </a:t>
            </a:r>
            <a:r>
              <a:rPr sz="1800" spc="-15" dirty="0">
                <a:latin typeface="Times New Roman"/>
                <a:cs typeface="Times New Roman"/>
              </a:rPr>
              <a:t>заберут </a:t>
            </a:r>
            <a:r>
              <a:rPr sz="1800" spc="-5" dirty="0">
                <a:latin typeface="Times New Roman"/>
                <a:cs typeface="Times New Roman"/>
              </a:rPr>
              <a:t>себе </a:t>
            </a:r>
            <a:r>
              <a:rPr sz="1800" dirty="0">
                <a:latin typeface="Times New Roman"/>
                <a:cs typeface="Times New Roman"/>
              </a:rPr>
              <a:t>все </a:t>
            </a:r>
            <a:r>
              <a:rPr sz="1800" spc="-30" dirty="0">
                <a:latin typeface="Times New Roman"/>
                <a:cs typeface="Times New Roman"/>
              </a:rPr>
              <a:t>водные </a:t>
            </a:r>
            <a:r>
              <a:rPr sz="1800" dirty="0">
                <a:latin typeface="Times New Roman"/>
                <a:cs typeface="Times New Roman"/>
              </a:rPr>
              <a:t>ресурсы,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оставив </a:t>
            </a:r>
            <a:r>
              <a:rPr sz="1800" spc="-5" dirty="0">
                <a:latin typeface="Times New Roman"/>
                <a:cs typeface="Times New Roman"/>
              </a:rPr>
              <a:t>их </a:t>
            </a:r>
            <a:r>
              <a:rPr sz="1800" spc="-20" dirty="0">
                <a:latin typeface="Times New Roman"/>
                <a:cs typeface="Times New Roman"/>
              </a:rPr>
              <a:t>природе, </a:t>
            </a:r>
            <a:r>
              <a:rPr sz="1800" spc="-5" dirty="0">
                <a:latin typeface="Times New Roman"/>
                <a:cs typeface="Times New Roman"/>
              </a:rPr>
              <a:t>они </a:t>
            </a:r>
            <a:r>
              <a:rPr sz="1800" dirty="0">
                <a:latin typeface="Times New Roman"/>
                <a:cs typeface="Times New Roman"/>
              </a:rPr>
              <a:t>все равно </a:t>
            </a:r>
            <a:r>
              <a:rPr sz="1800" spc="-10" dirty="0">
                <a:latin typeface="Times New Roman"/>
                <a:cs typeface="Times New Roman"/>
              </a:rPr>
              <a:t>не смогут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выжить </a:t>
            </a:r>
            <a:r>
              <a:rPr sz="1800" spc="-5" dirty="0">
                <a:latin typeface="Times New Roman"/>
                <a:cs typeface="Times New Roman"/>
              </a:rPr>
              <a:t>без </a:t>
            </a:r>
            <a:r>
              <a:rPr sz="1800" spc="-25" dirty="0">
                <a:latin typeface="Times New Roman"/>
                <a:cs typeface="Times New Roman"/>
              </a:rPr>
              <a:t>воздуха, </a:t>
            </a:r>
            <a:r>
              <a:rPr sz="1800" spc="-45" dirty="0">
                <a:latin typeface="Times New Roman"/>
                <a:cs typeface="Times New Roman"/>
              </a:rPr>
              <a:t>который </a:t>
            </a:r>
            <a:r>
              <a:rPr sz="1800" dirty="0">
                <a:latin typeface="Times New Roman"/>
                <a:cs typeface="Times New Roman"/>
              </a:rPr>
              <a:t>нам </a:t>
            </a:r>
            <a:r>
              <a:rPr sz="1800" spc="10" dirty="0">
                <a:latin typeface="Times New Roman"/>
                <a:cs typeface="Times New Roman"/>
              </a:rPr>
              <a:t>так </a:t>
            </a:r>
            <a:r>
              <a:rPr sz="1800" spc="-10" dirty="0">
                <a:latin typeface="Times New Roman"/>
                <a:cs typeface="Times New Roman"/>
              </a:rPr>
              <a:t>усердно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создают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деревья.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9274" y="5865558"/>
            <a:ext cx="705252" cy="9924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4074" y="2516746"/>
            <a:ext cx="705302" cy="99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" y="8597"/>
            <a:ext cx="9129190" cy="68494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8508" y="5521421"/>
            <a:ext cx="705366" cy="9978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5285" y="147281"/>
            <a:ext cx="705251" cy="99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" y="4721"/>
            <a:ext cx="9132861" cy="6853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55236" y="17780"/>
            <a:ext cx="2864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6175" marR="5080" indent="-2404110">
              <a:spcBef>
                <a:spcPts val="100"/>
              </a:spcBef>
            </a:pPr>
            <a:r>
              <a:rPr spc="-30" dirty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КЛЮЧЕВЫЕ ПОСЛАНИЯ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756" y="5647761"/>
            <a:ext cx="705455" cy="9978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8159" y="5504886"/>
            <a:ext cx="705226" cy="99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" y="7614"/>
            <a:ext cx="9139078" cy="68503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5223" y="1214823"/>
            <a:ext cx="5888355" cy="388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23495" indent="-2540" algn="ctr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1F497D"/>
                </a:solidFill>
                <a:latin typeface="Calibri"/>
                <a:cs typeface="Calibri"/>
              </a:rPr>
              <a:t>«</a:t>
            </a:r>
            <a:r>
              <a:rPr sz="3600" b="1" spc="-45" dirty="0">
                <a:solidFill>
                  <a:srgbClr val="1F497D"/>
                </a:solidFill>
                <a:latin typeface="Times New Roman"/>
                <a:cs typeface="Times New Roman"/>
              </a:rPr>
              <a:t>Вода </a:t>
            </a: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–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красота </a:t>
            </a:r>
            <a:r>
              <a:rPr sz="3600" b="1" spc="35" dirty="0">
                <a:solidFill>
                  <a:srgbClr val="1F497D"/>
                </a:solidFill>
                <a:latin typeface="Times New Roman"/>
                <a:cs typeface="Times New Roman"/>
              </a:rPr>
              <a:t>всей </a:t>
            </a:r>
            <a:r>
              <a:rPr sz="3600" b="1" spc="4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1F497D"/>
                </a:solidFill>
                <a:latin typeface="Times New Roman"/>
                <a:cs typeface="Times New Roman"/>
              </a:rPr>
              <a:t>природы. </a:t>
            </a:r>
            <a:r>
              <a:rPr sz="3600" b="1" spc="-55" dirty="0">
                <a:solidFill>
                  <a:srgbClr val="1F497D"/>
                </a:solidFill>
                <a:latin typeface="Times New Roman"/>
                <a:cs typeface="Times New Roman"/>
              </a:rPr>
              <a:t>Вода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жива, </a:t>
            </a:r>
            <a:r>
              <a:rPr sz="3600" b="1" dirty="0">
                <a:solidFill>
                  <a:srgbClr val="1F497D"/>
                </a:solidFill>
                <a:latin typeface="Times New Roman"/>
                <a:cs typeface="Times New Roman"/>
              </a:rPr>
              <a:t>она </a:t>
            </a:r>
            <a:r>
              <a:rPr sz="36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бежит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или </a:t>
            </a:r>
            <a:r>
              <a:rPr sz="36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волнуется </a:t>
            </a:r>
            <a:r>
              <a:rPr sz="36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ветром,</a:t>
            </a:r>
            <a:r>
              <a:rPr sz="36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97D"/>
                </a:solidFill>
                <a:latin typeface="Times New Roman"/>
                <a:cs typeface="Times New Roman"/>
              </a:rPr>
              <a:t>она</a:t>
            </a:r>
            <a:r>
              <a:rPr sz="3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движется</a:t>
            </a:r>
            <a:r>
              <a:rPr sz="3600" b="1" spc="-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3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даёт </a:t>
            </a:r>
            <a:r>
              <a:rPr sz="3600" b="1" spc="-88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97D"/>
                </a:solidFill>
                <a:latin typeface="Times New Roman"/>
                <a:cs typeface="Times New Roman"/>
              </a:rPr>
              <a:t>жизнь и </a:t>
            </a:r>
            <a:r>
              <a:rPr sz="3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движение </a:t>
            </a:r>
            <a:r>
              <a:rPr sz="3600" b="1" spc="25" dirty="0">
                <a:solidFill>
                  <a:srgbClr val="1F497D"/>
                </a:solidFill>
                <a:latin typeface="Times New Roman"/>
                <a:cs typeface="Times New Roman"/>
              </a:rPr>
              <a:t>всему 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её </a:t>
            </a:r>
            <a:r>
              <a:rPr sz="36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окружающему</a:t>
            </a:r>
            <a:r>
              <a:rPr sz="3600" b="1" spc="-25" dirty="0">
                <a:solidFill>
                  <a:srgbClr val="1F497D"/>
                </a:solidFill>
                <a:latin typeface="Calibri"/>
                <a:cs typeface="Calibri"/>
              </a:rPr>
              <a:t>»</a:t>
            </a:r>
            <a:endParaRPr sz="3600">
              <a:latin typeface="Calibri"/>
              <a:cs typeface="Calibri"/>
            </a:endParaRPr>
          </a:p>
          <a:p>
            <a:pPr marL="3159125" algn="ctr">
              <a:lnSpc>
                <a:spcPct val="100000"/>
              </a:lnSpc>
              <a:spcBef>
                <a:spcPts val="180"/>
              </a:spcBef>
            </a:pP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С.А.</a:t>
            </a:r>
            <a:r>
              <a:rPr sz="3600" b="1" spc="-16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65" dirty="0">
                <a:solidFill>
                  <a:srgbClr val="1F497D"/>
                </a:solidFill>
                <a:latin typeface="Times New Roman"/>
                <a:cs typeface="Times New Roman"/>
              </a:rPr>
              <a:t>Аксаков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631" y="5076316"/>
            <a:ext cx="705455" cy="9978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0971" y="3933291"/>
            <a:ext cx="705264" cy="9978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756" y="218575"/>
            <a:ext cx="705455" cy="99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" y="7614"/>
            <a:ext cx="9139078" cy="68503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8536" y="1138029"/>
            <a:ext cx="6455410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17375E"/>
                </a:solidFill>
                <a:latin typeface="Calibri"/>
                <a:cs typeface="Calibri"/>
              </a:rPr>
              <a:t>«</a:t>
            </a:r>
            <a:r>
              <a:rPr sz="3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Человек </a:t>
            </a:r>
            <a:r>
              <a:rPr sz="3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запомни </a:t>
            </a:r>
            <a:r>
              <a:rPr sz="3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навсегда: </a:t>
            </a:r>
            <a:r>
              <a:rPr sz="3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Символ</a:t>
            </a:r>
            <a:r>
              <a:rPr sz="36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жизни</a:t>
            </a:r>
            <a:r>
              <a:rPr sz="3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3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Земле</a:t>
            </a:r>
            <a:r>
              <a:rPr sz="3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sz="3600"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вода.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270"/>
              </a:lnSpc>
              <a:spcBef>
                <a:spcPts val="155"/>
              </a:spcBef>
            </a:pPr>
            <a:r>
              <a:rPr sz="3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Экономь </a:t>
            </a:r>
            <a:r>
              <a:rPr sz="3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ее</a:t>
            </a:r>
            <a:r>
              <a:rPr sz="3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3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береги!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270"/>
              </a:lnSpc>
            </a:pPr>
            <a:r>
              <a:rPr sz="3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Мы</a:t>
            </a:r>
            <a:r>
              <a:rPr sz="3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ведь</a:t>
            </a:r>
            <a:r>
              <a:rPr sz="3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3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планете</a:t>
            </a:r>
            <a:r>
              <a:rPr sz="3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не</a:t>
            </a:r>
            <a:r>
              <a:rPr sz="3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одни!</a:t>
            </a:r>
            <a:r>
              <a:rPr sz="3600" b="1" spc="-40" dirty="0">
                <a:solidFill>
                  <a:srgbClr val="17375E"/>
                </a:solidFill>
                <a:latin typeface="Calibri"/>
                <a:cs typeface="Calibri"/>
              </a:rPr>
              <a:t>»</a:t>
            </a:r>
            <a:endParaRPr sz="3600">
              <a:latin typeface="Calibri"/>
              <a:cs typeface="Calibri"/>
            </a:endParaRPr>
          </a:p>
          <a:p>
            <a:pPr marL="3423285" algn="ctr">
              <a:lnSpc>
                <a:spcPct val="100000"/>
              </a:lnSpc>
              <a:spcBef>
                <a:spcPts val="180"/>
              </a:spcBef>
            </a:pPr>
            <a:r>
              <a:rPr sz="3600" b="1" dirty="0">
                <a:solidFill>
                  <a:srgbClr val="17375E"/>
                </a:solidFill>
                <a:latin typeface="Times New Roman"/>
                <a:cs typeface="Times New Roman"/>
              </a:rPr>
              <a:t>Е.</a:t>
            </a:r>
            <a:r>
              <a:rPr sz="3600" b="1" spc="-19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3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Евтушенко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631" y="5076316"/>
            <a:ext cx="705455" cy="9978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9534" y="4147629"/>
            <a:ext cx="705264" cy="9978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7290" y="147281"/>
            <a:ext cx="705445" cy="99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" y="7614"/>
            <a:ext cx="9139078" cy="68503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3505200"/>
            <a:ext cx="445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chemeClr val="tx2"/>
                </a:solidFill>
              </a:rPr>
              <a:t>СПАСИБО</a:t>
            </a:r>
            <a:r>
              <a:rPr sz="2800" spc="-60" dirty="0">
                <a:solidFill>
                  <a:schemeClr val="tx2"/>
                </a:solidFill>
              </a:rPr>
              <a:t> </a:t>
            </a:r>
            <a:r>
              <a:rPr sz="2800" spc="-5" dirty="0">
                <a:solidFill>
                  <a:schemeClr val="tx2"/>
                </a:solidFill>
              </a:rPr>
              <a:t>ЗА</a:t>
            </a:r>
            <a:r>
              <a:rPr sz="2800" spc="-80" dirty="0">
                <a:solidFill>
                  <a:schemeClr val="tx2"/>
                </a:solidFill>
              </a:rPr>
              <a:t> </a:t>
            </a:r>
            <a:r>
              <a:rPr sz="2800" spc="-15" dirty="0">
                <a:solidFill>
                  <a:schemeClr val="tx2"/>
                </a:solidFill>
              </a:rPr>
              <a:t>ВНИМАНИЕ!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143000"/>
            <a:ext cx="3934460" cy="1732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solidFill>
                  <a:srgbClr val="0070C0"/>
                </a:solidFill>
                <a:latin typeface="Times New Roman"/>
                <a:cs typeface="Times New Roman"/>
              </a:rPr>
              <a:t>БЕРЕГИТЕ</a:t>
            </a:r>
            <a:r>
              <a:rPr sz="2800" b="1" i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i="1" spc="-100" dirty="0">
                <a:solidFill>
                  <a:srgbClr val="0070C0"/>
                </a:solidFill>
                <a:latin typeface="Times New Roman"/>
                <a:cs typeface="Times New Roman"/>
              </a:rPr>
              <a:t>ВОДУ!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i="1" spc="-15" dirty="0">
                <a:solidFill>
                  <a:srgbClr val="0070C0"/>
                </a:solidFill>
                <a:latin typeface="Times New Roman"/>
                <a:cs typeface="Times New Roman"/>
              </a:rPr>
              <a:t>МЫ </a:t>
            </a:r>
            <a:r>
              <a:rPr sz="2800" b="1" i="1" spc="-20" dirty="0">
                <a:solidFill>
                  <a:srgbClr val="0070C0"/>
                </a:solidFill>
                <a:latin typeface="Times New Roman"/>
                <a:cs typeface="Times New Roman"/>
              </a:rPr>
              <a:t>ЖИВЁМ, ПОКА </a:t>
            </a:r>
            <a:r>
              <a:rPr sz="2800" b="1" i="1" spc="-25" dirty="0">
                <a:solidFill>
                  <a:srgbClr val="0070C0"/>
                </a:solidFill>
                <a:latin typeface="Times New Roman"/>
                <a:cs typeface="Times New Roman"/>
              </a:rPr>
              <a:t>НА </a:t>
            </a:r>
            <a:r>
              <a:rPr sz="2800" b="1" i="1" spc="-6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70C0"/>
                </a:solidFill>
                <a:latin typeface="Times New Roman"/>
                <a:cs typeface="Times New Roman"/>
              </a:rPr>
              <a:t>ЗЕМЛЕ </a:t>
            </a:r>
            <a:r>
              <a:rPr sz="2800" b="1" i="1" spc="-75" dirty="0">
                <a:solidFill>
                  <a:srgbClr val="0070C0"/>
                </a:solidFill>
                <a:latin typeface="Times New Roman"/>
                <a:cs typeface="Times New Roman"/>
              </a:rPr>
              <a:t>СУЩЕСТВУЕТ </a:t>
            </a:r>
            <a:r>
              <a:rPr sz="2800" b="1" i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i="1" spc="-100" dirty="0">
                <a:solidFill>
                  <a:srgbClr val="0070C0"/>
                </a:solidFill>
                <a:latin typeface="Times New Roman"/>
                <a:cs typeface="Times New Roman"/>
              </a:rPr>
              <a:t>ВОДА!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1274" y="5259878"/>
            <a:ext cx="705252" cy="9978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874" y="2440478"/>
            <a:ext cx="705214" cy="99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05353" cy="9978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5274" y="3964478"/>
            <a:ext cx="705302" cy="9978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705252" cy="9978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874" y="5488478"/>
            <a:ext cx="705340" cy="99788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9674" y="3583478"/>
            <a:ext cx="705201" cy="99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" y="7613"/>
            <a:ext cx="9139224" cy="68503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506" y="5004879"/>
            <a:ext cx="705442" cy="9978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2794" y="786456"/>
            <a:ext cx="4177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ВОДА</a:t>
            </a:r>
            <a:r>
              <a:rPr sz="3200" b="1" spc="-1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497D"/>
                </a:solidFill>
                <a:latin typeface="Calibri"/>
                <a:cs typeface="Calibri"/>
              </a:rPr>
              <a:t>–</a:t>
            </a:r>
            <a:r>
              <a:rPr sz="3200" b="1" spc="6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ЭТО</a:t>
            </a:r>
            <a:r>
              <a:rPr sz="3200" b="1" spc="-8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497D"/>
                </a:solidFill>
                <a:latin typeface="Times New Roman"/>
                <a:cs typeface="Times New Roman"/>
              </a:rPr>
              <a:t>ЖИЗНЬ!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26" y="1729940"/>
            <a:ext cx="6545580" cy="22294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172210">
              <a:lnSpc>
                <a:spcPct val="101000"/>
              </a:lnSpc>
              <a:spcBef>
                <a:spcPts val="70"/>
              </a:spcBef>
            </a:pPr>
            <a:r>
              <a:rPr sz="2400" b="1" spc="-25" dirty="0">
                <a:solidFill>
                  <a:srgbClr val="1F497D"/>
                </a:solidFill>
                <a:latin typeface="Calibri"/>
                <a:cs typeface="Calibri"/>
              </a:rPr>
              <a:t>«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Вода,</a:t>
            </a:r>
            <a:r>
              <a:rPr sz="2400" b="1" spc="-6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у </a:t>
            </a:r>
            <a:r>
              <a:rPr sz="24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тебя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нет</a:t>
            </a:r>
            <a:r>
              <a:rPr sz="2400" b="1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ни</a:t>
            </a:r>
            <a:r>
              <a:rPr sz="24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вкуса,</a:t>
            </a:r>
            <a:r>
              <a:rPr sz="24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ни</a:t>
            </a:r>
            <a:r>
              <a:rPr sz="24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1F497D"/>
                </a:solidFill>
                <a:latin typeface="Times New Roman"/>
                <a:cs typeface="Times New Roman"/>
              </a:rPr>
              <a:t>запаха, 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тебя</a:t>
            </a:r>
            <a:r>
              <a:rPr sz="2400" b="1" spc="-4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невозможно</a:t>
            </a:r>
            <a:r>
              <a:rPr sz="2400" b="1" spc="4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описать,</a:t>
            </a:r>
            <a:r>
              <a:rPr sz="2400" b="1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тобой </a:t>
            </a:r>
            <a:r>
              <a:rPr sz="24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наслаждаются,</a:t>
            </a:r>
            <a:r>
              <a:rPr sz="2400" b="1" spc="-7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не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ведая,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что</a:t>
            </a:r>
            <a:r>
              <a:rPr sz="2400" b="1" spc="-5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ты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такое?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7900"/>
              </a:lnSpc>
              <a:spcBef>
                <a:spcPts val="190"/>
              </a:spcBef>
              <a:tabLst>
                <a:tab pos="2920365" algn="l"/>
              </a:tabLst>
            </a:pP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Нельзя</a:t>
            </a:r>
            <a:r>
              <a:rPr sz="2400" b="1" spc="-7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сказать, что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ты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1F497D"/>
                </a:solidFill>
                <a:latin typeface="Times New Roman"/>
                <a:cs typeface="Times New Roman"/>
              </a:rPr>
              <a:t>необходима</a:t>
            </a:r>
            <a:r>
              <a:rPr sz="2400" b="1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для</a:t>
            </a:r>
            <a:r>
              <a:rPr sz="24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жизни: 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1F497D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а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1F497D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а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жи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з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ь!</a:t>
            </a:r>
            <a:r>
              <a:rPr sz="24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srgbClr val="1F497D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ы</a:t>
            </a:r>
            <a:r>
              <a:rPr sz="2400" b="1" spc="-6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1F497D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а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ое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F497D"/>
                </a:solidFill>
                <a:latin typeface="Times New Roman"/>
                <a:cs typeface="Times New Roman"/>
              </a:rPr>
              <a:t>бо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л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ь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шо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е</a:t>
            </a:r>
            <a:r>
              <a:rPr sz="24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F497D"/>
                </a:solidFill>
                <a:latin typeface="Times New Roman"/>
                <a:cs typeface="Times New Roman"/>
              </a:rPr>
              <a:t>б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г</a:t>
            </a:r>
            <a:r>
              <a:rPr sz="2400" b="1" spc="-75" dirty="0">
                <a:solidFill>
                  <a:srgbClr val="1F497D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т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с</a:t>
            </a:r>
            <a:r>
              <a:rPr sz="24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т</a:t>
            </a:r>
            <a:r>
              <a:rPr sz="24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97D"/>
                </a:solidFill>
                <a:latin typeface="Times New Roman"/>
                <a:cs typeface="Times New Roman"/>
              </a:rPr>
              <a:t>в 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мире</a:t>
            </a:r>
            <a:r>
              <a:rPr sz="2400" b="1" spc="-5" dirty="0">
                <a:solidFill>
                  <a:srgbClr val="1F497D"/>
                </a:solidFill>
                <a:latin typeface="Calibri"/>
                <a:cs typeface="Calibri"/>
              </a:rPr>
              <a:t>»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.	</a:t>
            </a:r>
            <a:r>
              <a:rPr sz="24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Антуан</a:t>
            </a:r>
            <a:r>
              <a:rPr sz="24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де</a:t>
            </a:r>
            <a:r>
              <a:rPr sz="2400" b="1" spc="-8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Сент-Экзюпери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3919" y="3361786"/>
            <a:ext cx="705227" cy="9978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9534" y="5290573"/>
            <a:ext cx="705264" cy="99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7" y="7614"/>
            <a:ext cx="9003322" cy="68503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759" y="387714"/>
            <a:ext cx="183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5485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Идея	</a:t>
            </a:r>
            <a:r>
              <a:rPr sz="1800" b="1" i="1" spc="-25" dirty="0">
                <a:latin typeface="Times New Roman"/>
                <a:cs typeface="Times New Roman"/>
              </a:rPr>
              <a:t>проведения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1839" y="387714"/>
            <a:ext cx="264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1125" algn="l"/>
                <a:tab pos="1920875" algn="l"/>
              </a:tabLst>
            </a:pP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-45" dirty="0">
                <a:latin typeface="Times New Roman"/>
                <a:cs typeface="Times New Roman"/>
              </a:rPr>
              <a:t>с</a:t>
            </a:r>
            <a:r>
              <a:rPr sz="1800" b="1" i="1" spc="-95" dirty="0">
                <a:latin typeface="Times New Roman"/>
                <a:cs typeface="Times New Roman"/>
              </a:rPr>
              <a:t>е</a:t>
            </a:r>
            <a:r>
              <a:rPr sz="1800" b="1" i="1" dirty="0">
                <a:latin typeface="Times New Roman"/>
                <a:cs typeface="Times New Roman"/>
              </a:rPr>
              <a:t>м</a:t>
            </a:r>
            <a:r>
              <a:rPr sz="1800" b="1" i="1" spc="-20" dirty="0">
                <a:latin typeface="Times New Roman"/>
                <a:cs typeface="Times New Roman"/>
              </a:rPr>
              <a:t>и</a:t>
            </a:r>
            <a:r>
              <a:rPr sz="1800" b="1" i="1" dirty="0">
                <a:latin typeface="Times New Roman"/>
                <a:cs typeface="Times New Roman"/>
              </a:rPr>
              <a:t>р</a:t>
            </a:r>
            <a:r>
              <a:rPr sz="1800" b="1" i="1" spc="-5" dirty="0">
                <a:latin typeface="Times New Roman"/>
                <a:cs typeface="Times New Roman"/>
              </a:rPr>
              <a:t>н</a:t>
            </a:r>
            <a:r>
              <a:rPr sz="1800" b="1" i="1" spc="10" dirty="0">
                <a:latin typeface="Times New Roman"/>
                <a:cs typeface="Times New Roman"/>
              </a:rPr>
              <a:t>о</a:t>
            </a:r>
            <a:r>
              <a:rPr sz="1800" b="1" i="1" spc="-5" dirty="0">
                <a:latin typeface="Times New Roman"/>
                <a:cs typeface="Times New Roman"/>
              </a:rPr>
              <a:t>г</a:t>
            </a:r>
            <a:r>
              <a:rPr sz="1800" b="1" i="1" dirty="0">
                <a:latin typeface="Times New Roman"/>
                <a:cs typeface="Times New Roman"/>
              </a:rPr>
              <a:t>о	</a:t>
            </a:r>
            <a:r>
              <a:rPr sz="1800" b="1" i="1" spc="-20" dirty="0">
                <a:latin typeface="Times New Roman"/>
                <a:cs typeface="Times New Roman"/>
              </a:rPr>
              <a:t>д</a:t>
            </a:r>
            <a:r>
              <a:rPr sz="1800" b="1" i="1" spc="-5" dirty="0">
                <a:latin typeface="Times New Roman"/>
                <a:cs typeface="Times New Roman"/>
              </a:rPr>
              <a:t>н</a:t>
            </a:r>
            <a:r>
              <a:rPr sz="1800" b="1" i="1" dirty="0">
                <a:latin typeface="Times New Roman"/>
                <a:cs typeface="Times New Roman"/>
              </a:rPr>
              <a:t>я	</a:t>
            </a:r>
            <a:r>
              <a:rPr sz="1800" b="1" i="1" spc="-50" dirty="0">
                <a:latin typeface="Times New Roman"/>
                <a:cs typeface="Times New Roman"/>
              </a:rPr>
              <a:t>во</a:t>
            </a:r>
            <a:r>
              <a:rPr sz="1800" b="1" i="1" spc="-20" dirty="0">
                <a:latin typeface="Times New Roman"/>
                <a:cs typeface="Times New Roman"/>
              </a:rPr>
              <a:t>д</a:t>
            </a:r>
            <a:r>
              <a:rPr sz="1800" b="1" i="1" spc="-5" dirty="0">
                <a:latin typeface="Times New Roman"/>
                <a:cs typeface="Times New Roman"/>
              </a:rPr>
              <a:t>н</a:t>
            </a:r>
            <a:r>
              <a:rPr sz="1800" b="1" i="1" dirty="0">
                <a:latin typeface="Times New Roman"/>
                <a:cs typeface="Times New Roman"/>
              </a:rPr>
              <a:t>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216" y="662034"/>
            <a:ext cx="4617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5" dirty="0">
                <a:latin typeface="Times New Roman"/>
                <a:cs typeface="Times New Roman"/>
              </a:rPr>
              <a:t>ресурсов</a:t>
            </a:r>
            <a:r>
              <a:rPr sz="1800" b="1" i="1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впервые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прозвучала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Конференции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45" y="936354"/>
            <a:ext cx="4674235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ООН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охране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окружающей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среды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развитию </a:t>
            </a:r>
            <a:r>
              <a:rPr sz="1800" spc="-10" dirty="0">
                <a:latin typeface="Times New Roman"/>
                <a:cs typeface="Times New Roman"/>
              </a:rPr>
              <a:t>(ЮНСЕД), </a:t>
            </a:r>
            <a:r>
              <a:rPr sz="1800" spc="-45" dirty="0">
                <a:latin typeface="Times New Roman"/>
                <a:cs typeface="Times New Roman"/>
              </a:rPr>
              <a:t>которая </a:t>
            </a:r>
            <a:r>
              <a:rPr sz="1800" spc="-10" dirty="0">
                <a:latin typeface="Times New Roman"/>
                <a:cs typeface="Times New Roman"/>
              </a:rPr>
              <a:t>состоялась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1992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году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Рио-де-Жанейро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(Бразилия).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05"/>
              </a:spcBef>
            </a:pPr>
            <a:r>
              <a:rPr sz="1800" b="1" i="1" spc="-25" dirty="0">
                <a:latin typeface="Times New Roman"/>
                <a:cs typeface="Times New Roman"/>
              </a:rPr>
              <a:t>Цель</a:t>
            </a:r>
            <a:r>
              <a:rPr sz="1800" b="1" i="1" spc="81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Всемирного</a:t>
            </a:r>
            <a:r>
              <a:rPr sz="1800" b="1" i="1" spc="4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дня</a:t>
            </a:r>
            <a:r>
              <a:rPr sz="1800" b="1" i="1" spc="83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водных</a:t>
            </a:r>
            <a:r>
              <a:rPr sz="1800" b="1" i="1" spc="39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ресурсов</a:t>
            </a:r>
            <a:r>
              <a:rPr sz="1800" b="1" i="1" spc="79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4805" y="1977627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105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530" y="2251947"/>
            <a:ext cx="8134350" cy="267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2522855" indent="63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внимание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важность</a:t>
            </a:r>
            <a:r>
              <a:rPr sz="1800" spc="5" dirty="0">
                <a:latin typeface="Times New Roman"/>
                <a:cs typeface="Times New Roman"/>
              </a:rPr>
              <a:t> пресной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нормальной </a:t>
            </a:r>
            <a:r>
              <a:rPr sz="1800" spc="-5" dirty="0">
                <a:latin typeface="Times New Roman"/>
                <a:cs typeface="Times New Roman"/>
              </a:rPr>
              <a:t> жизни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людей,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10" dirty="0">
                <a:latin typeface="Times New Roman"/>
                <a:cs typeface="Times New Roman"/>
              </a:rPr>
              <a:t>также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пропагандировать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рациональное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использование </a:t>
            </a:r>
            <a:r>
              <a:rPr sz="1800" spc="-25" dirty="0">
                <a:latin typeface="Times New Roman"/>
                <a:cs typeface="Times New Roman"/>
              </a:rPr>
              <a:t>водных </a:t>
            </a:r>
            <a:r>
              <a:rPr sz="1800" dirty="0">
                <a:latin typeface="Times New Roman"/>
                <a:cs typeface="Times New Roman"/>
              </a:rPr>
              <a:t>ресурсов и меры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10" dirty="0">
                <a:latin typeface="Times New Roman"/>
                <a:cs typeface="Times New Roman"/>
              </a:rPr>
              <a:t>обеспечению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доступа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пресной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странах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засушливым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климатом.</a:t>
            </a:r>
            <a:endParaRPr sz="1800">
              <a:latin typeface="Times New Roman"/>
              <a:cs typeface="Times New Roman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1405"/>
              </a:spcBef>
            </a:pPr>
            <a:r>
              <a:rPr sz="1800" b="1" i="1" dirty="0">
                <a:latin typeface="Times New Roman"/>
                <a:cs typeface="Times New Roman"/>
              </a:rPr>
              <a:t>22 </a:t>
            </a:r>
            <a:r>
              <a:rPr sz="1800" b="1" i="1" spc="-15" dirty="0">
                <a:latin typeface="Times New Roman"/>
                <a:cs typeface="Times New Roman"/>
              </a:rPr>
              <a:t>марта </a:t>
            </a:r>
            <a:r>
              <a:rPr sz="1800" b="1" i="1" dirty="0">
                <a:latin typeface="Times New Roman"/>
                <a:cs typeface="Times New Roman"/>
              </a:rPr>
              <a:t>– </a:t>
            </a:r>
            <a:r>
              <a:rPr sz="1800" b="1" i="1" spc="-20" dirty="0">
                <a:latin typeface="Times New Roman"/>
                <a:cs typeface="Times New Roman"/>
              </a:rPr>
              <a:t>Всемирный </a:t>
            </a:r>
            <a:r>
              <a:rPr sz="1800" b="1" i="1" spc="-5" dirty="0">
                <a:latin typeface="Times New Roman"/>
                <a:cs typeface="Times New Roman"/>
              </a:rPr>
              <a:t>день </a:t>
            </a:r>
            <a:r>
              <a:rPr sz="1800" b="1" i="1" spc="-30" dirty="0">
                <a:latin typeface="Times New Roman"/>
                <a:cs typeface="Times New Roman"/>
              </a:rPr>
              <a:t>воды. </a:t>
            </a:r>
            <a:r>
              <a:rPr sz="1800" spc="-10" dirty="0">
                <a:latin typeface="Times New Roman"/>
                <a:cs typeface="Times New Roman"/>
              </a:rPr>
              <a:t>Учёные </a:t>
            </a:r>
            <a:r>
              <a:rPr sz="1800" spc="-30" dirty="0">
                <a:latin typeface="Times New Roman"/>
                <a:cs typeface="Times New Roman"/>
              </a:rPr>
              <a:t>уже </a:t>
            </a:r>
            <a:r>
              <a:rPr sz="1800" spc="-10" dirty="0">
                <a:latin typeface="Times New Roman"/>
                <a:cs typeface="Times New Roman"/>
              </a:rPr>
              <a:t>давно </a:t>
            </a:r>
            <a:r>
              <a:rPr sz="1800" spc="-15" dirty="0">
                <a:latin typeface="Times New Roman"/>
                <a:cs typeface="Times New Roman"/>
              </a:rPr>
              <a:t>работают </a:t>
            </a:r>
            <a:r>
              <a:rPr sz="1800" dirty="0">
                <a:latin typeface="Times New Roman"/>
                <a:cs typeface="Times New Roman"/>
              </a:rPr>
              <a:t>над </a:t>
            </a:r>
            <a:r>
              <a:rPr sz="1800" spc="-20" dirty="0">
                <a:latin typeface="Times New Roman"/>
                <a:cs typeface="Times New Roman"/>
              </a:rPr>
              <a:t>проблемой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опреснения </a:t>
            </a:r>
            <a:r>
              <a:rPr sz="1800" spc="-10" dirty="0">
                <a:latin typeface="Times New Roman"/>
                <a:cs typeface="Times New Roman"/>
              </a:rPr>
              <a:t>соленой </a:t>
            </a:r>
            <a:r>
              <a:rPr sz="1800" spc="-30" dirty="0">
                <a:latin typeface="Times New Roman"/>
                <a:cs typeface="Times New Roman"/>
              </a:rPr>
              <a:t>воды, </a:t>
            </a:r>
            <a:r>
              <a:rPr sz="1800" spc="-5" dirty="0">
                <a:latin typeface="Times New Roman"/>
                <a:cs typeface="Times New Roman"/>
              </a:rPr>
              <a:t>но </a:t>
            </a:r>
            <a:r>
              <a:rPr sz="1800" spc="-20" dirty="0">
                <a:latin typeface="Times New Roman"/>
                <a:cs typeface="Times New Roman"/>
              </a:rPr>
              <a:t>пока </a:t>
            </a:r>
            <a:r>
              <a:rPr sz="1800" spc="10" dirty="0">
                <a:latin typeface="Times New Roman"/>
                <a:cs typeface="Times New Roman"/>
              </a:rPr>
              <a:t>так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40" dirty="0">
                <a:latin typeface="Times New Roman"/>
                <a:cs typeface="Times New Roman"/>
              </a:rPr>
              <a:t>смогли </a:t>
            </a:r>
            <a:r>
              <a:rPr sz="1800" spc="-5" dirty="0">
                <a:latin typeface="Times New Roman"/>
                <a:cs typeface="Times New Roman"/>
              </a:rPr>
              <a:t>добиться </a:t>
            </a:r>
            <a:r>
              <a:rPr sz="1800" spc="-20" dirty="0">
                <a:latin typeface="Times New Roman"/>
                <a:cs typeface="Times New Roman"/>
              </a:rPr>
              <a:t>успеха. Поэтому </a:t>
            </a:r>
            <a:r>
              <a:rPr sz="1800" spc="-10" dirty="0">
                <a:latin typeface="Times New Roman"/>
                <a:cs typeface="Times New Roman"/>
              </a:rPr>
              <a:t>был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праздник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Всемирный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день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воды,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чтобы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планета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вспомнила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важность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-20" dirty="0">
                <a:latin typeface="Times New Roman"/>
                <a:cs typeface="Times New Roman"/>
              </a:rPr>
              <a:t> нашего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существования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что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необходимо </a:t>
            </a:r>
            <a:r>
              <a:rPr sz="1800" spc="-25" dirty="0">
                <a:latin typeface="Times New Roman"/>
                <a:cs typeface="Times New Roman"/>
              </a:rPr>
              <a:t>беречь.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1703" y="2504549"/>
            <a:ext cx="8482330" cy="4015104"/>
            <a:chOff x="471703" y="2504549"/>
            <a:chExt cx="8482330" cy="401510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703" y="5521421"/>
              <a:ext cx="705469" cy="9978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8665" y="5449412"/>
              <a:ext cx="705228" cy="9978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6744" y="2504549"/>
              <a:ext cx="705213" cy="9977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" y="7613"/>
            <a:ext cx="9139224" cy="685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529" y="278427"/>
            <a:ext cx="460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праздник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начал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отмечаться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00" y="552747"/>
            <a:ext cx="3932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1495" algn="l"/>
                <a:tab pos="2618105" algn="l"/>
                <a:tab pos="2861945" algn="l"/>
                <a:tab pos="3460750" algn="l"/>
              </a:tabLst>
            </a:pPr>
            <a:r>
              <a:rPr sz="1800" spc="-95" dirty="0">
                <a:latin typeface="Times New Roman"/>
                <a:cs typeface="Times New Roman"/>
              </a:rPr>
              <a:t>г</a:t>
            </a:r>
            <a:r>
              <a:rPr sz="1800" spc="95" dirty="0">
                <a:latin typeface="Times New Roman"/>
                <a:cs typeface="Times New Roman"/>
              </a:rPr>
              <a:t>о</a:t>
            </a:r>
            <a:r>
              <a:rPr sz="1800" spc="-60" dirty="0">
                <a:latin typeface="Times New Roman"/>
                <a:cs typeface="Times New Roman"/>
              </a:rPr>
              <a:t>с</a:t>
            </a:r>
            <a:r>
              <a:rPr sz="1800" spc="-195" dirty="0">
                <a:latin typeface="Times New Roman"/>
                <a:cs typeface="Times New Roman"/>
              </a:rPr>
              <a:t>у</a:t>
            </a:r>
            <a:r>
              <a:rPr sz="1800" spc="-30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ст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spc="-7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	</a:t>
            </a:r>
            <a:r>
              <a:rPr sz="1800" spc="3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ров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	с	</a:t>
            </a:r>
            <a:r>
              <a:rPr sz="1800" spc="-15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995	</a:t>
            </a:r>
            <a:r>
              <a:rPr sz="1800" spc="-105" dirty="0">
                <a:latin typeface="Times New Roman"/>
                <a:cs typeface="Times New Roman"/>
              </a:rPr>
              <a:t>г</a:t>
            </a:r>
            <a:r>
              <a:rPr sz="1800" spc="-1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2837" y="552747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1292" y="1101387"/>
            <a:ext cx="145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ля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щей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072" y="827067"/>
            <a:ext cx="364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" algn="l"/>
                <a:tab pos="2136775" algn="l"/>
                <a:tab pos="2941320" algn="l"/>
                <a:tab pos="3263265" algn="l"/>
              </a:tabLst>
            </a:pPr>
            <a:r>
              <a:rPr sz="1800" spc="-45" dirty="0">
                <a:latin typeface="Times New Roman"/>
                <a:cs typeface="Times New Roman"/>
              </a:rPr>
              <a:t>т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105" dirty="0">
                <a:latin typeface="Times New Roman"/>
                <a:cs typeface="Times New Roman"/>
              </a:rPr>
              <a:t>г</a:t>
            </a:r>
            <a:r>
              <a:rPr sz="1800" spc="-3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ыл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:	</a:t>
            </a:r>
            <a:r>
              <a:rPr sz="1800" i="1" dirty="0">
                <a:latin typeface="Times New Roman"/>
                <a:cs typeface="Times New Roman"/>
              </a:rPr>
              <a:t>«В</a:t>
            </a:r>
            <a:r>
              <a:rPr sz="1800" i="1" spc="-50" dirty="0">
                <a:latin typeface="Times New Roman"/>
                <a:cs typeface="Times New Roman"/>
              </a:rPr>
              <a:t>о</a:t>
            </a:r>
            <a:r>
              <a:rPr sz="1800" i="1" dirty="0">
                <a:latin typeface="Times New Roman"/>
                <a:cs typeface="Times New Roman"/>
              </a:rPr>
              <a:t>да	–	</a:t>
            </a:r>
            <a:r>
              <a:rPr sz="1800" i="1" spc="-65" dirty="0">
                <a:latin typeface="Times New Roman"/>
                <a:cs typeface="Times New Roman"/>
              </a:rPr>
              <a:t>э</a:t>
            </a:r>
            <a:r>
              <a:rPr sz="1800" i="1" spc="-5" dirty="0">
                <a:latin typeface="Times New Roman"/>
                <a:cs typeface="Times New Roman"/>
              </a:rPr>
              <a:t>т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7203" y="827067"/>
            <a:ext cx="880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r">
              <a:lnSpc>
                <a:spcPct val="100000"/>
              </a:lnSpc>
              <a:spcBef>
                <a:spcPts val="100"/>
              </a:spcBef>
            </a:pPr>
            <a:r>
              <a:rPr sz="1800" i="1" spc="5" dirty="0">
                <a:latin typeface="Times New Roman"/>
                <a:cs typeface="Times New Roman"/>
              </a:rPr>
              <a:t>ж</a:t>
            </a:r>
            <a:r>
              <a:rPr sz="1800" i="1" spc="-15" dirty="0">
                <a:latin typeface="Times New Roman"/>
                <a:cs typeface="Times New Roman"/>
              </a:rPr>
              <a:t>и</a:t>
            </a:r>
            <a:r>
              <a:rPr sz="1800" i="1" spc="5" dirty="0">
                <a:latin typeface="Times New Roman"/>
                <a:cs typeface="Times New Roman"/>
              </a:rPr>
              <a:t>з</a:t>
            </a:r>
            <a:r>
              <a:rPr sz="1800" i="1" spc="-20" dirty="0">
                <a:latin typeface="Times New Roman"/>
                <a:cs typeface="Times New Roman"/>
              </a:rPr>
              <a:t>н</a:t>
            </a:r>
            <a:r>
              <a:rPr sz="1800" i="1" spc="-5" dirty="0">
                <a:latin typeface="Times New Roman"/>
                <a:cs typeface="Times New Roman"/>
              </a:rPr>
              <a:t>ь</a:t>
            </a:r>
            <a:r>
              <a:rPr sz="1800" i="1" dirty="0">
                <a:latin typeface="Times New Roman"/>
                <a:cs typeface="Times New Roman"/>
              </a:rPr>
              <a:t>».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25" dirty="0">
                <a:latin typeface="Times New Roman"/>
                <a:cs typeface="Times New Roman"/>
              </a:rPr>
              <a:t>водные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615" y="1101387"/>
            <a:ext cx="1490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sz="1800" dirty="0">
                <a:latin typeface="Times New Roman"/>
                <a:cs typeface="Times New Roman"/>
              </a:rPr>
              <a:t>Важнейшей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окружающей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100" dirty="0">
                <a:latin typeface="Times New Roman"/>
                <a:cs typeface="Times New Roman"/>
              </a:rPr>
              <a:t>е</a:t>
            </a:r>
            <a:r>
              <a:rPr sz="1800" spc="-60" dirty="0">
                <a:latin typeface="Times New Roman"/>
                <a:cs typeface="Times New Roman"/>
              </a:rPr>
              <a:t>с</a:t>
            </a:r>
            <a:r>
              <a:rPr sz="1800" spc="3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15" dirty="0">
                <a:latin typeface="Times New Roman"/>
                <a:cs typeface="Times New Roman"/>
              </a:rPr>
              <a:t>Э</a:t>
            </a:r>
            <a:r>
              <a:rPr sz="1800" spc="-45" dirty="0">
                <a:latin typeface="Times New Roman"/>
                <a:cs typeface="Times New Roman"/>
              </a:rPr>
              <a:t>т</a:t>
            </a:r>
            <a:r>
              <a:rPr sz="1800" spc="-50" dirty="0">
                <a:latin typeface="Times New Roman"/>
                <a:cs typeface="Times New Roman"/>
              </a:rPr>
              <a:t>от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6174" y="1375707"/>
            <a:ext cx="104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природы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8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дни</a:t>
            </a:r>
            <a:r>
              <a:rPr sz="1800" dirty="0"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85166" y="1375707"/>
            <a:ext cx="20789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  <a:tabLst>
                <a:tab pos="1173480" algn="l"/>
                <a:tab pos="1708785" algn="l"/>
              </a:tabLst>
            </a:pPr>
            <a:r>
              <a:rPr sz="1800" dirty="0">
                <a:latin typeface="Times New Roman"/>
                <a:cs typeface="Times New Roman"/>
              </a:rPr>
              <a:t>составляют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ы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ае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3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472" y="1924347"/>
            <a:ext cx="8350884" cy="351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74745" indent="-63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весеннего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равноденствия</a:t>
            </a:r>
            <a:r>
              <a:rPr sz="1800" spc="-5" dirty="0">
                <a:latin typeface="Times New Roman"/>
                <a:cs typeface="Times New Roman"/>
              </a:rPr>
              <a:t> (22-23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марта),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когда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происходит </a:t>
            </a:r>
            <a:r>
              <a:rPr sz="1800" spc="-25" dirty="0">
                <a:latin typeface="Times New Roman"/>
                <a:cs typeface="Times New Roman"/>
              </a:rPr>
              <a:t>бурное </a:t>
            </a:r>
            <a:r>
              <a:rPr sz="1800" spc="-30" dirty="0">
                <a:latin typeface="Times New Roman"/>
                <a:cs typeface="Times New Roman"/>
              </a:rPr>
              <a:t>пробуждение </a:t>
            </a:r>
            <a:r>
              <a:rPr sz="1800" spc="-20" dirty="0">
                <a:latin typeface="Times New Roman"/>
                <a:cs typeface="Times New Roman"/>
              </a:rPr>
              <a:t>природы, </a:t>
            </a:r>
            <a:r>
              <a:rPr sz="1800" spc="5" dirty="0">
                <a:latin typeface="Times New Roman"/>
                <a:cs typeface="Times New Roman"/>
              </a:rPr>
              <a:t>тает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-40" dirty="0">
                <a:latin typeface="Times New Roman"/>
                <a:cs typeface="Times New Roman"/>
              </a:rPr>
              <a:t>н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-23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7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5" dirty="0">
                <a:latin typeface="Times New Roman"/>
                <a:cs typeface="Times New Roman"/>
              </a:rPr>
              <a:t>егае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ло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spc="-5" dirty="0">
                <a:latin typeface="Times New Roman"/>
                <a:cs typeface="Times New Roman"/>
              </a:rPr>
              <a:t>ин</a:t>
            </a:r>
            <a:r>
              <a:rPr sz="1800" dirty="0">
                <a:latin typeface="Times New Roman"/>
                <a:cs typeface="Times New Roman"/>
              </a:rPr>
              <a:t>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овр</a:t>
            </a:r>
            <a:r>
              <a:rPr sz="1800" spc="5" dirty="0">
                <a:latin typeface="Times New Roman"/>
                <a:cs typeface="Times New Roman"/>
              </a:rPr>
              <a:t>аг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  <a:p>
            <a:pPr marL="24765" marR="2890520" algn="just">
              <a:lnSpc>
                <a:spcPct val="100000"/>
              </a:lnSpc>
              <a:spcBef>
                <a:spcPts val="1500"/>
              </a:spcBef>
            </a:pPr>
            <a:r>
              <a:rPr sz="1800" spc="-30" dirty="0">
                <a:latin typeface="Times New Roman"/>
                <a:cs typeface="Times New Roman"/>
              </a:rPr>
              <a:t>Вода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оживляет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природу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наполняет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бурными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потоками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землю,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заставляя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растения,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животных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радоваться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приходу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весны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тепла. </a:t>
            </a:r>
            <a:r>
              <a:rPr sz="1800" spc="-30" dirty="0">
                <a:latin typeface="Times New Roman"/>
                <a:cs typeface="Times New Roman"/>
              </a:rPr>
              <a:t>Поэтому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 </a:t>
            </a:r>
            <a:r>
              <a:rPr sz="1800" spc="-20" dirty="0">
                <a:latin typeface="Times New Roman"/>
                <a:cs typeface="Times New Roman"/>
              </a:rPr>
              <a:t>взоры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этот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день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устремлены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водную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стихию.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Россия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имеет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достаточные</a:t>
            </a:r>
            <a:r>
              <a:rPr sz="1800" spc="-15" dirty="0">
                <a:latin typeface="Times New Roman"/>
                <a:cs typeface="Times New Roman"/>
              </a:rPr>
              <a:t> запасы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которые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необходимо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постоянно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беречь.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Важнейшей </a:t>
            </a:r>
            <a:r>
              <a:rPr sz="1800" spc="-20" dirty="0">
                <a:latin typeface="Times New Roman"/>
                <a:cs typeface="Times New Roman"/>
              </a:rPr>
              <a:t>проблемой </a:t>
            </a:r>
            <a:r>
              <a:rPr sz="1800" spc="-15" dirty="0">
                <a:latin typeface="Times New Roman"/>
                <a:cs typeface="Times New Roman"/>
              </a:rPr>
              <a:t>использование </a:t>
            </a:r>
            <a:r>
              <a:rPr sz="1800" spc="-35" dirty="0">
                <a:latin typeface="Times New Roman"/>
                <a:cs typeface="Times New Roman"/>
              </a:rPr>
              <a:t>воды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России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0" dirty="0">
                <a:latin typeface="Times New Roman"/>
                <a:cs typeface="Times New Roman"/>
              </a:rPr>
              <a:t>это </a:t>
            </a:r>
            <a:r>
              <a:rPr sz="1800" spc="-15" dirty="0">
                <a:latin typeface="Times New Roman"/>
                <a:cs typeface="Times New Roman"/>
              </a:rPr>
              <a:t>неэффективные </a:t>
            </a:r>
            <a:r>
              <a:rPr sz="1800" spc="-20" dirty="0">
                <a:latin typeface="Times New Roman"/>
                <a:cs typeface="Times New Roman"/>
              </a:rPr>
              <a:t>большие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расходы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водных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ресурсов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промышленных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целях.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Всевозможные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загрязнения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водоемов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влияют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экологическую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атмосферу.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89" y="5593418"/>
            <a:ext cx="705455" cy="9978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4647" y="5593418"/>
            <a:ext cx="705215" cy="99788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5180" y="2790300"/>
            <a:ext cx="705338" cy="99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1" y="3558"/>
            <a:ext cx="9137599" cy="68544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0628" y="5233385"/>
            <a:ext cx="705190" cy="9978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5" y="4254"/>
            <a:ext cx="5072056" cy="19105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6781" y="504324"/>
            <a:ext cx="705242" cy="9977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877" y="932949"/>
            <a:ext cx="705471" cy="99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5" y="11455"/>
            <a:ext cx="9132574" cy="68465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703" y="5521421"/>
            <a:ext cx="705469" cy="9978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8620" y="5593418"/>
            <a:ext cx="705177" cy="9978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6720" y="2861736"/>
            <a:ext cx="705240" cy="99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759" y="194227"/>
            <a:ext cx="8171180" cy="5827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*</a:t>
            </a:r>
            <a:r>
              <a:rPr sz="1800" b="1" spc="-20" dirty="0">
                <a:latin typeface="Times New Roman"/>
                <a:cs typeface="Times New Roman"/>
              </a:rPr>
              <a:t>Водные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ресурсы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составляют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большую</a:t>
            </a:r>
            <a:r>
              <a:rPr sz="1800" b="1" dirty="0">
                <a:latin typeface="Times New Roman"/>
                <a:cs typeface="Times New Roman"/>
              </a:rPr>
              <a:t> часть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поверхности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планеты</a:t>
            </a:r>
            <a:r>
              <a:rPr sz="1800" b="1" spc="-5" dirty="0" smtClean="0">
                <a:latin typeface="Times New Roman"/>
                <a:cs typeface="Times New Roman"/>
              </a:rPr>
              <a:t>.</a:t>
            </a:r>
            <a:endParaRPr lang="ru-RU" sz="18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12700" marR="430530" indent="-635">
              <a:spcBef>
                <a:spcPts val="45"/>
              </a:spcBef>
            </a:pPr>
            <a:r>
              <a:rPr sz="1800" b="1" spc="-25" dirty="0" smtClean="0">
                <a:latin typeface="Times New Roman"/>
                <a:cs typeface="Times New Roman"/>
              </a:rPr>
              <a:t>*</a:t>
            </a:r>
            <a:r>
              <a:rPr sz="1800" b="1" spc="-25" dirty="0">
                <a:latin typeface="Times New Roman"/>
                <a:cs typeface="Times New Roman"/>
              </a:rPr>
              <a:t>Много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рек,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озер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расположено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20" dirty="0">
                <a:latin typeface="Times New Roman"/>
                <a:cs typeface="Times New Roman"/>
              </a:rPr>
              <a:t>территории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России,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страна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омывается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12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морями</a:t>
            </a:r>
            <a:r>
              <a:rPr sz="1800" b="1" spc="-25" dirty="0" smtClean="0">
                <a:latin typeface="Times New Roman"/>
                <a:cs typeface="Times New Roman"/>
              </a:rPr>
              <a:t>.</a:t>
            </a:r>
            <a:endParaRPr lang="ru-RU" sz="1800" b="1" spc="-25" dirty="0" smtClean="0">
              <a:latin typeface="Times New Roman"/>
              <a:cs typeface="Times New Roman"/>
            </a:endParaRPr>
          </a:p>
          <a:p>
            <a:pPr marL="12700" marR="430530" indent="-635">
              <a:spcBef>
                <a:spcPts val="45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12700" marR="62230"/>
            <a:r>
              <a:rPr sz="1800" b="1" spc="-20" dirty="0">
                <a:latin typeface="Times New Roman"/>
                <a:cs typeface="Times New Roman"/>
              </a:rPr>
              <a:t>*</a:t>
            </a:r>
            <a:r>
              <a:rPr b="1" spc="-20" dirty="0">
                <a:latin typeface="Times New Roman"/>
                <a:cs typeface="Times New Roman"/>
              </a:rPr>
              <a:t>Водные ресурсы неравномерно распределены, сосредоточено в определенных  местах большое количество подземных </a:t>
            </a:r>
            <a:r>
              <a:rPr b="1" spc="-20" dirty="0" err="1">
                <a:latin typeface="Times New Roman"/>
                <a:cs typeface="Times New Roman"/>
              </a:rPr>
              <a:t>вод</a:t>
            </a:r>
            <a:r>
              <a:rPr b="1" spc="-20" dirty="0" smtClean="0">
                <a:latin typeface="Times New Roman"/>
                <a:cs typeface="Times New Roman"/>
              </a:rPr>
              <a:t>.</a:t>
            </a:r>
            <a:endParaRPr lang="ru-RU" b="1" spc="-20" dirty="0" smtClean="0">
              <a:latin typeface="Times New Roman"/>
              <a:cs typeface="Times New Roman"/>
            </a:endParaRPr>
          </a:p>
          <a:p>
            <a:pPr marL="12700" marR="62230"/>
            <a:endParaRPr sz="900" b="1" spc="-20" dirty="0">
              <a:latin typeface="Times New Roman"/>
              <a:cs typeface="Times New Roman"/>
            </a:endParaRPr>
          </a:p>
          <a:p>
            <a:pPr marL="12700" marR="380365"/>
            <a:r>
              <a:rPr b="1" spc="-20" dirty="0">
                <a:latin typeface="Times New Roman"/>
                <a:cs typeface="Times New Roman"/>
              </a:rPr>
              <a:t>*Питье необходимо человеку – это источник силы и бодрости, освежает и  очищает. Поэтому вода является бесценным сокровищем планеты. Без еды  можно некоторое время прожить, питье же должна быть всегда рядом – оно  обеспечивает жизнедеятельность </a:t>
            </a:r>
            <a:r>
              <a:rPr b="1" spc="-20" dirty="0" err="1">
                <a:latin typeface="Times New Roman"/>
                <a:cs typeface="Times New Roman"/>
              </a:rPr>
              <a:t>организма</a:t>
            </a:r>
            <a:r>
              <a:rPr b="1" spc="-20" dirty="0" smtClean="0">
                <a:latin typeface="Times New Roman"/>
                <a:cs typeface="Times New Roman"/>
              </a:rPr>
              <a:t>.</a:t>
            </a:r>
            <a:endParaRPr lang="ru-RU" b="1" spc="-20" dirty="0" smtClean="0">
              <a:latin typeface="Times New Roman"/>
              <a:cs typeface="Times New Roman"/>
            </a:endParaRPr>
          </a:p>
          <a:p>
            <a:pPr marL="12700" marR="380365"/>
            <a:endParaRPr sz="1000" b="1" spc="-20" dirty="0">
              <a:latin typeface="Times New Roman"/>
              <a:cs typeface="Times New Roman"/>
            </a:endParaRPr>
          </a:p>
          <a:p>
            <a:pPr marL="12700" marR="600710"/>
            <a:r>
              <a:rPr b="1" spc="-20" dirty="0">
                <a:latin typeface="Times New Roman"/>
                <a:cs typeface="Times New Roman"/>
              </a:rPr>
              <a:t>*Водные процедуры способствуют укреплению организма, стимулирует  деятельность мозга, улучшает кровообращение. Утром бодрит обтирание  холодной водой как закаливающие процедуры. А вечером теплая ванна  способствует расслаблению и спокойному </a:t>
            </a:r>
            <a:r>
              <a:rPr b="1" spc="-20" dirty="0" err="1">
                <a:latin typeface="Times New Roman"/>
                <a:cs typeface="Times New Roman"/>
              </a:rPr>
              <a:t>сну</a:t>
            </a:r>
            <a:r>
              <a:rPr b="1" spc="-20" dirty="0" smtClean="0">
                <a:latin typeface="Times New Roman"/>
                <a:cs typeface="Times New Roman"/>
              </a:rPr>
              <a:t>.</a:t>
            </a:r>
            <a:endParaRPr lang="ru-RU" b="1" spc="-20" dirty="0" smtClean="0">
              <a:latin typeface="Times New Roman"/>
              <a:cs typeface="Times New Roman"/>
            </a:endParaRPr>
          </a:p>
          <a:p>
            <a:pPr marL="12700" marR="600710"/>
            <a:endParaRPr sz="1000" b="1" spc="-20" dirty="0">
              <a:latin typeface="Times New Roman"/>
              <a:cs typeface="Times New Roman"/>
            </a:endParaRPr>
          </a:p>
          <a:p>
            <a:pPr marL="12700" marR="5080"/>
            <a:r>
              <a:rPr b="1" spc="-20" dirty="0">
                <a:latin typeface="Times New Roman"/>
                <a:cs typeface="Times New Roman"/>
              </a:rPr>
              <a:t>*Источником пресной воды является океаны, которые наполняются осадками,  а в наиболее засушливых районах всегда бывает нехватка водных </a:t>
            </a:r>
            <a:r>
              <a:rPr b="1" spc="-20" dirty="0" err="1">
                <a:latin typeface="Times New Roman"/>
                <a:cs typeface="Times New Roman"/>
              </a:rPr>
              <a:t>ресурсов</a:t>
            </a:r>
            <a:r>
              <a:rPr b="1" spc="-20" dirty="0" smtClean="0">
                <a:latin typeface="Times New Roman"/>
                <a:cs typeface="Times New Roman"/>
              </a:rPr>
              <a:t>.</a:t>
            </a:r>
            <a:endParaRPr lang="ru-RU" b="1" spc="-20" dirty="0" smtClean="0">
              <a:latin typeface="Times New Roman"/>
              <a:cs typeface="Times New Roman"/>
            </a:endParaRPr>
          </a:p>
          <a:p>
            <a:pPr marL="12700" marR="5080"/>
            <a:endParaRPr sz="1000" b="1" spc="-20" dirty="0">
              <a:latin typeface="Times New Roman"/>
              <a:cs typeface="Times New Roman"/>
            </a:endParaRPr>
          </a:p>
          <a:p>
            <a:pPr marL="12700" marR="339090"/>
            <a:r>
              <a:rPr b="1" spc="-20" dirty="0">
                <a:latin typeface="Times New Roman"/>
                <a:cs typeface="Times New Roman"/>
              </a:rPr>
              <a:t>Поэтому каждый человек должен прилагать усилия для сбережения водных  ресурсов.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2639" y="5665427"/>
            <a:ext cx="705201" cy="99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028" y="350850"/>
            <a:ext cx="6065520" cy="11226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416175" marR="5080" indent="-240411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chemeClr val="tx2"/>
                </a:solidFill>
              </a:rPr>
              <a:t>Вода </a:t>
            </a:r>
            <a:r>
              <a:rPr sz="3600" dirty="0">
                <a:solidFill>
                  <a:schemeClr val="tx2"/>
                </a:solidFill>
              </a:rPr>
              <a:t>– </a:t>
            </a:r>
            <a:r>
              <a:rPr sz="3600" spc="-25" dirty="0">
                <a:solidFill>
                  <a:schemeClr val="tx2"/>
                </a:solidFill>
              </a:rPr>
              <a:t>«краеугольный </a:t>
            </a:r>
            <a:r>
              <a:rPr sz="3600" spc="-15" dirty="0">
                <a:solidFill>
                  <a:schemeClr val="tx2"/>
                </a:solidFill>
              </a:rPr>
              <a:t>камень» </a:t>
            </a:r>
            <a:r>
              <a:rPr sz="3600" spc="-885" dirty="0">
                <a:solidFill>
                  <a:schemeClr val="tx2"/>
                </a:solidFill>
              </a:rPr>
              <a:t> </a:t>
            </a:r>
            <a:r>
              <a:rPr sz="3600" dirty="0">
                <a:solidFill>
                  <a:schemeClr val="tx2"/>
                </a:solidFill>
              </a:rPr>
              <a:t>жизни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1973579"/>
            <a:ext cx="7980680" cy="336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</a:t>
            </a:r>
            <a:r>
              <a:rPr sz="1800" spc="-25" dirty="0">
                <a:latin typeface="Times New Roman"/>
                <a:cs typeface="Times New Roman"/>
              </a:rPr>
              <a:t>ео</a:t>
            </a:r>
            <a:r>
              <a:rPr sz="1800" spc="-105" dirty="0">
                <a:latin typeface="Times New Roman"/>
                <a:cs typeface="Times New Roman"/>
              </a:rPr>
              <a:t>б</a:t>
            </a:r>
            <a:r>
              <a:rPr sz="1800" spc="-100" dirty="0">
                <a:latin typeface="Times New Roman"/>
                <a:cs typeface="Times New Roman"/>
              </a:rPr>
              <a:t>х</a:t>
            </a:r>
            <a:r>
              <a:rPr sz="1800" spc="-7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ди</a:t>
            </a:r>
            <a:r>
              <a:rPr sz="1800" spc="-4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ч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ло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70" dirty="0">
                <a:latin typeface="Times New Roman"/>
                <a:cs typeface="Times New Roman"/>
              </a:rPr>
              <a:t>е</a:t>
            </a:r>
            <a:r>
              <a:rPr sz="1800" spc="-30" dirty="0">
                <a:latin typeface="Times New Roman"/>
                <a:cs typeface="Times New Roman"/>
              </a:rPr>
              <a:t>ч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-20" dirty="0">
                <a:latin typeface="Times New Roman"/>
                <a:cs typeface="Times New Roman"/>
              </a:rPr>
              <a:t>ст</a:t>
            </a:r>
            <a:r>
              <a:rPr sz="1800" spc="-85" dirty="0">
                <a:latin typeface="Times New Roman"/>
                <a:cs typeface="Times New Roman"/>
              </a:rPr>
              <a:t>в</a:t>
            </a:r>
            <a:r>
              <a:rPr sz="1800" spc="-18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Капля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обладает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силой,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капля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необходима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всем.</a:t>
            </a: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Times New Roman"/>
                <a:cs typeface="Times New Roman"/>
              </a:rPr>
              <a:t>Хотя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70%</a:t>
            </a:r>
            <a:r>
              <a:rPr sz="1800" spc="-5" dirty="0">
                <a:latin typeface="Times New Roman"/>
                <a:cs typeface="Times New Roman"/>
              </a:rPr>
              <a:t> земной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поверхности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покрыто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водой,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97,5%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соленая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вода.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оставшихся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пресной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воды,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почти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68,7%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замерзшая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ледяных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шапок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30" dirty="0">
                <a:latin typeface="Times New Roman"/>
                <a:cs typeface="Times New Roman"/>
              </a:rPr>
              <a:t>ледников. </a:t>
            </a:r>
            <a:r>
              <a:rPr sz="1800" spc="-85" dirty="0">
                <a:latin typeface="Times New Roman"/>
                <a:cs typeface="Times New Roman"/>
              </a:rPr>
              <a:t>Только </a:t>
            </a:r>
            <a:r>
              <a:rPr sz="1800" spc="-25" dirty="0">
                <a:latin typeface="Times New Roman"/>
                <a:cs typeface="Times New Roman"/>
              </a:rPr>
              <a:t>один </a:t>
            </a:r>
            <a:r>
              <a:rPr sz="1800" spc="-5" dirty="0">
                <a:latin typeface="Times New Roman"/>
                <a:cs typeface="Times New Roman"/>
              </a:rPr>
              <a:t>процент </a:t>
            </a:r>
            <a:r>
              <a:rPr sz="1800" spc="-20" dirty="0">
                <a:latin typeface="Times New Roman"/>
                <a:cs typeface="Times New Roman"/>
              </a:rPr>
              <a:t>от общего </a:t>
            </a:r>
            <a:r>
              <a:rPr sz="1800" spc="-25" dirty="0">
                <a:latin typeface="Times New Roman"/>
                <a:cs typeface="Times New Roman"/>
              </a:rPr>
              <a:t>объема водных </a:t>
            </a:r>
            <a:r>
              <a:rPr sz="1800" spc="5" dirty="0">
                <a:latin typeface="Times New Roman"/>
                <a:cs typeface="Times New Roman"/>
              </a:rPr>
              <a:t>ресурсов </a:t>
            </a:r>
            <a:r>
              <a:rPr sz="1800" dirty="0">
                <a:latin typeface="Times New Roman"/>
                <a:cs typeface="Times New Roman"/>
              </a:rPr>
              <a:t>планеты </a:t>
            </a:r>
            <a:r>
              <a:rPr sz="1800" spc="5" dirty="0">
                <a:latin typeface="Times New Roman"/>
                <a:cs typeface="Times New Roman"/>
              </a:rPr>
              <a:t> доступен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-20" dirty="0">
                <a:latin typeface="Times New Roman"/>
                <a:cs typeface="Times New Roman"/>
              </a:rPr>
              <a:t> использования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человеком.</a:t>
            </a:r>
            <a:endParaRPr sz="1800" dirty="0">
              <a:latin typeface="Times New Roman"/>
              <a:cs typeface="Times New Roman"/>
            </a:endParaRPr>
          </a:p>
          <a:p>
            <a:pPr marL="12700" marR="8178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20" dirty="0">
                <a:latin typeface="Times New Roman"/>
                <a:cs typeface="Times New Roman"/>
              </a:rPr>
              <a:t>сегодняшний </a:t>
            </a:r>
            <a:r>
              <a:rPr sz="1800" spc="-5" dirty="0">
                <a:latin typeface="Times New Roman"/>
                <a:cs typeface="Times New Roman"/>
              </a:rPr>
              <a:t>день более </a:t>
            </a:r>
            <a:r>
              <a:rPr sz="1800" dirty="0">
                <a:latin typeface="Times New Roman"/>
                <a:cs typeface="Times New Roman"/>
              </a:rPr>
              <a:t>663 </a:t>
            </a:r>
            <a:r>
              <a:rPr sz="1800" spc="-5" dirty="0">
                <a:latin typeface="Times New Roman"/>
                <a:cs typeface="Times New Roman"/>
              </a:rPr>
              <a:t>миллионов человек не </a:t>
            </a:r>
            <a:r>
              <a:rPr sz="1800" spc="-20" dirty="0">
                <a:latin typeface="Times New Roman"/>
                <a:cs typeface="Times New Roman"/>
              </a:rPr>
              <a:t>имеют </a:t>
            </a:r>
            <a:r>
              <a:rPr sz="1800" spc="-45" dirty="0">
                <a:latin typeface="Times New Roman"/>
                <a:cs typeface="Times New Roman"/>
              </a:rPr>
              <a:t>источников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питьевой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вблизи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мест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проживания.</a:t>
            </a:r>
            <a:endParaRPr sz="1800" dirty="0">
              <a:latin typeface="Times New Roman"/>
              <a:cs typeface="Times New Roman"/>
            </a:endParaRPr>
          </a:p>
          <a:p>
            <a:pPr marL="12700" marR="1557655">
              <a:lnSpc>
                <a:spcPct val="100000"/>
              </a:lnSpc>
              <a:spcBef>
                <a:spcPts val="395"/>
              </a:spcBef>
            </a:pPr>
            <a:r>
              <a:rPr sz="1800" spc="-40" dirty="0">
                <a:latin typeface="Times New Roman"/>
                <a:cs typeface="Times New Roman"/>
              </a:rPr>
              <a:t>Главный </a:t>
            </a:r>
            <a:r>
              <a:rPr sz="1800" spc="-25" dirty="0">
                <a:latin typeface="Times New Roman"/>
                <a:cs typeface="Times New Roman"/>
              </a:rPr>
              <a:t>источник </a:t>
            </a:r>
            <a:r>
              <a:rPr sz="1800" spc="5" dirty="0">
                <a:latin typeface="Times New Roman"/>
                <a:cs typeface="Times New Roman"/>
              </a:rPr>
              <a:t>пресной </a:t>
            </a:r>
            <a:r>
              <a:rPr sz="1800" spc="-35" dirty="0">
                <a:latin typeface="Times New Roman"/>
                <a:cs typeface="Times New Roman"/>
              </a:rPr>
              <a:t>воды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океаны, из </a:t>
            </a:r>
            <a:r>
              <a:rPr sz="1800" spc="-45" dirty="0">
                <a:latin typeface="Times New Roman"/>
                <a:cs typeface="Times New Roman"/>
              </a:rPr>
              <a:t>которых </a:t>
            </a:r>
            <a:r>
              <a:rPr sz="1800" spc="-5" dirty="0">
                <a:latin typeface="Times New Roman"/>
                <a:cs typeface="Times New Roman"/>
              </a:rPr>
              <a:t>каждый </a:t>
            </a:r>
            <a:r>
              <a:rPr sz="1800" spc="-85" dirty="0">
                <a:latin typeface="Times New Roman"/>
                <a:cs typeface="Times New Roman"/>
              </a:rPr>
              <a:t>год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испаряется </a:t>
            </a:r>
            <a:r>
              <a:rPr sz="1800" spc="-45" dirty="0">
                <a:latin typeface="Times New Roman"/>
                <a:cs typeface="Times New Roman"/>
              </a:rPr>
              <a:t>около </a:t>
            </a:r>
            <a:r>
              <a:rPr sz="1800" dirty="0">
                <a:latin typeface="Times New Roman"/>
                <a:cs typeface="Times New Roman"/>
              </a:rPr>
              <a:t>500 тыс. км</a:t>
            </a:r>
            <a:r>
              <a:rPr sz="1800" dirty="0">
                <a:latin typeface="Calibri"/>
                <a:cs typeface="Calibri"/>
              </a:rPr>
              <a:t>² </a:t>
            </a:r>
            <a:r>
              <a:rPr sz="1800" spc="-25" dirty="0">
                <a:latin typeface="Times New Roman"/>
                <a:cs typeface="Times New Roman"/>
              </a:rPr>
              <a:t>воды.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5" dirty="0">
                <a:latin typeface="Times New Roman"/>
                <a:cs typeface="Times New Roman"/>
              </a:rPr>
              <a:t>только </a:t>
            </a:r>
            <a:r>
              <a:rPr sz="1800" dirty="0">
                <a:latin typeface="Times New Roman"/>
                <a:cs typeface="Times New Roman"/>
              </a:rPr>
              <a:t>80 % </a:t>
            </a:r>
            <a:r>
              <a:rPr sz="1800" spc="-5" dirty="0">
                <a:latin typeface="Times New Roman"/>
                <a:cs typeface="Times New Roman"/>
              </a:rPr>
              <a:t>всех осадков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выпадают </a:t>
            </a:r>
            <a:r>
              <a:rPr sz="1800" spc="-20" dirty="0">
                <a:latin typeface="Times New Roman"/>
                <a:cs typeface="Times New Roman"/>
              </a:rPr>
              <a:t>обратно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океаны. </a:t>
            </a:r>
            <a:r>
              <a:rPr sz="1800" dirty="0">
                <a:latin typeface="Times New Roman"/>
                <a:cs typeface="Times New Roman"/>
              </a:rPr>
              <a:t>Ресурсы </a:t>
            </a:r>
            <a:r>
              <a:rPr sz="1800" spc="5" dirty="0">
                <a:latin typeface="Times New Roman"/>
                <a:cs typeface="Times New Roman"/>
              </a:rPr>
              <a:t>пресной </a:t>
            </a:r>
            <a:r>
              <a:rPr sz="1800" spc="-35" dirty="0">
                <a:latin typeface="Times New Roman"/>
                <a:cs typeface="Times New Roman"/>
              </a:rPr>
              <a:t>воды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планете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распределяются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неравномерно.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2474" y="2120"/>
            <a:ext cx="2131695" cy="2214245"/>
            <a:chOff x="7012474" y="2120"/>
            <a:chExt cx="2131695" cy="2214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9809" y="2120"/>
              <a:ext cx="1674190" cy="1600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2474" y="1221371"/>
              <a:ext cx="705264" cy="99444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874" y="5259908"/>
            <a:ext cx="705264" cy="994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739" y="906779"/>
            <a:ext cx="806577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Многие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55" dirty="0">
                <a:latin typeface="Times New Roman"/>
                <a:cs typeface="Times New Roman"/>
              </a:rPr>
              <a:t>знают, </a:t>
            </a:r>
            <a:r>
              <a:rPr sz="1800" spc="-20" dirty="0">
                <a:latin typeface="Times New Roman"/>
                <a:cs typeface="Times New Roman"/>
              </a:rPr>
              <a:t>что </a:t>
            </a:r>
            <a:r>
              <a:rPr sz="1800" dirty="0">
                <a:latin typeface="Times New Roman"/>
                <a:cs typeface="Times New Roman"/>
              </a:rPr>
              <a:t>ставшие </a:t>
            </a:r>
            <a:r>
              <a:rPr sz="1800" spc="-15" dirty="0">
                <a:latin typeface="Times New Roman"/>
                <a:cs typeface="Times New Roman"/>
              </a:rPr>
              <a:t>для </a:t>
            </a:r>
            <a:r>
              <a:rPr sz="1800" spc="-10" dirty="0">
                <a:latin typeface="Times New Roman"/>
                <a:cs typeface="Times New Roman"/>
              </a:rPr>
              <a:t>нас привычными </a:t>
            </a:r>
            <a:r>
              <a:rPr sz="1800" spc="-15" dirty="0">
                <a:latin typeface="Times New Roman"/>
                <a:cs typeface="Times New Roman"/>
              </a:rPr>
              <a:t>напитки </a:t>
            </a:r>
            <a:r>
              <a:rPr sz="1800" spc="-10" dirty="0">
                <a:latin typeface="Times New Roman"/>
                <a:cs typeface="Times New Roman"/>
              </a:rPr>
              <a:t>делают </a:t>
            </a:r>
            <a:r>
              <a:rPr sz="1800" spc="-50" dirty="0">
                <a:latin typeface="Times New Roman"/>
                <a:cs typeface="Times New Roman"/>
              </a:rPr>
              <a:t>только </a:t>
            </a:r>
            <a:r>
              <a:rPr sz="1800" spc="-55" dirty="0">
                <a:latin typeface="Times New Roman"/>
                <a:cs typeface="Times New Roman"/>
              </a:rPr>
              <a:t>хуже 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нашему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организму,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20" dirty="0">
                <a:latin typeface="Times New Roman"/>
                <a:cs typeface="Times New Roman"/>
              </a:rPr>
              <a:t>зачастую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тело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страдает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жажды.</a:t>
            </a:r>
            <a:endParaRPr sz="18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Так,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любимых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лимонадах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содержится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очень</a:t>
            </a:r>
            <a:r>
              <a:rPr sz="1800" spc="-20" dirty="0">
                <a:latin typeface="Times New Roman"/>
                <a:cs typeface="Times New Roman"/>
              </a:rPr>
              <a:t> много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сахара,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организм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воспринимает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пищу,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жидкость,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поэтому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использует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важных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процессах,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выводит</a:t>
            </a:r>
            <a:r>
              <a:rPr sz="1800" spc="-5" dirty="0">
                <a:latin typeface="Times New Roman"/>
                <a:cs typeface="Times New Roman"/>
              </a:rPr>
              <a:t> 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задержки.</a:t>
            </a:r>
            <a:endParaRPr sz="18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Чай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кофе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абсорбируются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организме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наоборот,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связывают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наших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клетках,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нарушая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циркуляцию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теле.</a:t>
            </a:r>
            <a:endParaRPr sz="1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85" dirty="0">
                <a:latin typeface="Times New Roman"/>
                <a:cs typeface="Times New Roman"/>
              </a:rPr>
              <a:t>Только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чистая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настоящим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транспортом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веществ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нашем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организме. </a:t>
            </a:r>
            <a:r>
              <a:rPr sz="1800" spc="-30" dirty="0">
                <a:latin typeface="Times New Roman"/>
                <a:cs typeface="Times New Roman"/>
              </a:rPr>
              <a:t>Благодаря </a:t>
            </a:r>
            <a:r>
              <a:rPr sz="1800" dirty="0">
                <a:latin typeface="Times New Roman"/>
                <a:cs typeface="Times New Roman"/>
              </a:rPr>
              <a:t>ей </a:t>
            </a:r>
            <a:r>
              <a:rPr sz="1800" spc="-10" dirty="0">
                <a:latin typeface="Times New Roman"/>
                <a:cs typeface="Times New Roman"/>
              </a:rPr>
              <a:t>полезные </a:t>
            </a:r>
            <a:r>
              <a:rPr sz="1800" spc="-15" dirty="0">
                <a:latin typeface="Times New Roman"/>
                <a:cs typeface="Times New Roman"/>
              </a:rPr>
              <a:t>элементы </a:t>
            </a:r>
            <a:r>
              <a:rPr sz="1800" spc="5" dirty="0">
                <a:latin typeface="Times New Roman"/>
                <a:cs typeface="Times New Roman"/>
              </a:rPr>
              <a:t>разносятся </a:t>
            </a:r>
            <a:r>
              <a:rPr sz="1800" spc="-5" dirty="0">
                <a:latin typeface="Times New Roman"/>
                <a:cs typeface="Times New Roman"/>
              </a:rPr>
              <a:t>по всему </a:t>
            </a:r>
            <a:r>
              <a:rPr sz="1800" spc="-70" dirty="0">
                <a:latin typeface="Times New Roman"/>
                <a:cs typeface="Times New Roman"/>
              </a:rPr>
              <a:t>телу, </a:t>
            </a:r>
            <a:r>
              <a:rPr sz="1800" spc="-25" dirty="0">
                <a:latin typeface="Times New Roman"/>
                <a:cs typeface="Times New Roman"/>
              </a:rPr>
              <a:t>наполняя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его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витаминами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микроэлементами.</a:t>
            </a:r>
            <a:endParaRPr sz="18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1800" spc="-30" dirty="0">
                <a:latin typeface="Times New Roman"/>
                <a:cs typeface="Times New Roman"/>
              </a:rPr>
              <a:t>Вода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также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выводит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клеток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токсины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вредные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вещества.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Употребляя 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достаточное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количество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воды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витаминов,</a:t>
            </a:r>
            <a:r>
              <a:rPr sz="1800" dirty="0">
                <a:latin typeface="Times New Roman"/>
                <a:cs typeface="Times New Roman"/>
              </a:rPr>
              <a:t> вы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всегда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будете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здоровыми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красивыми.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74" y="4726520"/>
            <a:ext cx="705454" cy="9978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210" y="5590549"/>
            <a:ext cx="705303" cy="9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876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22 марта Всемирный  день  водных ресурсов</vt:lpstr>
      <vt:lpstr>ВОДА – ЭТО ЖИЗНЬ!</vt:lpstr>
      <vt:lpstr>Слайд 3</vt:lpstr>
      <vt:lpstr>Слайд 4</vt:lpstr>
      <vt:lpstr>Слайд 5</vt:lpstr>
      <vt:lpstr>Слайд 6</vt:lpstr>
      <vt:lpstr>Слайд 7</vt:lpstr>
      <vt:lpstr>Вода – «краеугольный камень»  жизни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 водных ресурсов</dc:title>
  <dc:creator>Алексей</dc:creator>
  <cp:lastModifiedBy>ok</cp:lastModifiedBy>
  <cp:revision>6</cp:revision>
  <dcterms:created xsi:type="dcterms:W3CDTF">2022-03-21T07:17:09Z</dcterms:created>
  <dcterms:modified xsi:type="dcterms:W3CDTF">2022-03-21T09:03:15Z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2021-03-21T00:00:00Z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2022-03-21T00:00:00Z</vt:filetime>
  </property>
</Properties>
</file>