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62" r:id="rId2"/>
    <p:sldId id="257" r:id="rId3"/>
    <p:sldId id="263" r:id="rId4"/>
    <p:sldId id="265" r:id="rId5"/>
    <p:sldId id="264" r:id="rId6"/>
    <p:sldId id="266" r:id="rId7"/>
    <p:sldId id="267" r:id="rId8"/>
    <p:sldId id="269" r:id="rId9"/>
    <p:sldId id="270" r:id="rId10"/>
    <p:sldId id="271" r:id="rId11"/>
    <p:sldId id="272"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autoAdjust="0"/>
    <p:restoredTop sz="94695" autoAdjust="0"/>
  </p:normalViewPr>
  <p:slideViewPr>
    <p:cSldViewPr>
      <p:cViewPr varScale="1">
        <p:scale>
          <a:sx n="65" d="100"/>
          <a:sy n="65" d="100"/>
        </p:scale>
        <p:origin x="-1452"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79C9FDF-8E42-43AB-A47B-2E1F6356B66A}" type="datetimeFigureOut">
              <a:rPr lang="ru-RU" smtClean="0"/>
              <a:pPr/>
              <a:t>25.03.2024</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BA2566E-FA80-4D3F-B4FB-77CA03F9E006}"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0BA2566E-FA80-4D3F-B4FB-77CA03F9E006}" type="slidenum">
              <a:rPr lang="ru-RU" smtClean="0"/>
              <a:pPr/>
              <a:t>4</a:t>
            </a:fld>
            <a:endParaRPr 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0BA2566E-FA80-4D3F-B4FB-77CA03F9E006}" type="slidenum">
              <a:rPr lang="ru-RU" smtClean="0"/>
              <a:pPr/>
              <a:t>6</a:t>
            </a:fld>
            <a:endParaRPr lang="ru-R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0BA2566E-FA80-4D3F-B4FB-77CA03F9E006}" type="slidenum">
              <a:rPr lang="ru-RU" smtClean="0"/>
              <a:pPr/>
              <a:t>7</a:t>
            </a:fld>
            <a:endParaRPr lang="ru-RU"/>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0BA2566E-FA80-4D3F-B4FB-77CA03F9E006}" type="slidenum">
              <a:rPr lang="ru-RU" smtClean="0"/>
              <a:pPr/>
              <a:t>8</a:t>
            </a:fld>
            <a:endParaRPr lang="ru-RU"/>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0BA2566E-FA80-4D3F-B4FB-77CA03F9E006}" type="slidenum">
              <a:rPr lang="ru-RU" smtClean="0"/>
              <a:pPr/>
              <a:t>9</a:t>
            </a:fld>
            <a:endParaRPr lang="ru-RU"/>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0BA2566E-FA80-4D3F-B4FB-77CA03F9E006}" type="slidenum">
              <a:rPr lang="ru-RU" smtClean="0"/>
              <a:pPr/>
              <a:t>10</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secHead" preserve="1">
  <p:cSld name="2_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278D2B59-4894-41B0-B9B8-BC15A2569D92}" type="datetimeFigureOut">
              <a:rPr lang="ru-RU" smtClean="0"/>
              <a:pPr/>
              <a:t>25.03.2024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33F1AAA-0346-432D-9896-D718ADCA52AC}" type="slidenum">
              <a:rPr lang="ru-RU" smtClean="0"/>
              <a:pPr/>
              <a:t>‹#›</a:t>
            </a:fld>
            <a:endParaRPr lang="ru-RU"/>
          </a:p>
        </p:txBody>
      </p:sp>
      <p:pic>
        <p:nvPicPr>
          <p:cNvPr id="7" name="Рисунок 6" descr="2.jpg"/>
          <p:cNvPicPr>
            <a:picLocks noChangeAspect="1"/>
          </p:cNvPicPr>
          <p:nvPr userDrawn="1"/>
        </p:nvPicPr>
        <p:blipFill>
          <a:blip r:embed="rId2" cstate="email"/>
          <a:stretch>
            <a:fillRect/>
          </a:stretch>
        </p:blipFill>
        <p:spPr>
          <a:xfrm>
            <a:off x="0" y="-1"/>
            <a:ext cx="9143999" cy="6863549"/>
          </a:xfrm>
          <a:prstGeom prst="rect">
            <a:avLst/>
          </a:prstGeom>
        </p:spPr>
      </p:pic>
      <p:sp>
        <p:nvSpPr>
          <p:cNvPr id="8" name="TextBox 7"/>
          <p:cNvSpPr txBox="1"/>
          <p:nvPr userDrawn="1"/>
        </p:nvSpPr>
        <p:spPr>
          <a:xfrm>
            <a:off x="2051720" y="1340768"/>
            <a:ext cx="5112568" cy="954107"/>
          </a:xfrm>
          <a:prstGeom prst="rect">
            <a:avLst/>
          </a:prstGeom>
          <a:noFill/>
        </p:spPr>
        <p:txBody>
          <a:bodyPr wrap="square" rtlCol="0">
            <a:spAutoFit/>
          </a:bodyPr>
          <a:lstStyle/>
          <a:p>
            <a:pPr algn="ctr"/>
            <a:r>
              <a:rPr lang="ru-RU" sz="2800" b="1" dirty="0" smtClean="0">
                <a:solidFill>
                  <a:srgbClr val="990000"/>
                </a:solidFill>
                <a:latin typeface="Times New Roman" pitchFamily="18" charset="0"/>
                <a:cs typeface="Times New Roman" pitchFamily="18" charset="0"/>
              </a:rPr>
              <a:t>27</a:t>
            </a:r>
            <a:r>
              <a:rPr lang="ru-RU" sz="2800" b="1" baseline="0" dirty="0" smtClean="0">
                <a:solidFill>
                  <a:srgbClr val="990000"/>
                </a:solidFill>
                <a:latin typeface="Times New Roman" pitchFamily="18" charset="0"/>
                <a:cs typeface="Times New Roman" pitchFamily="18" charset="0"/>
              </a:rPr>
              <a:t> марта – Всемирный день театра.</a:t>
            </a:r>
            <a:endParaRPr lang="ru-RU" sz="2800" b="1" dirty="0">
              <a:solidFill>
                <a:srgbClr val="990000"/>
              </a:solidFill>
              <a:latin typeface="Times New Roman" pitchFamily="18" charset="0"/>
              <a:cs typeface="Times New Roman" pitchFamily="18" charset="0"/>
            </a:endParaRPr>
          </a:p>
        </p:txBody>
      </p:sp>
      <p:sp>
        <p:nvSpPr>
          <p:cNvPr id="10" name="TextBox 9"/>
          <p:cNvSpPr txBox="1"/>
          <p:nvPr userDrawn="1"/>
        </p:nvSpPr>
        <p:spPr>
          <a:xfrm>
            <a:off x="2051720" y="2780928"/>
            <a:ext cx="3024336" cy="923330"/>
          </a:xfrm>
          <a:prstGeom prst="rect">
            <a:avLst/>
          </a:prstGeom>
          <a:noFill/>
        </p:spPr>
        <p:txBody>
          <a:bodyPr wrap="square" rtlCol="0">
            <a:spAutoFit/>
          </a:bodyPr>
          <a:lstStyle/>
          <a:p>
            <a:endParaRPr lang="ru-RU" dirty="0" smtClean="0"/>
          </a:p>
          <a:p>
            <a:endParaRPr lang="ru-RU" dirty="0" smtClean="0"/>
          </a:p>
          <a:p>
            <a:endParaRPr lang="ru-RU" dirty="0"/>
          </a:p>
        </p:txBody>
      </p:sp>
      <p:sp>
        <p:nvSpPr>
          <p:cNvPr id="14" name="TextBox 13"/>
          <p:cNvSpPr txBox="1"/>
          <p:nvPr userDrawn="1"/>
        </p:nvSpPr>
        <p:spPr>
          <a:xfrm>
            <a:off x="1763688" y="2708920"/>
            <a:ext cx="3240360" cy="369332"/>
          </a:xfrm>
          <a:prstGeom prst="rect">
            <a:avLst/>
          </a:prstGeom>
          <a:noFill/>
        </p:spPr>
        <p:txBody>
          <a:bodyPr wrap="square" rtlCol="0">
            <a:spAutoFit/>
          </a:bodyPr>
          <a:lstStyle/>
          <a:p>
            <a:endParaRPr lang="ru-RU" dirty="0"/>
          </a:p>
        </p:txBody>
      </p:sp>
      <p:sp>
        <p:nvSpPr>
          <p:cNvPr id="17413" name="Rectangle 5"/>
          <p:cNvSpPr>
            <a:spLocks noChangeArrowheads="1"/>
          </p:cNvSpPr>
          <p:nvPr userDrawn="1"/>
        </p:nvSpPr>
        <p:spPr bwMode="auto">
          <a:xfrm>
            <a:off x="1403648" y="2189070"/>
            <a:ext cx="5040560" cy="30469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Слово «театр» произошло от слова </a:t>
            </a:r>
            <a:r>
              <a:rPr kumimoji="0" lang="ru-RU"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theatron</a:t>
            </a: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что в переводе с древнегреческого означает «место, где смотрят». Символом театра являются две маски, изображающие комедию и трагедию, основные жанры театрального искусства.</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pic>
        <p:nvPicPr>
          <p:cNvPr id="17415" name="Picture 7" descr="https://top10a.ru/wp-content/uploads/2019/12/maska.jpg"/>
          <p:cNvPicPr>
            <a:picLocks noChangeAspect="1" noChangeArrowheads="1"/>
          </p:cNvPicPr>
          <p:nvPr userDrawn="1"/>
        </p:nvPicPr>
        <p:blipFill>
          <a:blip r:embed="rId3" cstate="print"/>
          <a:srcRect/>
          <a:stretch>
            <a:fillRect/>
          </a:stretch>
        </p:blipFill>
        <p:spPr bwMode="auto">
          <a:xfrm rot="10800000" flipV="1">
            <a:off x="6156176" y="4437112"/>
            <a:ext cx="2520280" cy="1550942"/>
          </a:xfrm>
          <a:prstGeom prst="rect">
            <a:avLst/>
          </a:prstGeom>
          <a:noFill/>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Титульный слайд">
    <p:bg>
      <p:bgPr>
        <a:solidFill>
          <a:schemeClr val="bg1"/>
        </a:solidFill>
        <a:effectLst/>
      </p:bgPr>
    </p:bg>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78D2B59-4894-41B0-B9B8-BC15A2569D92}" type="datetimeFigureOut">
              <a:rPr lang="ru-RU" smtClean="0"/>
              <a:pPr/>
              <a:t>25.03.2024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33F1AAA-0346-432D-9896-D718ADCA52AC}" type="slidenum">
              <a:rPr lang="ru-RU" smtClean="0"/>
              <a:pPr/>
              <a:t>‹#›</a:t>
            </a:fld>
            <a:endParaRPr lang="ru-RU"/>
          </a:p>
        </p:txBody>
      </p:sp>
      <p:pic>
        <p:nvPicPr>
          <p:cNvPr id="7" name="Рисунок 6" descr="2.jpg"/>
          <p:cNvPicPr>
            <a:picLocks noChangeAspect="1"/>
          </p:cNvPicPr>
          <p:nvPr userDrawn="1"/>
        </p:nvPicPr>
        <p:blipFill>
          <a:blip r:embed="rId2" cstate="email"/>
          <a:stretch>
            <a:fillRect/>
          </a:stretch>
        </p:blipFill>
        <p:spPr>
          <a:xfrm>
            <a:off x="7393" y="0"/>
            <a:ext cx="9129213" cy="685800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1_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278D2B59-4894-41B0-B9B8-BC15A2569D92}" type="datetimeFigureOut">
              <a:rPr lang="ru-RU" smtClean="0"/>
              <a:pPr/>
              <a:t>25.03.2024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33F1AAA-0346-432D-9896-D718ADCA52AC}" type="slidenum">
              <a:rPr lang="ru-RU" smtClean="0"/>
              <a:pPr/>
              <a:t>‹#›</a:t>
            </a:fld>
            <a:endParaRPr lang="ru-RU"/>
          </a:p>
        </p:txBody>
      </p:sp>
      <p:pic>
        <p:nvPicPr>
          <p:cNvPr id="7" name="Рисунок 6" descr="2.jpg"/>
          <p:cNvPicPr>
            <a:picLocks noChangeAspect="1"/>
          </p:cNvPicPr>
          <p:nvPr userDrawn="1"/>
        </p:nvPicPr>
        <p:blipFill>
          <a:blip r:embed="rId2" cstate="email"/>
          <a:stretch>
            <a:fillRect/>
          </a:stretch>
        </p:blipFill>
        <p:spPr>
          <a:xfrm>
            <a:off x="1" y="0"/>
            <a:ext cx="9136606" cy="685800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Пустой слайд">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278D2B59-4894-41B0-B9B8-BC15A2569D92}" type="datetimeFigureOut">
              <a:rPr lang="ru-RU" smtClean="0"/>
              <a:pPr/>
              <a:t>25.03.2024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A33F1AAA-0346-432D-9896-D718ADCA52AC}"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8D2B59-4894-41B0-B9B8-BC15A2569D92}" type="datetimeFigureOut">
              <a:rPr lang="ru-RU" smtClean="0"/>
              <a:pPr/>
              <a:t>25.03.2024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3F1AAA-0346-432D-9896-D718ADCA52AC}" type="slidenum">
              <a:rPr lang="ru-RU" smtClean="0"/>
              <a:pPr/>
              <a:t>‹#›</a:t>
            </a:fld>
            <a:endParaRPr lang="ru-RU"/>
          </a:p>
        </p:txBody>
      </p:sp>
      <p:pic>
        <p:nvPicPr>
          <p:cNvPr id="7" name="Рисунок 6" descr="3.jpg"/>
          <p:cNvPicPr>
            <a:picLocks noChangeAspect="1"/>
          </p:cNvPicPr>
          <p:nvPr userDrawn="1"/>
        </p:nvPicPr>
        <p:blipFill>
          <a:blip r:embed="rId7" cstate="email"/>
          <a:stretch>
            <a:fillRect/>
          </a:stretch>
        </p:blipFill>
        <p:spPr>
          <a:xfrm>
            <a:off x="251520" y="0"/>
            <a:ext cx="9144000" cy="6858000"/>
          </a:xfrm>
          <a:prstGeom prst="rect">
            <a:avLst/>
          </a:prstGeom>
        </p:spPr>
      </p:pic>
      <p:sp>
        <p:nvSpPr>
          <p:cNvPr id="8" name="Прямоугольник 7"/>
          <p:cNvSpPr/>
          <p:nvPr userDrawn="1"/>
        </p:nvSpPr>
        <p:spPr>
          <a:xfrm>
            <a:off x="2051720" y="980729"/>
            <a:ext cx="5760640" cy="1200329"/>
          </a:xfrm>
          <a:prstGeom prst="rect">
            <a:avLst/>
          </a:prstGeom>
        </p:spPr>
        <p:txBody>
          <a:bodyPr wrap="square">
            <a:spAutoFit/>
          </a:bodyPr>
          <a:lstStyle/>
          <a:p>
            <a:pPr algn="ctr"/>
            <a:r>
              <a:rPr lang="ru-RU" sz="2400" b="1" kern="1200" dirty="0" smtClean="0">
                <a:solidFill>
                  <a:srgbClr val="990000"/>
                </a:solidFill>
                <a:latin typeface="+mn-lt"/>
                <a:ea typeface="+mn-ea"/>
                <a:cs typeface="+mn-cs"/>
              </a:rPr>
              <a:t>Весь мир – театр, а люди в нем – актеры», - небезосновательно утверждал </a:t>
            </a:r>
          </a:p>
          <a:p>
            <a:pPr algn="ctr"/>
            <a:r>
              <a:rPr lang="ru-RU" sz="2400" b="1" kern="1200" dirty="0" smtClean="0">
                <a:solidFill>
                  <a:srgbClr val="990000"/>
                </a:solidFill>
                <a:latin typeface="+mn-lt"/>
                <a:ea typeface="+mn-ea"/>
                <a:cs typeface="+mn-cs"/>
              </a:rPr>
              <a:t>В. Шекспир</a:t>
            </a:r>
            <a:endParaRPr lang="ru-RU" sz="2400" b="1" dirty="0">
              <a:solidFill>
                <a:srgbClr val="990000"/>
              </a:solidFill>
            </a:endParaRPr>
          </a:p>
        </p:txBody>
      </p:sp>
      <p:pic>
        <p:nvPicPr>
          <p:cNvPr id="16386" name="Picture 2" descr="https://www.culture.ru/storage/images/fefd56566804a5153f877f8e6fcae4b8/92f0a0a1801be1b15f1cfd139edf7288.jpeg"/>
          <p:cNvPicPr>
            <a:picLocks noChangeAspect="1" noChangeArrowheads="1"/>
          </p:cNvPicPr>
          <p:nvPr userDrawn="1"/>
        </p:nvPicPr>
        <p:blipFill>
          <a:blip r:embed="rId8" cstate="print"/>
          <a:srcRect/>
          <a:stretch>
            <a:fillRect/>
          </a:stretch>
        </p:blipFill>
        <p:spPr bwMode="auto">
          <a:xfrm>
            <a:off x="2123728" y="2348880"/>
            <a:ext cx="5409183" cy="3607883"/>
          </a:xfrm>
          <a:prstGeom prst="rect">
            <a:avLst/>
          </a:prstGeom>
          <a:noFill/>
        </p:spPr>
      </p:pic>
    </p:spTree>
  </p:cSld>
  <p:clrMap bg1="lt1" tx1="dk1" bg2="lt2" tx2="dk2" accent1="accent1" accent2="accent2" accent3="accent3" accent4="accent4" accent5="accent5" accent6="accent6" hlink="hlink" folHlink="folHlink"/>
  <p:sldLayoutIdLst>
    <p:sldLayoutId id="2147483663" r:id="rId1"/>
    <p:sldLayoutId id="2147483649" r:id="rId2"/>
    <p:sldLayoutId id="2147483662" r:id="rId3"/>
    <p:sldLayoutId id="2147483660" r:id="rId4"/>
    <p:sldLayoutId id="2147483655" r:id="rId5"/>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image" Target="../media/image21.jpeg"/></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6.jpeg"/><Relationship Id="rId1" Type="http://schemas.openxmlformats.org/officeDocument/2006/relationships/slideLayout" Target="../slideLayouts/slideLayout4.xml"/><Relationship Id="rId4" Type="http://schemas.openxmlformats.org/officeDocument/2006/relationships/image" Target="../media/image10.jpeg"/></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11.jpeg"/></Relationships>
</file>

<file path=ppt/slides/_rels/slide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6.jpeg"/><Relationship Id="rId1" Type="http://schemas.openxmlformats.org/officeDocument/2006/relationships/slideLayout" Target="../slideLayouts/slideLayout4.xml"/><Relationship Id="rId4" Type="http://schemas.openxmlformats.org/officeDocument/2006/relationships/image" Target="../media/image13.jpeg"/></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14.jpeg"/></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15.jpeg"/></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image" Target="../media/image18.jpeg"/><Relationship Id="rId5" Type="http://schemas.openxmlformats.org/officeDocument/2006/relationships/image" Target="../media/image17.jpeg"/><Relationship Id="rId4" Type="http://schemas.openxmlformats.org/officeDocument/2006/relationships/image" Target="../media/image16.jpeg"/></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4.xml"/><Relationship Id="rId5" Type="http://schemas.openxmlformats.org/officeDocument/2006/relationships/image" Target="../media/image20.jpeg"/><Relationship Id="rId4" Type="http://schemas.openxmlformats.org/officeDocument/2006/relationships/image" Target="../media/image1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2" descr="https://celes.club/uploads/posts/2022-05/1653633768_1-celes-club-p-fon-dlya-prezentatsii-po-teatru-krasivie-1.jpg"/>
          <p:cNvPicPr>
            <a:picLocks noChangeAspect="1" noChangeArrowheads="1"/>
          </p:cNvPicPr>
          <p:nvPr/>
        </p:nvPicPr>
        <p:blipFill>
          <a:blip r:embed="rId2" cstate="print"/>
          <a:srcRect/>
          <a:stretch>
            <a:fillRect/>
          </a:stretch>
        </p:blipFill>
        <p:spPr bwMode="auto">
          <a:xfrm>
            <a:off x="0" y="0"/>
            <a:ext cx="9468544" cy="6858000"/>
          </a:xfrm>
          <a:prstGeom prst="rect">
            <a:avLst/>
          </a:prstGeom>
          <a:noFill/>
        </p:spPr>
      </p:pic>
      <p:sp>
        <p:nvSpPr>
          <p:cNvPr id="4" name="TextBox 3"/>
          <p:cNvSpPr txBox="1"/>
          <p:nvPr/>
        </p:nvSpPr>
        <p:spPr>
          <a:xfrm>
            <a:off x="5652120" y="6021288"/>
            <a:ext cx="3024336" cy="677108"/>
          </a:xfrm>
          <a:prstGeom prst="rect">
            <a:avLst/>
          </a:prstGeom>
          <a:noFill/>
        </p:spPr>
        <p:txBody>
          <a:bodyPr wrap="square" rtlCol="0">
            <a:spAutoFit/>
          </a:bodyPr>
          <a:lstStyle/>
          <a:p>
            <a:r>
              <a:rPr lang="ru-RU" sz="2000" b="1" dirty="0" smtClean="0"/>
              <a:t>Онлайн - презентация</a:t>
            </a:r>
            <a:endParaRPr lang="ru-RU" sz="2000" b="1" dirty="0" smtClean="0"/>
          </a:p>
          <a:p>
            <a:endParaRPr lang="ru-RU" dirty="0"/>
          </a:p>
        </p:txBody>
      </p:sp>
      <p:pic>
        <p:nvPicPr>
          <p:cNvPr id="16388" name="Picture 4" descr="https://i.mycdn.me/videoPreview?id=10712319270&amp;type=47&amp;idx=30&amp;tkn=u-BFJOQK0iGOofCK8CpcSl_C3lk&amp;i=1&amp;fn=external_8"/>
          <p:cNvPicPr>
            <a:picLocks noChangeAspect="1" noChangeArrowheads="1"/>
          </p:cNvPicPr>
          <p:nvPr/>
        </p:nvPicPr>
        <p:blipFill>
          <a:blip r:embed="rId3" cstate="print"/>
          <a:srcRect/>
          <a:stretch>
            <a:fillRect/>
          </a:stretch>
        </p:blipFill>
        <p:spPr bwMode="auto">
          <a:xfrm>
            <a:off x="0" y="0"/>
            <a:ext cx="9540551" cy="6858000"/>
          </a:xfrm>
          <a:prstGeom prst="rect">
            <a:avLst/>
          </a:prstGeom>
          <a:noFill/>
        </p:spPr>
      </p:pic>
      <p:sp>
        <p:nvSpPr>
          <p:cNvPr id="5" name="TextBox 4"/>
          <p:cNvSpPr txBox="1"/>
          <p:nvPr/>
        </p:nvSpPr>
        <p:spPr>
          <a:xfrm>
            <a:off x="6084168" y="5733256"/>
            <a:ext cx="3092513" cy="461665"/>
          </a:xfrm>
          <a:prstGeom prst="rect">
            <a:avLst/>
          </a:prstGeom>
          <a:noFill/>
        </p:spPr>
        <p:txBody>
          <a:bodyPr wrap="none" rtlCol="0">
            <a:spAutoFit/>
          </a:bodyPr>
          <a:lstStyle/>
          <a:p>
            <a:r>
              <a:rPr lang="ru-RU" sz="2400" dirty="0" smtClean="0">
                <a:solidFill>
                  <a:schemeClr val="bg1"/>
                </a:solidFill>
              </a:rPr>
              <a:t>Онлайн - презентация</a:t>
            </a:r>
            <a:endParaRPr lang="ru-RU" sz="2400" dirty="0">
              <a:solidFill>
                <a:schemeClr val="bg1"/>
              </a:solidFill>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s://celes.club/uploads/posts/2022-05/1653633768_1-celes-club-p-fon-dlya-prezentatsii-po-teatru-krasivie-1.jpg"/>
          <p:cNvPicPr>
            <a:picLocks noChangeAspect="1" noChangeArrowheads="1"/>
          </p:cNvPicPr>
          <p:nvPr/>
        </p:nvPicPr>
        <p:blipFill>
          <a:blip r:embed="rId3" cstate="print"/>
          <a:srcRect/>
          <a:stretch>
            <a:fillRect/>
          </a:stretch>
        </p:blipFill>
        <p:spPr bwMode="auto">
          <a:xfrm>
            <a:off x="0" y="0"/>
            <a:ext cx="9396536" cy="6858000"/>
          </a:xfrm>
          <a:prstGeom prst="rect">
            <a:avLst/>
          </a:prstGeom>
          <a:noFill/>
        </p:spPr>
      </p:pic>
      <p:sp>
        <p:nvSpPr>
          <p:cNvPr id="3" name="Текст 2"/>
          <p:cNvSpPr>
            <a:spLocks noGrp="1"/>
          </p:cNvSpPr>
          <p:nvPr>
            <p:ph type="body" idx="1"/>
          </p:nvPr>
        </p:nvSpPr>
        <p:spPr>
          <a:xfrm>
            <a:off x="1259632" y="4337720"/>
            <a:ext cx="6624736" cy="2520280"/>
          </a:xfrm>
        </p:spPr>
        <p:txBody>
          <a:bodyPr>
            <a:normAutofit/>
          </a:bodyPr>
          <a:lstStyle/>
          <a:p>
            <a:r>
              <a:rPr lang="ru-RU" b="1" dirty="0" smtClean="0">
                <a:solidFill>
                  <a:srgbClr val="990000"/>
                </a:solidFill>
                <a:latin typeface="Times New Roman" pitchFamily="18" charset="0"/>
                <a:cs typeface="Times New Roman" pitchFamily="18" charset="0"/>
              </a:rPr>
              <a:t>День театра </a:t>
            </a:r>
            <a:r>
              <a:rPr lang="ru-RU" dirty="0" smtClean="0">
                <a:solidFill>
                  <a:schemeClr val="tx1"/>
                </a:solidFill>
                <a:latin typeface="Times New Roman" pitchFamily="18" charset="0"/>
                <a:cs typeface="Times New Roman" pitchFamily="18" charset="0"/>
              </a:rPr>
              <a:t>– это особый праздник не только для артистов сцены, но и для всех его работников: режиссеров, сценаристов, продюсеров, звукооператоров, светотехников, </a:t>
            </a:r>
            <a:r>
              <a:rPr lang="ru-RU" dirty="0" smtClean="0">
                <a:solidFill>
                  <a:schemeClr val="tx1"/>
                </a:solidFill>
                <a:latin typeface="Times New Roman" pitchFamily="18" charset="0"/>
                <a:cs typeface="Times New Roman" pitchFamily="18" charset="0"/>
              </a:rPr>
              <a:t>мастеров - </a:t>
            </a:r>
            <a:r>
              <a:rPr lang="ru-RU" dirty="0" err="1" smtClean="0">
                <a:solidFill>
                  <a:schemeClr val="tx1"/>
                </a:solidFill>
                <a:latin typeface="Times New Roman" pitchFamily="18" charset="0"/>
                <a:cs typeface="Times New Roman" pitchFamily="18" charset="0"/>
              </a:rPr>
              <a:t>оформител</a:t>
            </a:r>
            <a:endParaRPr lang="ru-RU" dirty="0" smtClean="0">
              <a:solidFill>
                <a:schemeClr val="tx1"/>
              </a:solidFill>
              <a:latin typeface="Times New Roman" pitchFamily="18" charset="0"/>
              <a:cs typeface="Times New Roman" pitchFamily="18" charset="0"/>
            </a:endParaRPr>
          </a:p>
          <a:p>
            <a:r>
              <a:rPr lang="ru-RU" dirty="0" smtClean="0">
                <a:solidFill>
                  <a:schemeClr val="tx1"/>
                </a:solidFill>
                <a:latin typeface="Times New Roman" pitchFamily="18" charset="0"/>
                <a:cs typeface="Times New Roman" pitchFamily="18" charset="0"/>
              </a:rPr>
              <a:t>ей, костюмеров, гримеров и даже билетеров.</a:t>
            </a:r>
          </a:p>
          <a:p>
            <a:r>
              <a:rPr lang="ru-RU" dirty="0" smtClean="0">
                <a:solidFill>
                  <a:schemeClr val="tx1"/>
                </a:solidFill>
                <a:latin typeface="Times New Roman" pitchFamily="18" charset="0"/>
                <a:cs typeface="Times New Roman" pitchFamily="18" charset="0"/>
              </a:rPr>
              <a:t>Это также настоящий праздник для истинных ценителей и любителей театрального искусства.</a:t>
            </a:r>
          </a:p>
          <a:p>
            <a:endParaRPr lang="ru-RU" dirty="0">
              <a:solidFill>
                <a:schemeClr val="tx1"/>
              </a:solidFill>
            </a:endParaRPr>
          </a:p>
        </p:txBody>
      </p:sp>
      <p:pic>
        <p:nvPicPr>
          <p:cNvPr id="26626" name="Picture 2" descr="https://img.ianstravels.com/img/europe/londons-biggest-theatre-shows-of-2017-5.jpg"/>
          <p:cNvPicPr>
            <a:picLocks noChangeAspect="1" noChangeArrowheads="1"/>
          </p:cNvPicPr>
          <p:nvPr/>
        </p:nvPicPr>
        <p:blipFill>
          <a:blip r:embed="rId4" cstate="print"/>
          <a:srcRect/>
          <a:stretch>
            <a:fillRect/>
          </a:stretch>
        </p:blipFill>
        <p:spPr bwMode="auto">
          <a:xfrm>
            <a:off x="2339752" y="1268760"/>
            <a:ext cx="4680520" cy="2664296"/>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https://celes.club/uploads/posts/2022-05/1653633768_1-celes-club-p-fon-dlya-prezentatsii-po-teatru-krasivie-1.jpg"/>
          <p:cNvPicPr>
            <a:picLocks noChangeAspect="1" noChangeArrowheads="1"/>
          </p:cNvPicPr>
          <p:nvPr/>
        </p:nvPicPr>
        <p:blipFill>
          <a:blip r:embed="rId2" cstate="print"/>
          <a:srcRect/>
          <a:stretch>
            <a:fillRect/>
          </a:stretch>
        </p:blipFill>
        <p:spPr bwMode="auto">
          <a:xfrm>
            <a:off x="0" y="0"/>
            <a:ext cx="9396536" cy="6858000"/>
          </a:xfrm>
          <a:prstGeom prst="rect">
            <a:avLst/>
          </a:prstGeom>
          <a:noFill/>
        </p:spPr>
      </p:pic>
      <p:sp>
        <p:nvSpPr>
          <p:cNvPr id="4" name="Текст 3"/>
          <p:cNvSpPr>
            <a:spLocks noGrp="1"/>
          </p:cNvSpPr>
          <p:nvPr>
            <p:ph type="body" idx="1"/>
          </p:nvPr>
        </p:nvSpPr>
        <p:spPr>
          <a:xfrm>
            <a:off x="683568" y="2420888"/>
            <a:ext cx="7772400" cy="1500187"/>
          </a:xfrm>
        </p:spPr>
        <p:txBody>
          <a:bodyPr>
            <a:normAutofit/>
          </a:bodyPr>
          <a:lstStyle/>
          <a:p>
            <a:pPr algn="ctr"/>
            <a:r>
              <a:rPr lang="ru-RU" sz="4800" b="1" dirty="0" smtClean="0">
                <a:solidFill>
                  <a:schemeClr val="tx1"/>
                </a:solidFill>
                <a:latin typeface="Times New Roman" pitchFamily="18" charset="0"/>
                <a:cs typeface="Times New Roman" pitchFamily="18" charset="0"/>
              </a:rPr>
              <a:t>Спасибо за внимание</a:t>
            </a:r>
            <a:endParaRPr lang="ru-RU" sz="4800" b="1"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https://celes.club/uploads/posts/2022-05/1653633768_1-celes-club-p-fon-dlya-prezentatsii-po-teatru-krasivie-1.jpg"/>
          <p:cNvPicPr>
            <a:picLocks noChangeAspect="1" noChangeArrowheads="1"/>
          </p:cNvPicPr>
          <p:nvPr/>
        </p:nvPicPr>
        <p:blipFill>
          <a:blip r:embed="rId2" cstate="print"/>
          <a:srcRect/>
          <a:stretch>
            <a:fillRect/>
          </a:stretch>
        </p:blipFill>
        <p:spPr bwMode="auto">
          <a:xfrm>
            <a:off x="0" y="0"/>
            <a:ext cx="9395520" cy="6858000"/>
          </a:xfrm>
          <a:prstGeom prst="rect">
            <a:avLst/>
          </a:prstGeom>
          <a:noFill/>
        </p:spPr>
      </p:pic>
      <p:sp>
        <p:nvSpPr>
          <p:cNvPr id="2" name="Заголовок 1"/>
          <p:cNvSpPr>
            <a:spLocks noGrp="1"/>
          </p:cNvSpPr>
          <p:nvPr>
            <p:ph type="title"/>
          </p:nvPr>
        </p:nvSpPr>
        <p:spPr>
          <a:xfrm rot="10800000" flipV="1">
            <a:off x="1403648" y="1124744"/>
            <a:ext cx="6082952" cy="864096"/>
          </a:xfrm>
        </p:spPr>
        <p:txBody>
          <a:bodyPr>
            <a:noAutofit/>
          </a:bodyPr>
          <a:lstStyle/>
          <a:p>
            <a:pPr algn="ctr"/>
            <a:r>
              <a:rPr lang="ru-RU" sz="2400" dirty="0" smtClean="0">
                <a:solidFill>
                  <a:srgbClr val="990000"/>
                </a:solidFill>
              </a:rPr>
              <a:t>27 Марта – Международный день театра.</a:t>
            </a:r>
            <a:endParaRPr lang="ru-RU" sz="2400" dirty="0">
              <a:solidFill>
                <a:srgbClr val="990000"/>
              </a:solidFill>
            </a:endParaRPr>
          </a:p>
        </p:txBody>
      </p:sp>
      <p:sp>
        <p:nvSpPr>
          <p:cNvPr id="3" name="Текст 2"/>
          <p:cNvSpPr>
            <a:spLocks noGrp="1"/>
          </p:cNvSpPr>
          <p:nvPr>
            <p:ph type="body" idx="1"/>
          </p:nvPr>
        </p:nvSpPr>
        <p:spPr>
          <a:xfrm>
            <a:off x="971600" y="2564905"/>
            <a:ext cx="4392488" cy="2952328"/>
          </a:xfrm>
        </p:spPr>
        <p:txBody>
          <a:bodyPr>
            <a:normAutofit lnSpcReduction="10000"/>
          </a:bodyPr>
          <a:lstStyle/>
          <a:p>
            <a:r>
              <a:rPr lang="ru-RU" sz="2400" dirty="0" smtClean="0">
                <a:solidFill>
                  <a:schemeClr val="tx1"/>
                </a:solidFill>
                <a:latin typeface="Times New Roman" pitchFamily="18" charset="0"/>
                <a:cs typeface="Times New Roman" pitchFamily="18" charset="0"/>
              </a:rPr>
              <a:t>Слово </a:t>
            </a:r>
            <a:r>
              <a:rPr lang="ru-RU" sz="2400" dirty="0" smtClean="0">
                <a:solidFill>
                  <a:srgbClr val="990000"/>
                </a:solidFill>
                <a:latin typeface="Times New Roman" pitchFamily="18" charset="0"/>
                <a:cs typeface="Times New Roman" pitchFamily="18" charset="0"/>
              </a:rPr>
              <a:t>«театр» </a:t>
            </a:r>
            <a:r>
              <a:rPr lang="ru-RU" sz="2400" dirty="0" smtClean="0">
                <a:solidFill>
                  <a:schemeClr val="tx1"/>
                </a:solidFill>
                <a:latin typeface="Times New Roman" pitchFamily="18" charset="0"/>
                <a:cs typeface="Times New Roman" pitchFamily="18" charset="0"/>
              </a:rPr>
              <a:t>произошло от слова </a:t>
            </a:r>
            <a:r>
              <a:rPr lang="ru-RU" sz="2400" dirty="0" err="1" smtClean="0">
                <a:solidFill>
                  <a:srgbClr val="990000"/>
                </a:solidFill>
                <a:latin typeface="Times New Roman" pitchFamily="18" charset="0"/>
                <a:cs typeface="Times New Roman" pitchFamily="18" charset="0"/>
              </a:rPr>
              <a:t>theatron</a:t>
            </a:r>
            <a:r>
              <a:rPr lang="ru-RU" sz="2400" dirty="0" smtClean="0">
                <a:solidFill>
                  <a:schemeClr val="tx1"/>
                </a:solidFill>
                <a:latin typeface="Times New Roman" pitchFamily="18" charset="0"/>
                <a:cs typeface="Times New Roman" pitchFamily="18" charset="0"/>
              </a:rPr>
              <a:t>, что в переводе с древнегреческого означает «место, где смотрят». Символом театра являются две маски, изображающие комедию и трагедию, основные жанры театрального искусства.</a:t>
            </a:r>
          </a:p>
          <a:p>
            <a:endParaRPr lang="ru-RU" dirty="0"/>
          </a:p>
        </p:txBody>
      </p:sp>
      <p:pic>
        <p:nvPicPr>
          <p:cNvPr id="4098" name="Picture 2" descr="https://top10a.ru/wp-content/uploads/2019/12/maska.jpg"/>
          <p:cNvPicPr>
            <a:picLocks noChangeAspect="1" noChangeArrowheads="1"/>
          </p:cNvPicPr>
          <p:nvPr/>
        </p:nvPicPr>
        <p:blipFill>
          <a:blip r:embed="rId3" cstate="print"/>
          <a:srcRect/>
          <a:stretch>
            <a:fillRect/>
          </a:stretch>
        </p:blipFill>
        <p:spPr bwMode="auto">
          <a:xfrm>
            <a:off x="5652120" y="3429000"/>
            <a:ext cx="2880320" cy="1908212"/>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https://celes.club/uploads/posts/2022-05/1653633768_1-celes-club-p-fon-dlya-prezentatsii-po-teatru-krasivie-1.jpg"/>
          <p:cNvPicPr>
            <a:picLocks noChangeAspect="1" noChangeArrowheads="1"/>
          </p:cNvPicPr>
          <p:nvPr/>
        </p:nvPicPr>
        <p:blipFill>
          <a:blip r:embed="rId2" cstate="print"/>
          <a:srcRect/>
          <a:stretch>
            <a:fillRect/>
          </a:stretch>
        </p:blipFill>
        <p:spPr bwMode="auto">
          <a:xfrm>
            <a:off x="0" y="0"/>
            <a:ext cx="9396536" cy="6858000"/>
          </a:xfrm>
          <a:prstGeom prst="rect">
            <a:avLst/>
          </a:prstGeom>
          <a:noFill/>
        </p:spPr>
      </p:pic>
      <p:sp>
        <p:nvSpPr>
          <p:cNvPr id="3" name="Текст 2"/>
          <p:cNvSpPr>
            <a:spLocks noGrp="1"/>
          </p:cNvSpPr>
          <p:nvPr>
            <p:ph type="body" idx="1"/>
          </p:nvPr>
        </p:nvSpPr>
        <p:spPr>
          <a:xfrm>
            <a:off x="1259632" y="2852936"/>
            <a:ext cx="6624736" cy="4176464"/>
          </a:xfrm>
        </p:spPr>
        <p:txBody>
          <a:bodyPr>
            <a:normAutofit lnSpcReduction="10000"/>
          </a:bodyPr>
          <a:lstStyle/>
          <a:p>
            <a:r>
              <a:rPr lang="ru-RU" dirty="0" smtClean="0">
                <a:solidFill>
                  <a:schemeClr val="tx1"/>
                </a:solidFill>
                <a:latin typeface="Times New Roman" pitchFamily="18" charset="0"/>
                <a:cs typeface="Times New Roman" pitchFamily="18" charset="0"/>
              </a:rPr>
              <a:t>Впервые люди узнали о театре в 2500 году до нашей эры: в Египте была разыграна первая театральная постановка, посвященная жизни бога Осириса.</a:t>
            </a:r>
          </a:p>
          <a:p>
            <a:r>
              <a:rPr lang="ru-RU" dirty="0" smtClean="0">
                <a:solidFill>
                  <a:schemeClr val="tx1"/>
                </a:solidFill>
                <a:latin typeface="Times New Roman" pitchFamily="18" charset="0"/>
                <a:cs typeface="Times New Roman" pitchFamily="18" charset="0"/>
              </a:rPr>
              <a:t>В 497 году до н. э. в Греции был организован праздник в честь бога Диониса. Для проведения театрального представления, согласно архивным документам, для выступления поэтов, певцов и музыкантов были выстроены деревянные подмостки. Вскоре их заменили круглыми аренами, для зрителей обустроили многоярусные зрительные места, которые окружили сцену. Именно Греция считается родоначальницей современного театра. Здесь произошло разделение постановок на комедию и трагедию и сформировались основы театрального искусства.</a:t>
            </a:r>
          </a:p>
          <a:p>
            <a:endParaRPr lang="ru-RU" dirty="0"/>
          </a:p>
        </p:txBody>
      </p:sp>
      <p:pic>
        <p:nvPicPr>
          <p:cNvPr id="12292" name="Picture 4" descr="https://2.bp.blogspot.com/-XBu-5iX1F7A/Wx-46xcloaI/AAAAAAAA8Zg/bDu08ImcfK0ay-j8h7RsVgEN5wuwgrprgCLcBGAs/s1600/04.jpg"/>
          <p:cNvPicPr>
            <a:picLocks noChangeAspect="1" noChangeArrowheads="1"/>
          </p:cNvPicPr>
          <p:nvPr/>
        </p:nvPicPr>
        <p:blipFill>
          <a:blip r:embed="rId3" cstate="print"/>
          <a:srcRect/>
          <a:stretch>
            <a:fillRect/>
          </a:stretch>
        </p:blipFill>
        <p:spPr bwMode="auto">
          <a:xfrm>
            <a:off x="1907704" y="908720"/>
            <a:ext cx="2649826" cy="1751370"/>
          </a:xfrm>
          <a:prstGeom prst="rect">
            <a:avLst/>
          </a:prstGeom>
          <a:noFill/>
        </p:spPr>
      </p:pic>
      <p:pic>
        <p:nvPicPr>
          <p:cNvPr id="12294" name="Picture 6" descr="https://static.tildacdn.com/tild6230-6234-4833-b731-316533373830/uznaem_021.jpg"/>
          <p:cNvPicPr>
            <a:picLocks noChangeAspect="1" noChangeArrowheads="1"/>
          </p:cNvPicPr>
          <p:nvPr/>
        </p:nvPicPr>
        <p:blipFill>
          <a:blip r:embed="rId4" cstate="print"/>
          <a:srcRect/>
          <a:stretch>
            <a:fillRect/>
          </a:stretch>
        </p:blipFill>
        <p:spPr bwMode="auto">
          <a:xfrm>
            <a:off x="4644008" y="908720"/>
            <a:ext cx="2698952" cy="1800200"/>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s://celes.club/uploads/posts/2022-05/1653633768_1-celes-club-p-fon-dlya-prezentatsii-po-teatru-krasivie-1.jpg"/>
          <p:cNvPicPr>
            <a:picLocks noChangeAspect="1" noChangeArrowheads="1"/>
          </p:cNvPicPr>
          <p:nvPr/>
        </p:nvPicPr>
        <p:blipFill>
          <a:blip r:embed="rId3" cstate="print"/>
          <a:srcRect/>
          <a:stretch>
            <a:fillRect/>
          </a:stretch>
        </p:blipFill>
        <p:spPr bwMode="auto">
          <a:xfrm>
            <a:off x="0" y="0"/>
            <a:ext cx="9396536" cy="6858000"/>
          </a:xfrm>
          <a:prstGeom prst="rect">
            <a:avLst/>
          </a:prstGeom>
          <a:noFill/>
        </p:spPr>
      </p:pic>
      <p:sp>
        <p:nvSpPr>
          <p:cNvPr id="3" name="Текст 2"/>
          <p:cNvSpPr>
            <a:spLocks noGrp="1"/>
          </p:cNvSpPr>
          <p:nvPr>
            <p:ph type="body" idx="1"/>
          </p:nvPr>
        </p:nvSpPr>
        <p:spPr>
          <a:xfrm>
            <a:off x="1259632" y="4221088"/>
            <a:ext cx="6624736" cy="1872208"/>
          </a:xfrm>
        </p:spPr>
        <p:txBody>
          <a:bodyPr>
            <a:normAutofit/>
          </a:bodyPr>
          <a:lstStyle/>
          <a:p>
            <a:r>
              <a:rPr lang="ru-RU" dirty="0" smtClean="0">
                <a:solidFill>
                  <a:schemeClr val="tx1"/>
                </a:solidFill>
                <a:latin typeface="Times New Roman" pitchFamily="18" charset="0"/>
                <a:cs typeface="Times New Roman" pitchFamily="18" charset="0"/>
              </a:rPr>
              <a:t>В Риме первый каменный театр был построен в 55 году до н.э. Актеры, выступающие на сцене этого театра, исполняли своеобразные «перепевы» греческих мифов и легенд.</a:t>
            </a:r>
          </a:p>
          <a:p>
            <a:endParaRPr lang="ru-RU" dirty="0"/>
          </a:p>
        </p:txBody>
      </p:sp>
      <p:pic>
        <p:nvPicPr>
          <p:cNvPr id="13314" name="Picture 2" descr="https://cs13.pikabu.ru/post_img/2020/02/21/8/1582290522124577583.jpg"/>
          <p:cNvPicPr>
            <a:picLocks noChangeAspect="1" noChangeArrowheads="1"/>
          </p:cNvPicPr>
          <p:nvPr/>
        </p:nvPicPr>
        <p:blipFill>
          <a:blip r:embed="rId4" cstate="print"/>
          <a:srcRect/>
          <a:stretch>
            <a:fillRect/>
          </a:stretch>
        </p:blipFill>
        <p:spPr bwMode="auto">
          <a:xfrm>
            <a:off x="2483768" y="1268760"/>
            <a:ext cx="4464496" cy="2934327"/>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https://celes.club/uploads/posts/2022-05/1653633768_1-celes-club-p-fon-dlya-prezentatsii-po-teatru-krasivie-1.jpg"/>
          <p:cNvPicPr>
            <a:picLocks noChangeAspect="1" noChangeArrowheads="1"/>
          </p:cNvPicPr>
          <p:nvPr/>
        </p:nvPicPr>
        <p:blipFill>
          <a:blip r:embed="rId2" cstate="print"/>
          <a:srcRect/>
          <a:stretch>
            <a:fillRect/>
          </a:stretch>
        </p:blipFill>
        <p:spPr bwMode="auto">
          <a:xfrm>
            <a:off x="0" y="0"/>
            <a:ext cx="9396536" cy="6858000"/>
          </a:xfrm>
          <a:prstGeom prst="rect">
            <a:avLst/>
          </a:prstGeom>
          <a:noFill/>
        </p:spPr>
      </p:pic>
      <p:pic>
        <p:nvPicPr>
          <p:cNvPr id="14340" name="Picture 4" descr="https://s3.amazonaws.com/media-p.slid.es/uploads/1026232/images/5932791/17.jpg"/>
          <p:cNvPicPr>
            <a:picLocks noChangeAspect="1" noChangeArrowheads="1"/>
          </p:cNvPicPr>
          <p:nvPr/>
        </p:nvPicPr>
        <p:blipFill>
          <a:blip r:embed="rId3" cstate="print"/>
          <a:srcRect/>
          <a:stretch>
            <a:fillRect/>
          </a:stretch>
        </p:blipFill>
        <p:spPr bwMode="auto">
          <a:xfrm>
            <a:off x="1331640" y="1628800"/>
            <a:ext cx="2748284" cy="2368334"/>
          </a:xfrm>
          <a:prstGeom prst="rect">
            <a:avLst/>
          </a:prstGeom>
          <a:noFill/>
        </p:spPr>
      </p:pic>
      <p:sp>
        <p:nvSpPr>
          <p:cNvPr id="3" name="Текст 2"/>
          <p:cNvSpPr>
            <a:spLocks noGrp="1"/>
          </p:cNvSpPr>
          <p:nvPr>
            <p:ph type="body" idx="1"/>
          </p:nvPr>
        </p:nvSpPr>
        <p:spPr>
          <a:xfrm>
            <a:off x="683568" y="3501008"/>
            <a:ext cx="7704856" cy="2592288"/>
          </a:xfrm>
        </p:spPr>
        <p:txBody>
          <a:bodyPr>
            <a:normAutofit/>
          </a:bodyPr>
          <a:lstStyle/>
          <a:p>
            <a:r>
              <a:rPr lang="ru-RU" dirty="0" smtClean="0">
                <a:solidFill>
                  <a:schemeClr val="tx1"/>
                </a:solidFill>
                <a:latin typeface="Times New Roman" pitchFamily="18" charset="0"/>
                <a:cs typeface="Times New Roman" pitchFamily="18" charset="0"/>
              </a:rPr>
              <a:t>На Руси также любили театральные постановки. Первыми русскими театральными артистами можно по праву считать весельчаков скоморохов, которые развлекали знать и придворных бояр во время торжеств и играли постановки на площадях. Первые упоминания о театре скоморохов историки находят в летописях XI века.</a:t>
            </a:r>
          </a:p>
          <a:p>
            <a:endParaRPr lang="ru-RU" dirty="0"/>
          </a:p>
        </p:txBody>
      </p:sp>
      <p:pic>
        <p:nvPicPr>
          <p:cNvPr id="14342" name="Picture 6" descr="http://vmestesdetmi24.ru/wp-content/uploads/2020/08/kakimi-byhvayut-muzyhkalnyhe-instrumentyh-11.jpg"/>
          <p:cNvPicPr>
            <a:picLocks noChangeAspect="1" noChangeArrowheads="1"/>
          </p:cNvPicPr>
          <p:nvPr/>
        </p:nvPicPr>
        <p:blipFill>
          <a:blip r:embed="rId4" cstate="print"/>
          <a:srcRect/>
          <a:stretch>
            <a:fillRect/>
          </a:stretch>
        </p:blipFill>
        <p:spPr bwMode="auto">
          <a:xfrm>
            <a:off x="4139952" y="1628800"/>
            <a:ext cx="3820539" cy="2304256"/>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s://celes.club/uploads/posts/2022-05/1653633768_1-celes-club-p-fon-dlya-prezentatsii-po-teatru-krasivie-1.jpg"/>
          <p:cNvPicPr>
            <a:picLocks noChangeAspect="1" noChangeArrowheads="1"/>
          </p:cNvPicPr>
          <p:nvPr/>
        </p:nvPicPr>
        <p:blipFill>
          <a:blip r:embed="rId3" cstate="print"/>
          <a:srcRect/>
          <a:stretch>
            <a:fillRect/>
          </a:stretch>
        </p:blipFill>
        <p:spPr bwMode="auto">
          <a:xfrm>
            <a:off x="0" y="0"/>
            <a:ext cx="9396536" cy="6858000"/>
          </a:xfrm>
          <a:prstGeom prst="rect">
            <a:avLst/>
          </a:prstGeom>
          <a:noFill/>
        </p:spPr>
      </p:pic>
      <p:sp>
        <p:nvSpPr>
          <p:cNvPr id="3" name="Текст 2"/>
          <p:cNvSpPr>
            <a:spLocks noGrp="1"/>
          </p:cNvSpPr>
          <p:nvPr>
            <p:ph type="body" idx="1"/>
          </p:nvPr>
        </p:nvSpPr>
        <p:spPr>
          <a:xfrm>
            <a:off x="1259632" y="3140968"/>
            <a:ext cx="6624736" cy="3717032"/>
          </a:xfrm>
        </p:spPr>
        <p:txBody>
          <a:bodyPr>
            <a:noAutofit/>
          </a:bodyPr>
          <a:lstStyle/>
          <a:p>
            <a:r>
              <a:rPr lang="ru-RU" sz="1800" dirty="0" smtClean="0">
                <a:solidFill>
                  <a:schemeClr val="tx1"/>
                </a:solidFill>
                <a:latin typeface="Times New Roman" pitchFamily="18" charset="0"/>
                <a:cs typeface="Times New Roman" pitchFamily="18" charset="0"/>
              </a:rPr>
              <a:t>При Петре I появился публичный театр, здание которого называлось «комедийной храминой». Спектакли в нем давала немецкая труппа. И хотя такой вид зрелищ не очень полюбился народу, он положил начало театральной деятельности России. </a:t>
            </a:r>
          </a:p>
          <a:p>
            <a:r>
              <a:rPr lang="ru-RU" sz="1800" dirty="0" smtClean="0">
                <a:solidFill>
                  <a:schemeClr val="tx1"/>
                </a:solidFill>
                <a:latin typeface="Times New Roman" pitchFamily="18" charset="0"/>
                <a:cs typeface="Times New Roman" pitchFamily="18" charset="0"/>
              </a:rPr>
              <a:t>В период правления дочери Петра I Елизаветы театр стал похожим на тот, к которому мы привыкли сейчас. Именно в этот период открылся Императорский театр, а в Петербурге – Александринский. Их особенностью было участие в спектаклях как русских, так и иностранных артистов. Выступали и женщины, и мужчины. На развитие этой отрасли тратилось множество средств. </a:t>
            </a:r>
            <a:r>
              <a:rPr lang="ru-RU" sz="1800" dirty="0" smtClean="0">
                <a:solidFill>
                  <a:schemeClr val="tx1"/>
                </a:solidFill>
              </a:rPr>
              <a:t/>
            </a:r>
            <a:br>
              <a:rPr lang="ru-RU" sz="1800" dirty="0" smtClean="0">
                <a:solidFill>
                  <a:schemeClr val="tx1"/>
                </a:solidFill>
              </a:rPr>
            </a:br>
            <a:endParaRPr lang="ru-RU" sz="1800" dirty="0">
              <a:solidFill>
                <a:schemeClr val="tx1"/>
              </a:solidFill>
            </a:endParaRPr>
          </a:p>
        </p:txBody>
      </p:sp>
      <p:pic>
        <p:nvPicPr>
          <p:cNvPr id="16388" name="Picture 4" descr="https://pbs.twimg.com/profile_banners/911249945709162498/1506261449/1500x500"/>
          <p:cNvPicPr>
            <a:picLocks noChangeAspect="1" noChangeArrowheads="1"/>
          </p:cNvPicPr>
          <p:nvPr/>
        </p:nvPicPr>
        <p:blipFill>
          <a:blip r:embed="rId4" cstate="print"/>
          <a:srcRect/>
          <a:stretch>
            <a:fillRect/>
          </a:stretch>
        </p:blipFill>
        <p:spPr bwMode="auto">
          <a:xfrm>
            <a:off x="1635102" y="1268760"/>
            <a:ext cx="6017812" cy="2160240"/>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s://celes.club/uploads/posts/2022-05/1653633768_1-celes-club-p-fon-dlya-prezentatsii-po-teatru-krasivie-1.jpg"/>
          <p:cNvPicPr>
            <a:picLocks noChangeAspect="1" noChangeArrowheads="1"/>
          </p:cNvPicPr>
          <p:nvPr/>
        </p:nvPicPr>
        <p:blipFill>
          <a:blip r:embed="rId3" cstate="print"/>
          <a:srcRect/>
          <a:stretch>
            <a:fillRect/>
          </a:stretch>
        </p:blipFill>
        <p:spPr bwMode="auto">
          <a:xfrm>
            <a:off x="0" y="0"/>
            <a:ext cx="9396536" cy="6858000"/>
          </a:xfrm>
          <a:prstGeom prst="rect">
            <a:avLst/>
          </a:prstGeom>
          <a:noFill/>
        </p:spPr>
      </p:pic>
      <p:sp>
        <p:nvSpPr>
          <p:cNvPr id="3" name="Текст 2"/>
          <p:cNvSpPr>
            <a:spLocks noGrp="1"/>
          </p:cNvSpPr>
          <p:nvPr>
            <p:ph type="body" idx="1"/>
          </p:nvPr>
        </p:nvSpPr>
        <p:spPr>
          <a:xfrm>
            <a:off x="1259632" y="4149080"/>
            <a:ext cx="6624736" cy="2520280"/>
          </a:xfrm>
        </p:spPr>
        <p:txBody>
          <a:bodyPr>
            <a:normAutofit fontScale="92500" lnSpcReduction="10000"/>
          </a:bodyPr>
          <a:lstStyle/>
          <a:p>
            <a:r>
              <a:rPr lang="ru-RU" sz="2200" dirty="0" smtClean="0">
                <a:solidFill>
                  <a:schemeClr val="tx1"/>
                </a:solidFill>
                <a:latin typeface="Times New Roman" pitchFamily="18" charset="0"/>
                <a:cs typeface="Times New Roman" pitchFamily="18" charset="0"/>
              </a:rPr>
              <a:t>В XIX-XX веке российский театр расцвел и подарил миру множество прекрасных сценаристов, актеров и музыкантов. Всемирно известным стал режиссер и преподаватель театрального искусства К. С. Станиславский. На сцене русских театров впервые были сыграны знаменитые пьесы В. И. Немирович-Данченко, А. П. Чехова, А. Н. Островского, В. Э. Мейерхольда, М. С. Щепкина и других прекрасных драматургов и писателей.</a:t>
            </a:r>
          </a:p>
          <a:p>
            <a:endParaRPr lang="ru-RU" dirty="0">
              <a:solidFill>
                <a:schemeClr val="tx1"/>
              </a:solidFill>
            </a:endParaRPr>
          </a:p>
        </p:txBody>
      </p:sp>
      <p:pic>
        <p:nvPicPr>
          <p:cNvPr id="20482" name="Picture 2" descr="http://www.mir-teatra.org/_nw/1/27034179.jpg"/>
          <p:cNvPicPr>
            <a:picLocks noChangeAspect="1" noChangeArrowheads="1"/>
          </p:cNvPicPr>
          <p:nvPr/>
        </p:nvPicPr>
        <p:blipFill>
          <a:blip r:embed="rId4" cstate="print"/>
          <a:srcRect/>
          <a:stretch>
            <a:fillRect/>
          </a:stretch>
        </p:blipFill>
        <p:spPr bwMode="auto">
          <a:xfrm>
            <a:off x="2123728" y="1268760"/>
            <a:ext cx="4830515" cy="2501946"/>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https://celes.club/uploads/posts/2022-05/1653633768_1-celes-club-p-fon-dlya-prezentatsii-po-teatru-krasivie-1.jpg"/>
          <p:cNvPicPr>
            <a:picLocks noChangeAspect="1" noChangeArrowheads="1"/>
          </p:cNvPicPr>
          <p:nvPr/>
        </p:nvPicPr>
        <p:blipFill>
          <a:blip r:embed="rId3" cstate="print"/>
          <a:srcRect/>
          <a:stretch>
            <a:fillRect/>
          </a:stretch>
        </p:blipFill>
        <p:spPr bwMode="auto">
          <a:xfrm>
            <a:off x="0" y="0"/>
            <a:ext cx="9396536" cy="6858000"/>
          </a:xfrm>
          <a:prstGeom prst="rect">
            <a:avLst/>
          </a:prstGeom>
          <a:noFill/>
        </p:spPr>
      </p:pic>
      <p:pic>
        <p:nvPicPr>
          <p:cNvPr id="22530" name="Picture 2" descr="https://img-fotki.yandex.ru/get/6110/156180307.e/0_7d204_b297fbe4_XXL"/>
          <p:cNvPicPr>
            <a:picLocks noChangeAspect="1" noChangeArrowheads="1"/>
          </p:cNvPicPr>
          <p:nvPr/>
        </p:nvPicPr>
        <p:blipFill>
          <a:blip r:embed="rId4" cstate="print"/>
          <a:srcRect/>
          <a:stretch>
            <a:fillRect/>
          </a:stretch>
        </p:blipFill>
        <p:spPr bwMode="auto">
          <a:xfrm>
            <a:off x="2915816" y="1268760"/>
            <a:ext cx="3536578" cy="2125412"/>
          </a:xfrm>
          <a:prstGeom prst="rect">
            <a:avLst/>
          </a:prstGeom>
          <a:noFill/>
        </p:spPr>
      </p:pic>
      <p:pic>
        <p:nvPicPr>
          <p:cNvPr id="22532" name="Picture 4" descr="https://pastvu.com/_p/a/f/o/y/foyrqsyt4oqiexqilf.jpg"/>
          <p:cNvPicPr>
            <a:picLocks noChangeAspect="1" noChangeArrowheads="1"/>
          </p:cNvPicPr>
          <p:nvPr/>
        </p:nvPicPr>
        <p:blipFill>
          <a:blip r:embed="rId5" cstate="print"/>
          <a:srcRect/>
          <a:stretch>
            <a:fillRect/>
          </a:stretch>
        </p:blipFill>
        <p:spPr bwMode="auto">
          <a:xfrm>
            <a:off x="755576" y="3501008"/>
            <a:ext cx="3989239" cy="2881206"/>
          </a:xfrm>
          <a:prstGeom prst="rect">
            <a:avLst/>
          </a:prstGeom>
          <a:noFill/>
        </p:spPr>
      </p:pic>
      <p:pic>
        <p:nvPicPr>
          <p:cNvPr id="22534" name="Picture 6" descr="https://orsk.ru/images/stories/2018/05_may/image_20052018200213_15268285333937.jpg"/>
          <p:cNvPicPr>
            <a:picLocks noChangeAspect="1" noChangeArrowheads="1"/>
          </p:cNvPicPr>
          <p:nvPr/>
        </p:nvPicPr>
        <p:blipFill>
          <a:blip r:embed="rId6" cstate="print"/>
          <a:srcRect/>
          <a:stretch>
            <a:fillRect/>
          </a:stretch>
        </p:blipFill>
        <p:spPr bwMode="auto">
          <a:xfrm>
            <a:off x="4860032" y="3501008"/>
            <a:ext cx="3800422" cy="2880320"/>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https://celes.club/uploads/posts/2022-05/1653633768_1-celes-club-p-fon-dlya-prezentatsii-po-teatru-krasivie-1.jpg"/>
          <p:cNvPicPr>
            <a:picLocks noChangeAspect="1" noChangeArrowheads="1"/>
          </p:cNvPicPr>
          <p:nvPr/>
        </p:nvPicPr>
        <p:blipFill>
          <a:blip r:embed="rId3" cstate="print"/>
          <a:srcRect/>
          <a:stretch>
            <a:fillRect/>
          </a:stretch>
        </p:blipFill>
        <p:spPr bwMode="auto">
          <a:xfrm>
            <a:off x="0" y="0"/>
            <a:ext cx="9396536" cy="6858000"/>
          </a:xfrm>
          <a:prstGeom prst="rect">
            <a:avLst/>
          </a:prstGeom>
          <a:noFill/>
        </p:spPr>
      </p:pic>
      <p:sp>
        <p:nvSpPr>
          <p:cNvPr id="3" name="Текст 2"/>
          <p:cNvSpPr>
            <a:spLocks noGrp="1"/>
          </p:cNvSpPr>
          <p:nvPr>
            <p:ph type="body" idx="1"/>
          </p:nvPr>
        </p:nvSpPr>
        <p:spPr>
          <a:xfrm>
            <a:off x="1475656" y="1628800"/>
            <a:ext cx="6408712" cy="2520280"/>
          </a:xfrm>
        </p:spPr>
        <p:txBody>
          <a:bodyPr>
            <a:normAutofit fontScale="70000" lnSpcReduction="20000"/>
          </a:bodyPr>
          <a:lstStyle/>
          <a:p>
            <a:endParaRPr lang="ru-RU" sz="2400" dirty="0" smtClean="0">
              <a:solidFill>
                <a:schemeClr val="tx1"/>
              </a:solidFill>
              <a:latin typeface="Times New Roman" pitchFamily="18" charset="0"/>
              <a:cs typeface="Times New Roman" pitchFamily="18" charset="0"/>
            </a:endParaRPr>
          </a:p>
          <a:p>
            <a:r>
              <a:rPr lang="ru-RU" sz="2400" dirty="0" smtClean="0">
                <a:solidFill>
                  <a:schemeClr val="tx1"/>
                </a:solidFill>
                <a:latin typeface="Times New Roman" pitchFamily="18" charset="0"/>
                <a:cs typeface="Times New Roman" pitchFamily="18" charset="0"/>
              </a:rPr>
              <a:t>Начиная с 1961 года, вот уже более 50 лет, 27 марта все театралы отмечают профессиональный праздник Всемирный день театра связан с заседанием IX конгресса Международного института театра (</a:t>
            </a:r>
            <a:r>
              <a:rPr lang="ru-RU" sz="2400" dirty="0" err="1" smtClean="0">
                <a:solidFill>
                  <a:schemeClr val="tx1"/>
                </a:solidFill>
                <a:latin typeface="Times New Roman" pitchFamily="18" charset="0"/>
                <a:cs typeface="Times New Roman" pitchFamily="18" charset="0"/>
              </a:rPr>
              <a:t>International</a:t>
            </a:r>
            <a:r>
              <a:rPr lang="ru-RU" sz="2400" dirty="0" smtClean="0">
                <a:solidFill>
                  <a:schemeClr val="tx1"/>
                </a:solidFill>
                <a:latin typeface="Times New Roman" pitchFamily="18" charset="0"/>
                <a:cs typeface="Times New Roman" pitchFamily="18" charset="0"/>
              </a:rPr>
              <a:t> </a:t>
            </a:r>
            <a:r>
              <a:rPr lang="ru-RU" sz="2400" dirty="0" err="1" smtClean="0">
                <a:solidFill>
                  <a:schemeClr val="tx1"/>
                </a:solidFill>
                <a:latin typeface="Times New Roman" pitchFamily="18" charset="0"/>
                <a:cs typeface="Times New Roman" pitchFamily="18" charset="0"/>
              </a:rPr>
              <a:t>Theatre</a:t>
            </a:r>
            <a:r>
              <a:rPr lang="ru-RU" sz="2400" dirty="0" smtClean="0">
                <a:solidFill>
                  <a:schemeClr val="tx1"/>
                </a:solidFill>
                <a:latin typeface="Times New Roman" pitchFamily="18" charset="0"/>
                <a:cs typeface="Times New Roman" pitchFamily="18" charset="0"/>
              </a:rPr>
              <a:t> </a:t>
            </a:r>
            <a:r>
              <a:rPr lang="ru-RU" sz="2400" dirty="0" err="1" smtClean="0">
                <a:solidFill>
                  <a:schemeClr val="tx1"/>
                </a:solidFill>
                <a:latin typeface="Times New Roman" pitchFamily="18" charset="0"/>
                <a:cs typeface="Times New Roman" pitchFamily="18" charset="0"/>
              </a:rPr>
              <a:t>Institute</a:t>
            </a:r>
            <a:r>
              <a:rPr lang="ru-RU" sz="2400" dirty="0" smtClean="0">
                <a:solidFill>
                  <a:schemeClr val="tx1"/>
                </a:solidFill>
                <a:latin typeface="Times New Roman" pitchFamily="18" charset="0"/>
                <a:cs typeface="Times New Roman" pitchFamily="18" charset="0"/>
              </a:rPr>
              <a:t>, ITI), на котором было выдвинуто предложение о создании официального праздника служителей Мельпомены.</a:t>
            </a:r>
          </a:p>
          <a:p>
            <a:r>
              <a:rPr lang="ru-RU" sz="2400" dirty="0" smtClean="0">
                <a:solidFill>
                  <a:schemeClr val="tx1"/>
                </a:solidFill>
                <a:latin typeface="Times New Roman" pitchFamily="18" charset="0"/>
                <a:cs typeface="Times New Roman" pitchFamily="18" charset="0"/>
              </a:rPr>
              <a:t>В 1962 году писателем из Франции Жаном Кокто было впервые предложено международное послание, посвященное Всемирному дню театра.</a:t>
            </a:r>
          </a:p>
          <a:p>
            <a:endParaRPr lang="ru-RU" dirty="0" smtClean="0"/>
          </a:p>
          <a:p>
            <a:endParaRPr lang="ru-RU" dirty="0">
              <a:solidFill>
                <a:schemeClr val="tx1"/>
              </a:solidFill>
            </a:endParaRPr>
          </a:p>
        </p:txBody>
      </p:sp>
      <p:pic>
        <p:nvPicPr>
          <p:cNvPr id="28674" name="Picture 2" descr="https://187011.selcdn.ru/thumbnails/photos/w/w/b/wwb53554f30b4b7c_1024.jpg"/>
          <p:cNvPicPr>
            <a:picLocks noChangeAspect="1" noChangeArrowheads="1"/>
          </p:cNvPicPr>
          <p:nvPr/>
        </p:nvPicPr>
        <p:blipFill>
          <a:blip r:embed="rId4" cstate="print"/>
          <a:srcRect/>
          <a:stretch>
            <a:fillRect/>
          </a:stretch>
        </p:blipFill>
        <p:spPr bwMode="auto">
          <a:xfrm>
            <a:off x="683569" y="3922466"/>
            <a:ext cx="4104456" cy="2437021"/>
          </a:xfrm>
          <a:prstGeom prst="rect">
            <a:avLst/>
          </a:prstGeom>
          <a:noFill/>
        </p:spPr>
      </p:pic>
      <p:pic>
        <p:nvPicPr>
          <p:cNvPr id="28678" name="Picture 6" descr="https://2.bp.blogspot.com/-0fSUjAUVgLY/WUN-iI6JcTI/AAAAAAABMzE/2jVQYNbdeXsSHZMI0B91y_vECmZhdkA4gCLcBGAs/s1600/BE022017.jpg"/>
          <p:cNvPicPr>
            <a:picLocks noChangeAspect="1" noChangeArrowheads="1"/>
          </p:cNvPicPr>
          <p:nvPr/>
        </p:nvPicPr>
        <p:blipFill>
          <a:blip r:embed="rId5" cstate="print"/>
          <a:srcRect/>
          <a:stretch>
            <a:fillRect/>
          </a:stretch>
        </p:blipFill>
        <p:spPr bwMode="auto">
          <a:xfrm>
            <a:off x="4860032" y="3933056"/>
            <a:ext cx="3672408" cy="2448272"/>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160</TotalTime>
  <Words>533</Words>
  <Application>Microsoft Office PowerPoint</Application>
  <PresentationFormat>Экран (4:3)</PresentationFormat>
  <Paragraphs>24</Paragraphs>
  <Slides>11</Slides>
  <Notes>6</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Тема Office</vt:lpstr>
      <vt:lpstr>Слайд 1</vt:lpstr>
      <vt:lpstr>27 Марта – Международный день театра.</vt:lpstr>
      <vt:lpstr>Слайд 3</vt:lpstr>
      <vt:lpstr>Слайд 4</vt:lpstr>
      <vt:lpstr>Слайд 5</vt:lpstr>
      <vt:lpstr>Слайд 6</vt:lpstr>
      <vt:lpstr>Слайд 7</vt:lpstr>
      <vt:lpstr>Слайд 8</vt:lpstr>
      <vt:lpstr>Слайд 9</vt:lpstr>
      <vt:lpstr>Слайд 10</vt:lpstr>
      <vt:lpstr>Слайд 11</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Мельпомена</dc:title>
  <dc:creator>Татьяна Ивановна</dc:creator>
  <cp:lastModifiedBy>ok</cp:lastModifiedBy>
  <cp:revision>42</cp:revision>
  <dcterms:created xsi:type="dcterms:W3CDTF">2015-05-23T04:10:10Z</dcterms:created>
  <dcterms:modified xsi:type="dcterms:W3CDTF">2024-03-25T06:47:44Z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629833</vt:lpwstr>
  </property>
  <property fmtid="{D5CDD505-2E9C-101B-9397-08002B2CF9AE}" pid="3" name="NXPowerLiteSettings">
    <vt:lpwstr>F6000400038000</vt:lpwstr>
  </property>
  <property fmtid="{D5CDD505-2E9C-101B-9397-08002B2CF9AE}" pid="4" name="NXPowerLiteVersion">
    <vt:lpwstr>D4.3.1</vt:lpwstr>
  </property>
</Properties>
</file>