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5279" y="2113279"/>
            <a:ext cx="8473440" cy="1365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BF0000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48005" y="4471670"/>
            <a:ext cx="8047989" cy="88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F3F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5830" y="580390"/>
            <a:ext cx="497395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9480" y="3067050"/>
            <a:ext cx="7172325" cy="3181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66800" y="1524000"/>
            <a:ext cx="7013458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«Нет имени, </a:t>
            </a:r>
            <a:endParaRPr lang="ru-RU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есть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звание – солдат!»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600200" y="502623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декабря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Неизвестного солдата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953000" y="5638800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презентация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685800" y="3581400"/>
            <a:ext cx="678815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Справа от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аллеи городов-героев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стела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красного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гранита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честь </a:t>
            </a:r>
            <a:r>
              <a:rPr sz="1800" b="1" spc="-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городов</a:t>
            </a:r>
            <a:r>
              <a:rPr sz="18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воинской</a:t>
            </a:r>
            <a:r>
              <a:rPr sz="18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славы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Стела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представляет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гранитовом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постаменте,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схожий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блоками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аллеи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городов-героев,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длиной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sz="1800" b="1" spc="-49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метров.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левой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части стена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надписью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«Города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воинской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славы»; справа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вдоль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блока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названия 40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городов воинской </a:t>
            </a:r>
            <a:r>
              <a:rPr sz="1800" b="1" spc="-49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славы,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разбитых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столбцы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каждом: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533400"/>
            <a:ext cx="5334000" cy="2773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685800"/>
            <a:ext cx="2362200" cy="16522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76600" y="533400"/>
            <a:ext cx="541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12 декабря 1997 года в соответствии с Указом Президента России ПОСТ №1 Почётного караула был перенесён от Мавзолея Ленина к Могиле Неизвестного солдата.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Караул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осуществляется военнослужащими Президентского полка. Смена караула происходит каждый час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2819400"/>
            <a:ext cx="2819400" cy="21069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43000" y="51054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Согласно Указу Президента №1297 от 17 ноября 2009 года памятнику присвоен статус Общенационального мемориала воинской славы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457200"/>
            <a:ext cx="4876800" cy="27292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4400" y="3886200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806450" algn="just">
              <a:lnSpc>
                <a:spcPct val="100000"/>
              </a:lnSpc>
            </a:pPr>
            <a:r>
              <a:rPr lang="ru-RU" b="1" spc="-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Ежегодно, </a:t>
            </a:r>
            <a:r>
              <a:rPr lang="ru-RU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 дни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памяти, посвящённые </a:t>
            </a:r>
            <a:r>
              <a:rPr lang="ru-RU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Великой </a:t>
            </a:r>
            <a:r>
              <a:rPr lang="ru-RU" b="1" spc="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Отечественной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войне,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проходит</a:t>
            </a:r>
            <a:r>
              <a:rPr lang="ru-RU" b="1" spc="-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церемония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возложения</a:t>
            </a:r>
            <a:r>
              <a:rPr lang="ru-RU" b="1" spc="33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венков</a:t>
            </a:r>
            <a:r>
              <a:rPr lang="ru-RU" b="1" spc="33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spc="33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Могиле</a:t>
            </a:r>
            <a:r>
              <a:rPr lang="ru-RU" b="1" spc="31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Неизвестного</a:t>
            </a:r>
            <a:r>
              <a:rPr lang="ru-RU" b="1" spc="3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Солдата, </a:t>
            </a:r>
            <a:r>
              <a:rPr lang="ru-RU" b="1" spc="-54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spc="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lang="ru-RU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принимают</a:t>
            </a:r>
            <a:r>
              <a:rPr lang="ru-RU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b="1" spc="-54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деятели, делегации, </a:t>
            </a:r>
            <a:r>
              <a:rPr lang="ru-RU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главы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иностранных </a:t>
            </a:r>
            <a:r>
              <a:rPr lang="ru-RU" b="1" spc="-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государств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правительств, </a:t>
            </a:r>
            <a:r>
              <a:rPr lang="ru-RU" b="1" spc="-5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Ветераны </a:t>
            </a:r>
            <a:r>
              <a:rPr lang="ru-RU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Великой </a:t>
            </a:r>
            <a:r>
              <a:rPr lang="ru-RU" b="1" spc="-1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b="1" spc="-5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b="1" spc="-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воспитанники </a:t>
            </a:r>
            <a:r>
              <a:rPr lang="ru-RU" b="1" spc="-5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lang="ru-RU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Министерства</a:t>
            </a:r>
            <a:r>
              <a:rPr lang="ru-RU" b="1" spc="-25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Обороны</a:t>
            </a:r>
            <a:r>
              <a:rPr lang="ru-RU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533400"/>
            <a:ext cx="2056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3</a:t>
            </a:r>
            <a:r>
              <a:rPr sz="2800" spc="-45" dirty="0"/>
              <a:t> </a:t>
            </a:r>
            <a:r>
              <a:rPr sz="2800" spc="-10" dirty="0"/>
              <a:t>декабря</a:t>
            </a:r>
            <a:r>
              <a:rPr sz="2800" spc="-60" dirty="0"/>
              <a:t> </a:t>
            </a:r>
            <a:r>
              <a:rPr sz="2800" dirty="0"/>
              <a:t>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6810" y="1253490"/>
            <a:ext cx="6473190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5" dirty="0" smtClean="0">
                <a:solidFill>
                  <a:srgbClr val="BF0000"/>
                </a:solidFill>
                <a:latin typeface="Arial"/>
                <a:cs typeface="Arial"/>
              </a:rPr>
              <a:t>         </a:t>
            </a:r>
            <a:r>
              <a:rPr sz="2800" b="1" spc="5" dirty="0" err="1" smtClean="0">
                <a:solidFill>
                  <a:srgbClr val="BF0000"/>
                </a:solidFill>
                <a:latin typeface="Arial"/>
                <a:cs typeface="Arial"/>
              </a:rPr>
              <a:t>День</a:t>
            </a:r>
            <a:r>
              <a:rPr sz="2800" b="1" spc="-10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BF0000"/>
                </a:solidFill>
                <a:latin typeface="Arial"/>
                <a:cs typeface="Arial"/>
              </a:rPr>
              <a:t>неизвестного</a:t>
            </a:r>
            <a:r>
              <a:rPr sz="280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BF0000"/>
                </a:solidFill>
                <a:latin typeface="Arial"/>
                <a:cs typeface="Arial"/>
              </a:rPr>
              <a:t>солдата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58419" marR="5080" indent="590550" algn="just">
              <a:lnSpc>
                <a:spcPct val="115100"/>
              </a:lnSpc>
            </a:pP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Новая памятная дата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в честь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неизвестного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солдата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это знак 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благодарности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священной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 памяти,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sz="20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сохранения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доблестных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традиций</a:t>
            </a:r>
            <a:r>
              <a:rPr sz="2000" b="1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служения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20" dirty="0">
                <a:latin typeface="Times New Roman" pitchFamily="18" charset="0"/>
                <a:cs typeface="Times New Roman" pitchFamily="18" charset="0"/>
              </a:rPr>
              <a:t>Отечеству.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58419" marR="7620" indent="769620" algn="just">
              <a:lnSpc>
                <a:spcPct val="114999"/>
              </a:lnSpc>
            </a:pP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Погибшие 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воины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живы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в народной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памяти,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бережно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хранится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sz="20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передается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sz="2000" b="1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 поколению,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58419" marR="7620" indent="792480" algn="just">
              <a:lnSpc>
                <a:spcPct val="114999"/>
              </a:lnSpc>
            </a:pP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sz="2000" b="1" i="1" spc="5" dirty="0">
                <a:latin typeface="Times New Roman" pitchFamily="18" charset="0"/>
                <a:cs typeface="Times New Roman" pitchFamily="18" charset="0"/>
              </a:rPr>
              <a:t>Великая 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Отечественная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15" dirty="0">
                <a:latin typeface="Times New Roman" pitchFamily="18" charset="0"/>
                <a:cs typeface="Times New Roman" pitchFamily="18" charset="0"/>
              </a:rPr>
              <a:t>война 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навеки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останется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народной 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войной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фашизма,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поэтому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могилы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погибших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воинов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sz="2000" b="1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приходить </a:t>
            </a:r>
            <a:r>
              <a:rPr sz="2000" b="1" i="1" spc="-15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spc="-5" dirty="0">
                <a:latin typeface="Times New Roman" pitchFamily="18" charset="0"/>
                <a:cs typeface="Times New Roman" pitchFamily="18" charset="0"/>
              </a:rPr>
              <a:t>россиян.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1295400" y="914400"/>
            <a:ext cx="6553200" cy="3216265"/>
          </a:xfrm>
          <a:prstGeom prst="rect">
            <a:avLst/>
          </a:prstGeom>
        </p:spPr>
        <p:txBody>
          <a:bodyPr vert="horz" wrap="square" lIns="0" tIns="12700" rIns="0" bIns="0" numCol="2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b="1" spc="100" dirty="0">
                <a:latin typeface="Times New Roman" pitchFamily="18" charset="0"/>
                <a:cs typeface="Times New Roman" pitchFamily="18" charset="0"/>
              </a:rPr>
              <a:t>Ярко звезды горят,</a:t>
            </a:r>
            <a:endParaRPr spc="100" dirty="0">
              <a:latin typeface="Times New Roman" pitchFamily="18" charset="0"/>
              <a:cs typeface="Times New Roman" pitchFamily="18" charset="0"/>
            </a:endParaRPr>
          </a:p>
          <a:p>
            <a:pPr marL="12700" marR="126364">
              <a:lnSpc>
                <a:spcPct val="100000"/>
              </a:lnSpc>
            </a:pPr>
            <a:r>
              <a:rPr b="1" spc="1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в кремлевском </a:t>
            </a:r>
            <a:r>
              <a:rPr b="1" spc="100" dirty="0" err="1">
                <a:latin typeface="Times New Roman" pitchFamily="18" charset="0"/>
                <a:cs typeface="Times New Roman" pitchFamily="18" charset="0"/>
              </a:rPr>
              <a:t>саду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26364">
              <a:lnSpc>
                <a:spcPct val="100000"/>
              </a:lnSpc>
            </a:pPr>
            <a:r>
              <a:rPr b="1" spc="100" dirty="0" err="1" smtClean="0">
                <a:latin typeface="Times New Roman" pitchFamily="18" charset="0"/>
                <a:cs typeface="Times New Roman" pitchFamily="18" charset="0"/>
              </a:rPr>
              <a:t>Неизвестный</a:t>
            </a:r>
            <a:r>
              <a:rPr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0" dirty="0" err="1">
                <a:latin typeface="Times New Roman" pitchFamily="18" charset="0"/>
                <a:cs typeface="Times New Roman" pitchFamily="18" charset="0"/>
              </a:rPr>
              <a:t>солдат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26364">
              <a:lnSpc>
                <a:spcPct val="100000"/>
              </a:lnSpc>
            </a:pPr>
            <a:r>
              <a:rPr b="1" spc="100" dirty="0" err="1" smtClean="0">
                <a:latin typeface="Times New Roman" pitchFamily="18" charset="0"/>
                <a:cs typeface="Times New Roman" pitchFamily="18" charset="0"/>
              </a:rPr>
              <a:t>Спит</a:t>
            </a:r>
            <a:r>
              <a:rPr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у всех на виду.</a:t>
            </a:r>
            <a:endParaRPr spc="100" dirty="0">
              <a:latin typeface="Times New Roman" pitchFamily="18" charset="0"/>
              <a:cs typeface="Times New Roman" pitchFamily="18" charset="0"/>
            </a:endParaRPr>
          </a:p>
          <a:p>
            <a:pPr marL="12700" marR="100965">
              <a:lnSpc>
                <a:spcPts val="1680"/>
              </a:lnSpc>
              <a:spcBef>
                <a:spcPts val="45"/>
              </a:spcBef>
            </a:pPr>
            <a:r>
              <a:rPr b="1" spc="100" dirty="0">
                <a:latin typeface="Times New Roman" pitchFamily="18" charset="0"/>
                <a:cs typeface="Times New Roman" pitchFamily="18" charset="0"/>
              </a:rPr>
              <a:t>Над гранитной </a:t>
            </a:r>
            <a:r>
              <a:rPr b="1" spc="100" dirty="0" err="1">
                <a:latin typeface="Times New Roman" pitchFamily="18" charset="0"/>
                <a:cs typeface="Times New Roman" pitchFamily="18" charset="0"/>
              </a:rPr>
              <a:t>плитой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00965">
              <a:lnSpc>
                <a:spcPts val="1680"/>
              </a:lnSpc>
              <a:spcBef>
                <a:spcPts val="45"/>
              </a:spcBef>
            </a:pPr>
            <a:r>
              <a:rPr b="1" spc="100" dirty="0" err="1" smtClean="0">
                <a:latin typeface="Times New Roman" pitchFamily="18" charset="0"/>
                <a:cs typeface="Times New Roman" pitchFamily="18" charset="0"/>
              </a:rPr>
              <a:t>Вечный</a:t>
            </a:r>
            <a:r>
              <a:rPr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свет негасим. </a:t>
            </a:r>
            <a:endParaRPr lang="ru-RU" b="1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00965">
              <a:lnSpc>
                <a:spcPts val="1680"/>
              </a:lnSpc>
              <a:spcBef>
                <a:spcPts val="45"/>
              </a:spcBef>
            </a:pPr>
            <a:r>
              <a:rPr b="1" spc="100" dirty="0" err="1" smtClean="0">
                <a:latin typeface="Times New Roman" pitchFamily="18" charset="0"/>
                <a:cs typeface="Times New Roman" pitchFamily="18" charset="0"/>
              </a:rPr>
              <a:t>Вся</a:t>
            </a:r>
            <a:r>
              <a:rPr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страна </a:t>
            </a:r>
            <a:r>
              <a:rPr b="1" spc="100" dirty="0" err="1">
                <a:latin typeface="Times New Roman" pitchFamily="18" charset="0"/>
                <a:cs typeface="Times New Roman" pitchFamily="18" charset="0"/>
              </a:rPr>
              <a:t>сиротой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00965">
              <a:lnSpc>
                <a:spcPts val="1680"/>
              </a:lnSpc>
              <a:spcBef>
                <a:spcPts val="45"/>
              </a:spcBef>
            </a:pPr>
            <a:r>
              <a:rPr b="1" spc="100" dirty="0" err="1" smtClean="0">
                <a:latin typeface="Times New Roman" pitchFamily="18" charset="0"/>
                <a:cs typeface="Times New Roman" pitchFamily="18" charset="0"/>
              </a:rPr>
              <a:t>Наклонилась</a:t>
            </a:r>
            <a:r>
              <a:rPr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над ним. </a:t>
            </a:r>
            <a:endParaRPr lang="ru-RU" b="1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00965">
              <a:lnSpc>
                <a:spcPts val="1680"/>
              </a:lnSpc>
              <a:spcBef>
                <a:spcPts val="45"/>
              </a:spcBef>
            </a:pPr>
            <a:r>
              <a:rPr b="1" spc="100" dirty="0" err="1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не сдал автомат</a:t>
            </a:r>
            <a:endParaRPr spc="1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614"/>
              </a:lnSpc>
            </a:pPr>
            <a:r>
              <a:rPr b="1" spc="100" dirty="0">
                <a:latin typeface="Times New Roman" pitchFamily="18" charset="0"/>
                <a:cs typeface="Times New Roman" pitchFamily="18" charset="0"/>
              </a:rPr>
              <a:t>И пилотку свою.</a:t>
            </a:r>
            <a:endParaRPr spc="100" dirty="0">
              <a:latin typeface="Times New Roman" pitchFamily="18" charset="0"/>
              <a:cs typeface="Times New Roman" pitchFamily="18" charset="0"/>
            </a:endParaRPr>
          </a:p>
          <a:p>
            <a:pPr marL="12700" marR="92075">
              <a:lnSpc>
                <a:spcPct val="99900"/>
              </a:lnSpc>
              <a:spcBef>
                <a:spcPts val="5"/>
              </a:spcBef>
            </a:pPr>
            <a:r>
              <a:rPr b="1" spc="100" dirty="0">
                <a:latin typeface="Times New Roman" pitchFamily="18" charset="0"/>
                <a:cs typeface="Times New Roman" pitchFamily="18" charset="0"/>
              </a:rPr>
              <a:t>Неизвестный </a:t>
            </a:r>
            <a:r>
              <a:rPr b="1" spc="100" dirty="0" err="1">
                <a:latin typeface="Times New Roman" pitchFamily="18" charset="0"/>
                <a:cs typeface="Times New Roman" pitchFamily="18" charset="0"/>
              </a:rPr>
              <a:t>солдат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92075">
              <a:lnSpc>
                <a:spcPct val="99900"/>
              </a:lnSpc>
              <a:spcBef>
                <a:spcPts val="5"/>
              </a:spcBef>
            </a:pPr>
            <a:r>
              <a:rPr b="1" spc="100" dirty="0" err="1" smtClean="0">
                <a:latin typeface="Times New Roman" pitchFamily="18" charset="0"/>
                <a:cs typeface="Times New Roman" pitchFamily="18" charset="0"/>
              </a:rPr>
              <a:t>Пал</a:t>
            </a:r>
            <a:r>
              <a:rPr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00" dirty="0">
                <a:latin typeface="Times New Roman" pitchFamily="18" charset="0"/>
                <a:cs typeface="Times New Roman" pitchFamily="18" charset="0"/>
              </a:rPr>
              <a:t>в жестоком бою. </a:t>
            </a:r>
            <a:endParaRPr lang="ru-RU" sz="1600" b="1" spc="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04800"/>
            <a:ext cx="3831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100" dirty="0" smtClean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Неизвестный солдат</a:t>
            </a:r>
            <a:endParaRPr lang="ru-RU" sz="2800" i="1" spc="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0600" y="1066800"/>
            <a:ext cx="342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92075">
              <a:lnSpc>
                <a:spcPct val="99900"/>
              </a:lnSpc>
              <a:spcBef>
                <a:spcPts val="5"/>
              </a:spcBef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Неизвестный солдат –  </a:t>
            </a:r>
          </a:p>
          <a:p>
            <a:pPr marL="12700" marR="92075">
              <a:lnSpc>
                <a:spcPct val="99900"/>
              </a:lnSpc>
              <a:spcBef>
                <a:spcPts val="5"/>
              </a:spcBef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Чей-то сын или брат,  </a:t>
            </a:r>
          </a:p>
          <a:p>
            <a:pPr marL="12700" marR="92075">
              <a:lnSpc>
                <a:spcPct val="99900"/>
              </a:lnSpc>
              <a:spcBef>
                <a:spcPts val="5"/>
              </a:spcBef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Он с войны никогда  </a:t>
            </a:r>
          </a:p>
          <a:p>
            <a:pPr marL="12700" marR="92075">
              <a:lnSpc>
                <a:spcPct val="99900"/>
              </a:lnSpc>
              <a:spcBef>
                <a:spcPts val="5"/>
              </a:spcBef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Не вернется назад.</a:t>
            </a:r>
            <a:endParaRPr lang="ru-RU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Ярко звезды горят,</a:t>
            </a:r>
            <a:endParaRPr lang="ru-RU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26364">
              <a:lnSpc>
                <a:spcPct val="99700"/>
              </a:lnSpc>
              <a:spcBef>
                <a:spcPts val="5"/>
              </a:spcBef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И в кремлевском саду  </a:t>
            </a:r>
          </a:p>
          <a:p>
            <a:pPr marL="12700" marR="126364">
              <a:lnSpc>
                <a:spcPct val="99700"/>
              </a:lnSpc>
              <a:spcBef>
                <a:spcPts val="5"/>
              </a:spcBef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Неизвестный солдат  </a:t>
            </a:r>
          </a:p>
          <a:p>
            <a:pPr marL="12700" marR="126364">
              <a:lnSpc>
                <a:spcPct val="99700"/>
              </a:lnSpc>
              <a:spcBef>
                <a:spcPts val="5"/>
              </a:spcBef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Спит у всех на виду.</a:t>
            </a:r>
            <a:endParaRPr lang="ru-RU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247015" algn="just">
              <a:lnSpc>
                <a:spcPct val="100000"/>
              </a:lnSpc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Свет зажгли мы ему  </a:t>
            </a:r>
          </a:p>
          <a:p>
            <a:pPr marL="12700" marR="247015" algn="just">
              <a:lnSpc>
                <a:spcPct val="100000"/>
              </a:lnSpc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Под стеною Кремля,  </a:t>
            </a:r>
          </a:p>
          <a:p>
            <a:pPr marL="12700" marR="247015" algn="just">
              <a:lnSpc>
                <a:spcPct val="100000"/>
              </a:lnSpc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А могила ему –</a:t>
            </a:r>
            <a:endParaRPr lang="ru-RU" spc="1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Вся земля, вся земля.</a:t>
            </a:r>
            <a:endParaRPr lang="ru-RU" spc="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4876800"/>
            <a:ext cx="1894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92075">
              <a:lnSpc>
                <a:spcPct val="99900"/>
              </a:lnSpc>
              <a:spcBef>
                <a:spcPts val="5"/>
              </a:spcBef>
            </a:pPr>
            <a:r>
              <a:rPr lang="ru-RU" b="1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100" dirty="0" smtClean="0">
                <a:latin typeface="Times New Roman" pitchFamily="18" charset="0"/>
                <a:cs typeface="Times New Roman" pitchFamily="18" charset="0"/>
              </a:rPr>
              <a:t>(Ю. </a:t>
            </a:r>
            <a:r>
              <a:rPr lang="ru-RU" b="1" i="1" spc="100" dirty="0" err="1" smtClean="0">
                <a:latin typeface="Times New Roman" pitchFamily="18" charset="0"/>
                <a:cs typeface="Times New Roman" pitchFamily="18" charset="0"/>
              </a:rPr>
              <a:t>Коринец</a:t>
            </a:r>
            <a:r>
              <a:rPr lang="ru-RU" b="1" i="1" spc="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pc="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038" y="675640"/>
            <a:ext cx="7934961" cy="195438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5400" spc="130" dirty="0">
                <a:latin typeface="Times New Roman" pitchFamily="18" charset="0"/>
                <a:cs typeface="Times New Roman" pitchFamily="18" charset="0"/>
              </a:rPr>
              <a:t>"Никто не забыт,</a:t>
            </a:r>
          </a:p>
          <a:p>
            <a:pPr marL="1924050">
              <a:lnSpc>
                <a:spcPct val="100000"/>
              </a:lnSpc>
              <a:spcBef>
                <a:spcPts val="1080"/>
              </a:spcBef>
            </a:pPr>
            <a:r>
              <a:rPr sz="5400" spc="130" dirty="0">
                <a:latin typeface="Times New Roman" pitchFamily="18" charset="0"/>
                <a:cs typeface="Times New Roman" pitchFamily="18" charset="0"/>
              </a:rPr>
              <a:t>ничто не забыто".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3048000"/>
            <a:ext cx="6400800" cy="25920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cont.ws/uploads/pic/2021/5/903f1612fb6f64a296f04b539acd81d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447800"/>
            <a:ext cx="5483525" cy="387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066800" y="838200"/>
            <a:ext cx="7086600" cy="1440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6438">
              <a:lnSpc>
                <a:spcPct val="115100"/>
              </a:lnSpc>
              <a:spcBef>
                <a:spcPts val="95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указом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Президента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Владимира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Путина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российском календаре появилась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новая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памятная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sz="2000" b="1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sz="2000" b="1" spc="5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неизвестного </a:t>
            </a:r>
            <a:r>
              <a:rPr sz="2000" b="1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 солдата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706438">
              <a:lnSpc>
                <a:spcPct val="115100"/>
              </a:lnSpc>
              <a:spcBef>
                <a:spcPts val="95"/>
              </a:spcBef>
            </a:pPr>
            <a:r>
              <a:rPr sz="2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страна 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отмечать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BF0000"/>
                </a:solidFill>
                <a:latin typeface="Times New Roman" pitchFamily="18" charset="0"/>
                <a:cs typeface="Times New Roman" pitchFamily="18" charset="0"/>
              </a:rPr>
              <a:t>3 декабря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2590800"/>
            <a:ext cx="4968240" cy="3726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62000" y="2590800"/>
            <a:ext cx="670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Дата установлена в честь памяти обо всех погибших в годы Великой Отечественной войны неизвестных солдатах. </a:t>
            </a:r>
          </a:p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Основанием для нового памятного дня воинской славы послужило событие 48-летней давности. </a:t>
            </a:r>
          </a:p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декабря 1966 года в связи с 25-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годовщиной разгрома фашистов под Москвой из братской могилы советских воинов, находящейся на Ленинградском шоссе, торжественно перенесли прах неизвестного солдата в Александровский сад возле кремлевских стен.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2600" y="609600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Вечный огонь.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Вечная память героям.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Кто же он был, неизвестный солдат,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Чтимый Великой страною.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838200" y="533400"/>
            <a:ext cx="7620000" cy="2518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385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1966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часов 30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минут,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останки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одного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покоящихся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братской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могиле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воинов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поместили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гроб,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увитый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оранжево-черной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лентой.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spc="-5" dirty="0" smtClean="0">
              <a:solidFill>
                <a:srgbClr val="2424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32385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Молодые</a:t>
            </a:r>
            <a:r>
              <a:rPr sz="1800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солдаты,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стоявшие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почетном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карауле, сменялись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каждые два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часа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sz="1800" b="1" spc="-2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вечер, всю </a:t>
            </a:r>
            <a:r>
              <a:rPr sz="1800" b="1" spc="-3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ночь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утро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следующего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дня. 3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b="1" spc="-4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sz="1800" b="1" spc="-4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минут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гроб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установили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открытую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машину,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двинулась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Ленинградскому шоссе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Москве. </a:t>
            </a:r>
            <a:endParaRPr lang="ru-RU" sz="1800" b="1" spc="-10" dirty="0" smtClean="0">
              <a:solidFill>
                <a:srgbClr val="2424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32385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-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Манежной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состоялся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митинг,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гроб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останками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Неизвестного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солдат</a:t>
            </a:r>
            <a:r>
              <a:rPr sz="1800" b="1" i="1" spc="-5" dirty="0">
                <a:solidFill>
                  <a:srgbClr val="242424"/>
                </a:solidFill>
                <a:latin typeface="Arial"/>
                <a:cs typeface="Arial"/>
              </a:rPr>
              <a:t>а</a:t>
            </a:r>
            <a:r>
              <a:rPr sz="1800" b="1" i="1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артиллерийский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залп</a:t>
            </a:r>
            <a:r>
              <a:rPr sz="1800" b="1" spc="50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опушен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могилу.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9800" y="3352800"/>
            <a:ext cx="4343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9800" y="2971800"/>
            <a:ext cx="4191000" cy="276987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90600" y="685800"/>
            <a:ext cx="723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мая 1967 года на месте захоронения открыт мемориальный архитектурный ансамбль «Могила Неизвестного солдата», созданный по проекту архитекторов Д. И.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Бурдина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В. А. Климова, Ю.Р.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Рабаева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скульптора Н.В. Томского. Зажжён Вечный огонь Л.И. Брежневым, принявшим факел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Героя Советского Союза А.П.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Мересьева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Вечный огонь на Могиле Неизвестного Солдата был зажжён от огня на Марсовом поле (Санкт-Петербург).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143000" y="5029200"/>
            <a:ext cx="6182361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627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надгробной плите установлена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бронзовая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композиция —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солдатская 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каска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лавровая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ветвь,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 лежащие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боевом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знамени.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533400"/>
            <a:ext cx="5194300" cy="389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1524000"/>
            <a:ext cx="3107690" cy="23317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7200" y="2286000"/>
            <a:ext cx="7162800" cy="3129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27729" indent="650240">
              <a:lnSpc>
                <a:spcPct val="100000"/>
              </a:lnSpc>
              <a:spcBef>
                <a:spcPts val="100"/>
              </a:spcBef>
              <a:tabLst>
                <a:tab pos="1913255" algn="l"/>
                <a:tab pos="3105785" algn="l"/>
              </a:tabLst>
            </a:pP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27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центре</a:t>
            </a:r>
            <a:r>
              <a:rPr sz="2000" b="1" spc="27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мемориала</a:t>
            </a:r>
            <a:r>
              <a:rPr sz="2000" b="1" spc="-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2000" b="1" spc="-54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ниша</a:t>
            </a:r>
            <a:r>
              <a:rPr sz="2000" b="1" spc="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13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надписью</a:t>
            </a:r>
            <a:r>
              <a:rPr sz="2000" b="1" spc="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«Имя</a:t>
            </a:r>
            <a:r>
              <a:rPr sz="2000" b="1" spc="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твоё </a:t>
            </a:r>
            <a:r>
              <a:rPr sz="2000" b="1" spc="-54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b="1" spc="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000" b="1" spc="-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-1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1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тно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,	</a:t>
            </a: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дв</a:t>
            </a:r>
            <a:r>
              <a:rPr sz="2000" b="1" spc="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г	</a:t>
            </a: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-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-3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й  </a:t>
            </a: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бессмертен» </a:t>
            </a:r>
            <a:r>
              <a:rPr sz="2000" b="1" spc="-5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предложена 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r>
              <a:rPr sz="2000" b="1" spc="-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Михалковым)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Arial"/>
              <a:cs typeface="Arial"/>
            </a:endParaRPr>
          </a:p>
          <a:p>
            <a:pPr marL="2863850" marR="5080" algn="just">
              <a:lnSpc>
                <a:spcPct val="100000"/>
              </a:lnSpc>
              <a:tabLst>
                <a:tab pos="5328920" algn="l"/>
              </a:tabLst>
            </a:pP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бронзовой</a:t>
            </a:r>
            <a:r>
              <a:rPr sz="2000" b="1" spc="53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пятиконечной </a:t>
            </a: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звездой 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b="1" spc="-1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центре, 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 середине </a:t>
            </a:r>
            <a:r>
              <a:rPr sz="2000" b="1" spc="-54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которой	</a:t>
            </a:r>
            <a:r>
              <a:rPr sz="2000" b="1" spc="-1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горит</a:t>
            </a:r>
            <a:r>
              <a:rPr sz="2000" b="1" spc="-7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Вечный </a:t>
            </a:r>
            <a:r>
              <a:rPr sz="2000" b="1" spc="-54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огонь </a:t>
            </a:r>
            <a:r>
              <a:rPr sz="20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славы.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838200"/>
            <a:ext cx="4485640" cy="1018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685800" y="2819400"/>
            <a:ext cx="670560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indent="332740">
              <a:lnSpc>
                <a:spcPct val="100000"/>
              </a:lnSpc>
              <a:tabLst>
                <a:tab pos="1595755" algn="l"/>
                <a:tab pos="5713730" algn="l"/>
              </a:tabLst>
            </a:pP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b="1" spc="-2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800" b="1" spc="12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800" b="1" spc="14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мог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ы —</a:t>
            </a:r>
            <a:r>
              <a:rPr sz="1800" b="1" spc="15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800" b="1" spc="-2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spc="14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" dirty="0" err="1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b="1" dirty="0" err="1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800" b="1" spc="15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sz="1800" b="1" spc="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800" b="1" spc="-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кши</a:t>
            </a:r>
            <a:r>
              <a:rPr sz="1800" b="1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800" b="1" spc="-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ско</a:t>
            </a:r>
            <a:r>
              <a:rPr sz="1800" b="1" spc="-2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800" b="1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800" b="1" spc="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800" b="1" spc="-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800" b="1" spc="10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b="1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800" b="1" spc="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800" b="1" spc="-30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-20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800" b="1" spc="-25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800" b="1" dirty="0" err="1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800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кварцита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из	с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надписью: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«1941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Павшим 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Родину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1945»;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3498850" marR="5080" algn="just">
              <a:lnSpc>
                <a:spcPct val="100000"/>
              </a:lnSpc>
              <a:tabLst>
                <a:tab pos="5363845" algn="l"/>
              </a:tabLst>
            </a:pP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справа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гранитная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аллея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блоками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из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тёмно-красного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порфира.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каждом</a:t>
            </a:r>
            <a:r>
              <a:rPr sz="1800" b="1" spc="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блоке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1800" b="1" spc="-49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название	</a:t>
            </a:r>
            <a:r>
              <a:rPr sz="1800" b="1" spc="-1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города-героя </a:t>
            </a:r>
            <a:r>
              <a:rPr sz="18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-4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чеканное</a:t>
            </a:r>
            <a:r>
              <a:rPr sz="1800" b="1" spc="25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изображение</a:t>
            </a:r>
            <a:r>
              <a:rPr sz="1800" b="1" spc="26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медали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800" b="1" spc="-10" dirty="0" err="1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Золотая</a:t>
            </a:r>
            <a:r>
              <a:rPr sz="1800" b="1" spc="-5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Звезда</a:t>
            </a:r>
            <a:r>
              <a:rPr sz="1800" b="1" spc="-1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spc="-10" dirty="0" smtClean="0">
              <a:solidFill>
                <a:srgbClr val="2424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98850" marR="5080" algn="just">
              <a:lnSpc>
                <a:spcPct val="100000"/>
              </a:lnSpc>
              <a:tabLst>
                <a:tab pos="5363845" algn="l"/>
              </a:tabLst>
            </a:pPr>
            <a:r>
              <a:rPr lang="ru-RU" b="1" spc="-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sz="1800" b="1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5" dirty="0" smtClean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блоках </a:t>
            </a:r>
            <a:r>
              <a:rPr sz="1800" b="1" spc="-5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содержатся капсулы </a:t>
            </a:r>
            <a:r>
              <a:rPr sz="1800" b="1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800" b="1" spc="-10" dirty="0">
                <a:solidFill>
                  <a:srgbClr val="242424"/>
                </a:solidFill>
                <a:latin typeface="Times New Roman" pitchFamily="18" charset="0"/>
                <a:cs typeface="Times New Roman" pitchFamily="18" charset="0"/>
              </a:rPr>
              <a:t>землёй</a:t>
            </a:r>
            <a:r>
              <a:rPr sz="1800" b="1" i="1" spc="-1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городов-героев.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381000"/>
            <a:ext cx="4648200" cy="2438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3962400"/>
            <a:ext cx="3280410" cy="2175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77709f4c34268995cf08361dc1cd987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1371600"/>
            <a:ext cx="6248400" cy="4038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6477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0785" algn="l"/>
              </a:tabLst>
            </a:pPr>
            <a:r>
              <a:rPr spc="100" dirty="0">
                <a:latin typeface="Times New Roman" pitchFamily="18" charset="0"/>
                <a:cs typeface="Times New Roman" pitchFamily="18" charset="0"/>
              </a:rPr>
              <a:t>Могила неизвестного	солдата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690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Могила неизвестного солдата</vt:lpstr>
      <vt:lpstr>Слайд 10</vt:lpstr>
      <vt:lpstr>Слайд 11</vt:lpstr>
      <vt:lpstr>Слайд 12</vt:lpstr>
      <vt:lpstr>3 декабря –</vt:lpstr>
      <vt:lpstr>Слайд 14</vt:lpstr>
      <vt:lpstr>"Никто не забыт, ничто не забыто".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ok</cp:lastModifiedBy>
  <cp:revision>3</cp:revision>
  <dcterms:created xsi:type="dcterms:W3CDTF">2023-11-27T09:16:16Z</dcterms:created>
  <dcterms:modified xsi:type="dcterms:W3CDTF">2023-11-28T09:40:48Z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2014-11-30T00:00:00Z</vt:filetime>
  </property>
  <property fmtid="{D5CDD505-2E9C-101B-9397-08002B2CF9AE}" pid="3" name="Creator">
    <vt:lpwstr>Impress</vt:lpwstr>
  </property>
  <property fmtid="{D5CDD505-2E9C-101B-9397-08002B2CF9AE}" pid="4" name="LastSaved">
    <vt:filetime>2014-11-30T00:00:00Z</vt:filetime>
  </property>
</Properties>
</file>