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1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587"/>
            <a:ext cx="9144000" cy="685640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7535" y="140588"/>
            <a:ext cx="8395335" cy="677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3339" y="1282649"/>
            <a:ext cx="4168775" cy="3380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1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Фон акварель пастельные т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 rot="21364274">
            <a:off x="6123046" y="319486"/>
            <a:ext cx="2698995" cy="1342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2" name="AutoShape 2" descr="https://top-fon.com/uploads/posts/2023-02/1675331323_top-fon-com-p-fon-dlya-prezentatsii-po-bokam-1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879697" y="1828800"/>
            <a:ext cx="5487400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sz="6600" b="1" i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«В них </a:t>
            </a:r>
            <a:r>
              <a:rPr sz="6600" b="1" i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вся</a:t>
            </a:r>
            <a:r>
              <a:rPr sz="6600" b="1" i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endParaRPr lang="ru-RU" sz="6600" b="1" i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  <a:p>
            <a:pPr algn="ctr"/>
            <a:r>
              <a:rPr sz="6600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Вселенная</a:t>
            </a:r>
            <a:endParaRPr lang="ru-RU" sz="6600" b="1" i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  <a:p>
            <a:pPr algn="ctr"/>
            <a:r>
              <a:rPr sz="66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sz="6600" b="1" i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живет»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381000"/>
            <a:ext cx="4916731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CorridaCTT" pitchFamily="2" charset="0"/>
              </a:rPr>
              <a:t>18 января- День толкового словаря</a:t>
            </a:r>
            <a:endParaRPr lang="ru-RU" sz="2400" dirty="0">
              <a:solidFill>
                <a:srgbClr val="002060"/>
              </a:solidFill>
              <a:latin typeface="CorridaCT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5410200"/>
            <a:ext cx="218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Онлайн-информаци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4" descr="Фон акварель пастельные т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258267" y="716661"/>
            <a:ext cx="49549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Первым</a:t>
            </a:r>
            <a:r>
              <a:rPr sz="20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собственно</a:t>
            </a:r>
            <a:r>
              <a:rPr sz="20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толковым</a:t>
            </a:r>
            <a:r>
              <a:rPr sz="20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словарем</a:t>
            </a:r>
            <a:r>
              <a:rPr sz="20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стал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59127" y="1021537"/>
            <a:ext cx="159321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80059" algn="l"/>
              </a:tabLst>
            </a:pP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1789-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1794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72358" y="1021537"/>
            <a:ext cx="1844039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05"/>
              </a:spcBef>
              <a:tabLst>
                <a:tab pos="589280" algn="l"/>
              </a:tabLst>
            </a:pP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гг.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«Словарь</a:t>
            </a:r>
            <a:endParaRPr sz="2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tabLst>
                <a:tab pos="631825" algn="l"/>
                <a:tab pos="1496695" algn="l"/>
              </a:tabLst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6-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ти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томах.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Он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267" y="1021537"/>
            <a:ext cx="111760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изданный Академии содержит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23491" y="1326641"/>
            <a:ext cx="368998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65275" algn="l"/>
              </a:tabLst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Российской»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endParaRPr sz="2000">
              <a:latin typeface="Times New Roman"/>
              <a:cs typeface="Times New Roman"/>
            </a:endParaRPr>
          </a:p>
          <a:p>
            <a:pPr marL="393700">
              <a:lnSpc>
                <a:spcPct val="100000"/>
              </a:lnSpc>
              <a:tabLst>
                <a:tab pos="1649095" algn="l"/>
                <a:tab pos="2929255" algn="l"/>
              </a:tabLst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43257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слова,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взятых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8267" y="1936242"/>
            <a:ext cx="495681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составителями</a:t>
            </a:r>
            <a:r>
              <a:rPr sz="2000" spc="2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из</a:t>
            </a:r>
            <a:r>
              <a:rPr sz="2000" spc="2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современных</a:t>
            </a:r>
            <a:r>
              <a:rPr sz="2000" spc="2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им</a:t>
            </a:r>
            <a:r>
              <a:rPr sz="2000" spc="2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светских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spc="385" dirty="0">
                <a:solidFill>
                  <a:srgbClr val="001F5F"/>
                </a:solidFill>
                <a:latin typeface="Times New Roman"/>
                <a:cs typeface="Times New Roman"/>
              </a:rPr>
              <a:t>  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духовных</a:t>
            </a:r>
            <a:r>
              <a:rPr sz="2000" spc="390" dirty="0">
                <a:solidFill>
                  <a:srgbClr val="001F5F"/>
                </a:solidFill>
                <a:latin typeface="Times New Roman"/>
                <a:cs typeface="Times New Roman"/>
              </a:rPr>
              <a:t>  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книг</a:t>
            </a:r>
            <a:r>
              <a:rPr sz="2000" spc="390" dirty="0">
                <a:solidFill>
                  <a:srgbClr val="001F5F"/>
                </a:solidFill>
                <a:latin typeface="Times New Roman"/>
                <a:cs typeface="Times New Roman"/>
              </a:rPr>
              <a:t>  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spc="390" dirty="0">
                <a:solidFill>
                  <a:srgbClr val="001F5F"/>
                </a:solidFill>
                <a:latin typeface="Times New Roman"/>
                <a:cs typeface="Times New Roman"/>
              </a:rPr>
              <a:t>   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памятников древнерусской</a:t>
            </a:r>
            <a:r>
              <a:rPr sz="20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письменности.</a:t>
            </a: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spc="3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1806-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1822</a:t>
            </a:r>
            <a:r>
              <a:rPr sz="2000" spc="3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гг.</a:t>
            </a:r>
            <a:r>
              <a:rPr sz="2000" spc="3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вышел</a:t>
            </a:r>
            <a:r>
              <a:rPr sz="2000" spc="3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«Словарь</a:t>
            </a:r>
            <a:r>
              <a:rPr sz="2000" spc="3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Академии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8267" y="3155695"/>
            <a:ext cx="36290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74189" algn="l"/>
                <a:tab pos="2482850" algn="l"/>
              </a:tabLst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Российской,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азбучному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8267" y="3460444"/>
            <a:ext cx="26892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72665" algn="l"/>
              </a:tabLst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расположенный».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Это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8267" y="3460444"/>
            <a:ext cx="375412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2133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второе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783714" algn="l"/>
                <a:tab pos="2996565" algn="l"/>
              </a:tabLst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предыдущего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словаря.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Оно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98721" y="3155695"/>
            <a:ext cx="121666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06070" algn="r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порядку издание отличается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03423" y="4070350"/>
            <a:ext cx="113093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 marR="5080" indent="-24765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материала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объемом.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68826" y="4070350"/>
            <a:ext cx="25463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271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и В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77866" y="4070350"/>
            <a:ext cx="4375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4295">
              <a:lnSpc>
                <a:spcPct val="100000"/>
              </a:lnSpc>
              <a:spcBef>
                <a:spcPts val="100"/>
              </a:spcBef>
            </a:pPr>
            <a:r>
              <a:rPr sz="2000" spc="-40" dirty="0">
                <a:solidFill>
                  <a:srgbClr val="001F5F"/>
                </a:solidFill>
                <a:latin typeface="Times New Roman"/>
                <a:cs typeface="Times New Roman"/>
              </a:rPr>
              <a:t>его 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нем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8267" y="4070350"/>
            <a:ext cx="175323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расположением увеличившимся насчитывается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62632" y="4680026"/>
            <a:ext cx="295148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62355" algn="l"/>
                <a:tab pos="2028825" algn="l"/>
              </a:tabLst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51338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слов.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Третьим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8267" y="4985130"/>
            <a:ext cx="49549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изданием</a:t>
            </a:r>
            <a:r>
              <a:rPr sz="2000" spc="3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словаря</a:t>
            </a:r>
            <a:r>
              <a:rPr sz="2000" spc="3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стал</a:t>
            </a:r>
            <a:r>
              <a:rPr sz="2000" spc="3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вышедший</a:t>
            </a:r>
            <a:r>
              <a:rPr sz="2000" spc="3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spc="3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1847</a:t>
            </a:r>
            <a:r>
              <a:rPr sz="2000" spc="3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г.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8267" y="5289930"/>
            <a:ext cx="33191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80285" algn="l"/>
              </a:tabLst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четырехтомный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«Словарь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06926" y="5289930"/>
            <a:ext cx="11074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церковно-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59000" y="5594705"/>
            <a:ext cx="20085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84275" algn="l"/>
              </a:tabLst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русского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языка».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8267" y="5594705"/>
            <a:ext cx="1980564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44320" algn="l"/>
              </a:tabLst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славянского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562735" algn="l"/>
              </a:tabLst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содержится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уже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509520" y="5594705"/>
            <a:ext cx="270700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100"/>
              </a:spcBef>
              <a:tabLst>
                <a:tab pos="402590" algn="l"/>
              </a:tabLst>
            </a:pP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нем</a:t>
            </a:r>
            <a:endParaRPr sz="2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  <a:tabLst>
                <a:tab pos="1045210" algn="l"/>
                <a:tab pos="1825625" algn="l"/>
                <a:tab pos="2252980" algn="l"/>
              </a:tabLst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114749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слов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был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58267" y="6204610"/>
            <a:ext cx="20802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переиздан</a:t>
            </a:r>
            <a:r>
              <a:rPr sz="20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1867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75" dirty="0">
                <a:solidFill>
                  <a:srgbClr val="001F5F"/>
                </a:solidFill>
                <a:latin typeface="Times New Roman"/>
                <a:cs typeface="Times New Roman"/>
              </a:rPr>
              <a:t>г.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457444" y="1021080"/>
            <a:ext cx="3686810" cy="4692650"/>
            <a:chOff x="5457444" y="1021080"/>
            <a:chExt cx="3686810" cy="4692650"/>
          </a:xfrm>
        </p:grpSpPr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57444" y="1021080"/>
              <a:ext cx="3686555" cy="469239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2135" y="1215898"/>
              <a:ext cx="3187826" cy="4104513"/>
            </a:xfrm>
            <a:prstGeom prst="rect">
              <a:avLst/>
            </a:prstGeom>
          </p:spPr>
        </p:pic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402437" y="145160"/>
            <a:ext cx="2107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latin typeface="Topaz" pitchFamily="2" charset="0"/>
                <a:cs typeface="Arial"/>
              </a:rPr>
              <a:t>Из</a:t>
            </a:r>
            <a:r>
              <a:rPr sz="2400" i="1" spc="-20" dirty="0">
                <a:latin typeface="Topaz" pitchFamily="2" charset="0"/>
                <a:cs typeface="Arial"/>
              </a:rPr>
              <a:t> </a:t>
            </a:r>
            <a:r>
              <a:rPr sz="2400" i="1" spc="-10" dirty="0">
                <a:latin typeface="Topaz" pitchFamily="2" charset="0"/>
                <a:cs typeface="Arial"/>
              </a:rPr>
              <a:t>истории….</a:t>
            </a:r>
            <a:endParaRPr sz="2400" dirty="0">
              <a:latin typeface="Topaz" pitchFamily="2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Фон акварель пастельные т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1194612" y="1293113"/>
            <a:ext cx="33718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spc="2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1895</a:t>
            </a:r>
            <a:r>
              <a:rPr sz="2000" spc="2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г.</a:t>
            </a:r>
            <a:r>
              <a:rPr sz="2000" spc="2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вышел</a:t>
            </a:r>
            <a:r>
              <a:rPr sz="2000" spc="2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2000" spc="2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том</a:t>
            </a:r>
            <a:r>
              <a:rPr sz="2000" spc="2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нового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94612" y="1597913"/>
            <a:ext cx="172973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академического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4612" y="1902713"/>
            <a:ext cx="23387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85570" algn="l"/>
              </a:tabLst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«Словарь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русского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77539" y="1597913"/>
            <a:ext cx="88836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0955" algn="r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словаря языка, 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Вторым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65247" y="2512568"/>
            <a:ext cx="16998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Императорской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94612" y="2207463"/>
            <a:ext cx="154813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составленный</a:t>
            </a:r>
            <a:endParaRPr sz="2000">
              <a:latin typeface="Times New Roman"/>
              <a:cs typeface="Times New Roman"/>
            </a:endParaRPr>
          </a:p>
          <a:p>
            <a:pPr marL="12700" marR="245110">
              <a:lnSpc>
                <a:spcPct val="100000"/>
              </a:lnSpc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отделением Академии»,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53995" y="2817368"/>
            <a:ext cx="18110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75005" algn="l"/>
              </a:tabLst>
            </a:pP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под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редакцией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94612" y="3122168"/>
            <a:ext cx="337185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  <a:tabLst>
                <a:tab pos="2472690" algn="l"/>
              </a:tabLst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Я.</a:t>
            </a:r>
            <a:r>
              <a:rPr sz="2000" spc="4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К.</a:t>
            </a:r>
            <a:r>
              <a:rPr sz="2000" spc="4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Грота.</a:t>
            </a:r>
            <a:r>
              <a:rPr sz="2000" spc="4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Здесь</a:t>
            </a:r>
            <a:r>
              <a:rPr sz="2000" spc="4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sz="2000" spc="4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только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приводится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богатый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иллюстративный</a:t>
            </a:r>
            <a:r>
              <a:rPr sz="2000" spc="40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материал</a:t>
            </a:r>
            <a:r>
              <a:rPr sz="2000" spc="4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из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произведений</a:t>
            </a:r>
            <a:r>
              <a:rPr sz="2000" spc="1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писателей,</a:t>
            </a:r>
            <a:r>
              <a:rPr sz="2000" spc="1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но</a:t>
            </a:r>
            <a:r>
              <a:rPr sz="2000" spc="1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94612" y="4646498"/>
            <a:ext cx="178879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грамматических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94612" y="4341621"/>
            <a:ext cx="337312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1076960" algn="l"/>
                <a:tab pos="2490470" algn="l"/>
              </a:tabLst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хорошо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продумана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система</a:t>
            </a:r>
            <a:endParaRPr sz="2000">
              <a:latin typeface="Times New Roman"/>
              <a:cs typeface="Times New Roman"/>
            </a:endParaRPr>
          </a:p>
          <a:p>
            <a:pPr marR="6985" algn="r">
              <a:lnSpc>
                <a:spcPct val="100000"/>
              </a:lnSpc>
              <a:spcBef>
                <a:spcPts val="5"/>
              </a:spcBef>
            </a:pP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94612" y="4951602"/>
            <a:ext cx="25069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стилистических</a:t>
            </a:r>
            <a:r>
              <a:rPr sz="20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помет.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791200" y="1217675"/>
            <a:ext cx="2806065" cy="3967479"/>
            <a:chOff x="5791200" y="1217675"/>
            <a:chExt cx="2806065" cy="3967479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91200" y="1217675"/>
              <a:ext cx="2805683" cy="396697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87034" y="1412747"/>
              <a:ext cx="2216912" cy="337934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Фон акварель пастельные т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186334" y="932814"/>
            <a:ext cx="668464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b="1" i="1" dirty="0">
                <a:solidFill>
                  <a:srgbClr val="001F5F"/>
                </a:solidFill>
                <a:latin typeface="Times New Roman"/>
                <a:cs typeface="Times New Roman"/>
              </a:rPr>
              <a:t>Словари</a:t>
            </a:r>
            <a:r>
              <a:rPr sz="2000" b="1" i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бывают:</a:t>
            </a:r>
            <a:endParaRPr sz="2000" dirty="0">
              <a:latin typeface="Times New Roman"/>
              <a:cs typeface="Times New Roman"/>
            </a:endParaRPr>
          </a:p>
          <a:p>
            <a:pPr marL="295910" marR="5080" indent="-283845" algn="just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Энциклопедические</a:t>
            </a:r>
            <a:r>
              <a:rPr sz="2000" spc="2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sz="2000" spc="2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рассказывающие</a:t>
            </a:r>
            <a:r>
              <a:rPr sz="2000" spc="2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spc="2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великих</a:t>
            </a:r>
            <a:r>
              <a:rPr sz="2000" spc="2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людях, 	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исторических</a:t>
            </a:r>
            <a:r>
              <a:rPr sz="2000" spc="30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событиях</a:t>
            </a:r>
            <a:r>
              <a:rPr sz="2000" spc="29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или</a:t>
            </a:r>
            <a:r>
              <a:rPr sz="2000" spc="30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явлениях</a:t>
            </a:r>
            <a:r>
              <a:rPr sz="2000" spc="30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природы,</a:t>
            </a:r>
            <a:r>
              <a:rPr sz="2000" spc="29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или 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изобретениях;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334" y="2152269"/>
            <a:ext cx="1149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0" dirty="0">
                <a:solidFill>
                  <a:srgbClr val="001F5F"/>
                </a:solidFill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846" y="2152269"/>
            <a:ext cx="63982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91080" algn="l"/>
                <a:tab pos="3984625" algn="l"/>
                <a:tab pos="5417185" algn="l"/>
              </a:tabLst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Лингвистические-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помогающие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правильно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написать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2347702"/>
            <a:ext cx="6055995" cy="855344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77800">
              <a:lnSpc>
                <a:spcPct val="100000"/>
              </a:lnSpc>
              <a:spcBef>
                <a:spcPts val="965"/>
              </a:spcBef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слово,</a:t>
            </a:r>
            <a:r>
              <a:rPr sz="20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поставить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ударение,</a:t>
            </a:r>
            <a:r>
              <a:rPr sz="20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объяснить</a:t>
            </a:r>
            <a:r>
              <a:rPr sz="20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значение</a:t>
            </a:r>
            <a:r>
              <a:rPr sz="20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слова</a:t>
            </a:r>
            <a:r>
              <a:rPr sz="2000" spc="-1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sz="20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Виды</a:t>
            </a:r>
            <a:r>
              <a:rPr sz="20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словарей: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340" y="3176981"/>
            <a:ext cx="4691380" cy="2160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354965" algn="l"/>
              </a:tabLst>
            </a:pPr>
            <a:r>
              <a:rPr sz="2000" spc="-30" dirty="0">
                <a:solidFill>
                  <a:srgbClr val="001F5F"/>
                </a:solidFill>
                <a:latin typeface="Times New Roman"/>
                <a:cs typeface="Times New Roman"/>
              </a:rPr>
              <a:t>Толковый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 словарь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- объясняет</a:t>
            </a:r>
            <a:r>
              <a:rPr sz="20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значение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слова;</a:t>
            </a: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Такой</a:t>
            </a:r>
            <a:r>
              <a:rPr sz="20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словарь</a:t>
            </a:r>
            <a:r>
              <a:rPr sz="20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впервые</a:t>
            </a:r>
            <a:r>
              <a:rPr sz="2000" spc="4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появился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20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свет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XIII</a:t>
            </a:r>
            <a:r>
              <a:rPr sz="2000" spc="40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веке.</a:t>
            </a:r>
            <a:r>
              <a:rPr sz="2000" spc="3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Древние</a:t>
            </a:r>
            <a:r>
              <a:rPr sz="2000" spc="40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рукописи</a:t>
            </a:r>
            <a:r>
              <a:rPr sz="2000" spc="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снабжались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небольшими</a:t>
            </a:r>
            <a:r>
              <a:rPr sz="2000" spc="360" dirty="0">
                <a:solidFill>
                  <a:srgbClr val="001F5F"/>
                </a:solidFill>
                <a:latin typeface="Times New Roman"/>
                <a:cs typeface="Times New Roman"/>
              </a:rPr>
              <a:t>   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списками</a:t>
            </a:r>
            <a:r>
              <a:rPr sz="2000" spc="360" dirty="0">
                <a:solidFill>
                  <a:srgbClr val="001F5F"/>
                </a:solidFill>
                <a:latin typeface="Times New Roman"/>
                <a:cs typeface="Times New Roman"/>
              </a:rPr>
              <a:t>   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слов</a:t>
            </a:r>
            <a:r>
              <a:rPr sz="2000" spc="365" dirty="0">
                <a:solidFill>
                  <a:srgbClr val="001F5F"/>
                </a:solidFill>
                <a:latin typeface="Times New Roman"/>
                <a:cs typeface="Times New Roman"/>
              </a:rPr>
              <a:t>     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с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толкованиями.</a:t>
            </a:r>
            <a:r>
              <a:rPr sz="2000" spc="290" dirty="0">
                <a:solidFill>
                  <a:srgbClr val="001F5F"/>
                </a:solidFill>
                <a:latin typeface="Times New Roman"/>
                <a:cs typeface="Times New Roman"/>
              </a:rPr>
              <a:t>  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spc="290" dirty="0">
                <a:solidFill>
                  <a:srgbClr val="001F5F"/>
                </a:solidFill>
                <a:latin typeface="Times New Roman"/>
                <a:cs typeface="Times New Roman"/>
              </a:rPr>
              <a:t>   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XVI-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XVII</a:t>
            </a:r>
            <a:r>
              <a:rPr sz="2000" spc="290" dirty="0">
                <a:solidFill>
                  <a:srgbClr val="001F5F"/>
                </a:solidFill>
                <a:latin typeface="Times New Roman"/>
                <a:cs typeface="Times New Roman"/>
              </a:rPr>
              <a:t>   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веках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создавались</a:t>
            </a:r>
            <a:r>
              <a:rPr sz="2000" spc="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рукописные</a:t>
            </a:r>
            <a:r>
              <a:rPr sz="2000" spc="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словари,</a:t>
            </a:r>
            <a:r>
              <a:rPr sz="2000" spc="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которые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63926" y="5311266"/>
            <a:ext cx="20320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«Азбуковниками»,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81401" y="5616041"/>
            <a:ext cx="241617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11835" algn="l"/>
                <a:tab pos="2147570" algn="l"/>
              </a:tabLst>
            </a:pP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позднее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—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340" y="5311266"/>
            <a:ext cx="177609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назывались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«Алфавитами»,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«Лексиконами».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143500" y="729106"/>
            <a:ext cx="4000500" cy="6045200"/>
            <a:chOff x="5143500" y="729106"/>
            <a:chExt cx="4000500" cy="604520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43500" y="3738371"/>
              <a:ext cx="4000500" cy="30358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9079" y="3933024"/>
              <a:ext cx="3672458" cy="244830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73189" y="729106"/>
              <a:ext cx="2038350" cy="2857500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81001" y="140588"/>
            <a:ext cx="8511870" cy="497957"/>
          </a:xfrm>
          <a:prstGeom prst="rect">
            <a:avLst/>
          </a:prstGeom>
        </p:spPr>
        <p:txBody>
          <a:bodyPr vert="horz" wrap="square" lIns="0" tIns="127381" rIns="0" bIns="0" rtlCol="0">
            <a:spAutoFit/>
          </a:bodyPr>
          <a:lstStyle/>
          <a:p>
            <a:pPr marL="812165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opaz" pitchFamily="2" charset="0"/>
              </a:rPr>
              <a:t>«Русской</a:t>
            </a:r>
            <a:r>
              <a:rPr sz="2400" b="1" spc="-105" dirty="0">
                <a:latin typeface="Topaz" pitchFamily="2" charset="0"/>
              </a:rPr>
              <a:t> </a:t>
            </a:r>
            <a:r>
              <a:rPr sz="2400" b="1" dirty="0">
                <a:latin typeface="Topaz" pitchFamily="2" charset="0"/>
              </a:rPr>
              <a:t>речи</a:t>
            </a:r>
            <a:r>
              <a:rPr sz="2400" b="1" spc="-85" dirty="0">
                <a:latin typeface="Topaz" pitchFamily="2" charset="0"/>
              </a:rPr>
              <a:t> </a:t>
            </a:r>
            <a:r>
              <a:rPr sz="2400" b="1" spc="-25" dirty="0">
                <a:latin typeface="Topaz" pitchFamily="2" charset="0"/>
              </a:rPr>
              <a:t>государь</a:t>
            </a:r>
            <a:r>
              <a:rPr sz="2400" b="1" spc="-85" dirty="0">
                <a:latin typeface="Topaz" pitchFamily="2" charset="0"/>
              </a:rPr>
              <a:t> </a:t>
            </a:r>
            <a:r>
              <a:rPr sz="2400" b="1" dirty="0">
                <a:latin typeface="Topaz" pitchFamily="2" charset="0"/>
              </a:rPr>
              <a:t>по</a:t>
            </a:r>
            <a:r>
              <a:rPr sz="2400" b="1" spc="-90" dirty="0">
                <a:latin typeface="Topaz" pitchFamily="2" charset="0"/>
              </a:rPr>
              <a:t> </a:t>
            </a:r>
            <a:r>
              <a:rPr sz="2400" b="1" dirty="0">
                <a:latin typeface="Topaz" pitchFamily="2" charset="0"/>
              </a:rPr>
              <a:t>прозванию</a:t>
            </a:r>
            <a:r>
              <a:rPr sz="2400" b="1" spc="-60" dirty="0">
                <a:latin typeface="Topaz" pitchFamily="2" charset="0"/>
              </a:rPr>
              <a:t> </a:t>
            </a:r>
            <a:r>
              <a:rPr sz="2400" b="1" spc="-10" dirty="0">
                <a:latin typeface="Topaz" pitchFamily="2" charset="0"/>
              </a:rPr>
              <a:t>словарь»</a:t>
            </a:r>
            <a:endParaRPr sz="2400" dirty="0">
              <a:latin typeface="Topaz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Фон акварель пастельные т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object 2"/>
          <p:cNvGrpSpPr/>
          <p:nvPr/>
        </p:nvGrpSpPr>
        <p:grpSpPr>
          <a:xfrm>
            <a:off x="0" y="0"/>
            <a:ext cx="9144000" cy="6854825"/>
            <a:chOff x="0" y="0"/>
            <a:chExt cx="9144000" cy="685482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90231" y="0"/>
              <a:ext cx="1940052" cy="24124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85304" y="75438"/>
              <a:ext cx="1352677" cy="194424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26223" y="1994916"/>
              <a:ext cx="2017776" cy="27005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21550" y="2192147"/>
              <a:ext cx="1480057" cy="211023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30200" y="99440"/>
            <a:ext cx="6468745" cy="6205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5600" algn="l"/>
                <a:tab pos="686435" algn="l"/>
                <a:tab pos="1687195" algn="l"/>
                <a:tab pos="3070225" algn="l"/>
                <a:tab pos="3894454" algn="l"/>
                <a:tab pos="4306570" algn="l"/>
                <a:tab pos="5553075" algn="l"/>
              </a:tabLst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Орфографический</a:t>
            </a:r>
            <a:r>
              <a:rPr sz="20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sz="20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показывает</a:t>
            </a:r>
            <a:r>
              <a:rPr sz="20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правописание</a:t>
            </a:r>
            <a:r>
              <a:rPr sz="20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слов; 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Этот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словарь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необходим,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чтобы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допускать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ошибок,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особенно</a:t>
            </a:r>
            <a:r>
              <a:rPr sz="2000" spc="2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spc="25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тех</a:t>
            </a:r>
            <a:r>
              <a:rPr sz="2000" spc="25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случаях,</a:t>
            </a:r>
            <a:r>
              <a:rPr sz="2000" spc="25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когда</a:t>
            </a:r>
            <a:r>
              <a:rPr sz="2000" spc="25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написание</a:t>
            </a:r>
            <a:r>
              <a:rPr sz="2000" spc="2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sz="2000" spc="25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подчиняется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правилам,</a:t>
            </a:r>
            <a:r>
              <a:rPr sz="2000" spc="2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000" spc="20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определяется</a:t>
            </a:r>
            <a:r>
              <a:rPr sz="2000" spc="2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словарем.</a:t>
            </a:r>
            <a:r>
              <a:rPr sz="2000" spc="2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Мы</a:t>
            </a:r>
            <a:r>
              <a:rPr sz="2000" spc="2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000" spc="2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первого</a:t>
            </a:r>
            <a:r>
              <a:rPr sz="2000" spc="2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класса знакомы</a:t>
            </a:r>
            <a:r>
              <a:rPr sz="20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0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таким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понятием</a:t>
            </a:r>
            <a:r>
              <a:rPr sz="20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как</a:t>
            </a:r>
            <a:r>
              <a:rPr sz="20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«словарное</a:t>
            </a:r>
            <a:r>
              <a:rPr sz="20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слово».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80"/>
              </a:spcBef>
              <a:buClr>
                <a:srgbClr val="001F5F"/>
              </a:buClr>
              <a:buFont typeface="Wingdings"/>
              <a:buChar char=""/>
            </a:pPr>
            <a:endParaRPr sz="2000">
              <a:latin typeface="Times New Roman"/>
              <a:cs typeface="Times New Roman"/>
            </a:endParaRPr>
          </a:p>
          <a:p>
            <a:pPr marL="369570" marR="75565" lvl="1" indent="-285750" algn="just">
              <a:lnSpc>
                <a:spcPct val="100000"/>
              </a:lnSpc>
              <a:buFont typeface="Wingdings"/>
              <a:buChar char=""/>
              <a:tabLst>
                <a:tab pos="370840" algn="l"/>
              </a:tabLst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Этимологический</a:t>
            </a:r>
            <a:r>
              <a:rPr sz="2000" spc="2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словарь</a:t>
            </a:r>
            <a:r>
              <a:rPr sz="2000" spc="2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sz="2000" spc="2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рассказывает</a:t>
            </a:r>
            <a:r>
              <a:rPr sz="2000" spc="2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spc="2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месте</a:t>
            </a:r>
            <a:r>
              <a:rPr sz="2000" spc="2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и 	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времени</a:t>
            </a:r>
            <a:r>
              <a:rPr sz="2000" spc="2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рождения</a:t>
            </a:r>
            <a:r>
              <a:rPr sz="2000" spc="3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слова,</a:t>
            </a:r>
            <a:r>
              <a:rPr sz="2000" spc="2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какие</a:t>
            </a:r>
            <a:r>
              <a:rPr sz="2000" spc="3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000" spc="2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ним</a:t>
            </a:r>
            <a:r>
              <a:rPr sz="2000" spc="3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происходили 	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изменения</a:t>
            </a:r>
            <a:r>
              <a:rPr sz="20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во</a:t>
            </a:r>
            <a:r>
              <a:rPr sz="20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времени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;</a:t>
            </a:r>
            <a:endParaRPr sz="1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30"/>
              </a:spcBef>
              <a:buClr>
                <a:srgbClr val="001F5F"/>
              </a:buClr>
              <a:buFont typeface="Wingdings"/>
              <a:buChar char=""/>
            </a:pPr>
            <a:endParaRPr sz="2000">
              <a:latin typeface="Calibri"/>
              <a:cs typeface="Calibri"/>
            </a:endParaRPr>
          </a:p>
          <a:p>
            <a:pPr marL="359410" marR="145415" indent="-342900" algn="just">
              <a:lnSpc>
                <a:spcPct val="100000"/>
              </a:lnSpc>
              <a:buFont typeface="Wingdings"/>
              <a:buChar char=""/>
              <a:tabLst>
                <a:tab pos="359410" algn="l"/>
              </a:tabLst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Словарь</a:t>
            </a:r>
            <a:r>
              <a:rPr sz="2000" spc="13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синонимов</a:t>
            </a:r>
            <a:r>
              <a:rPr sz="2000" spc="14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sz="2000" spc="13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книга</a:t>
            </a:r>
            <a:r>
              <a:rPr sz="2000" spc="14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spc="14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словах</a:t>
            </a:r>
            <a:r>
              <a:rPr sz="2000" spc="13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близких</a:t>
            </a:r>
            <a:r>
              <a:rPr sz="2000" spc="14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по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смыслу.</a:t>
            </a:r>
            <a:endParaRPr sz="2000">
              <a:latin typeface="Times New Roman"/>
              <a:cs typeface="Times New Roman"/>
            </a:endParaRPr>
          </a:p>
          <a:p>
            <a:pPr marL="16510" marR="143510" algn="just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Общепризнанно,</a:t>
            </a:r>
            <a:r>
              <a:rPr sz="2000" spc="245" dirty="0">
                <a:solidFill>
                  <a:srgbClr val="001F5F"/>
                </a:solidFill>
                <a:latin typeface="Times New Roman"/>
                <a:cs typeface="Times New Roman"/>
              </a:rPr>
              <a:t> 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что</a:t>
            </a:r>
            <a:r>
              <a:rPr sz="2000" spc="240" dirty="0">
                <a:solidFill>
                  <a:srgbClr val="001F5F"/>
                </a:solidFill>
                <a:latin typeface="Times New Roman"/>
                <a:cs typeface="Times New Roman"/>
              </a:rPr>
              <a:t> 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синонимические</a:t>
            </a:r>
            <a:r>
              <a:rPr sz="2000" spc="245" dirty="0">
                <a:solidFill>
                  <a:srgbClr val="001F5F"/>
                </a:solidFill>
                <a:latin typeface="Times New Roman"/>
                <a:cs typeface="Times New Roman"/>
              </a:rPr>
              <a:t>  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возможности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русского</a:t>
            </a:r>
            <a:r>
              <a:rPr sz="2000" spc="9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языка</a:t>
            </a:r>
            <a:r>
              <a:rPr sz="2000" spc="10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исключительно</a:t>
            </a:r>
            <a:r>
              <a:rPr sz="2000" spc="10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велики.</a:t>
            </a:r>
            <a:r>
              <a:rPr sz="2000" spc="10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Например,</a:t>
            </a:r>
            <a:r>
              <a:rPr sz="2000" spc="9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на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каком</a:t>
            </a:r>
            <a:r>
              <a:rPr sz="2000" spc="3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ещё</a:t>
            </a:r>
            <a:r>
              <a:rPr sz="2000" spc="3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языке</a:t>
            </a:r>
            <a:r>
              <a:rPr sz="2000" spc="3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слово</a:t>
            </a:r>
            <a:r>
              <a:rPr sz="2000" spc="4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«спать»</a:t>
            </a:r>
            <a:r>
              <a:rPr sz="2000" spc="210" dirty="0">
                <a:solidFill>
                  <a:srgbClr val="001F5F"/>
                </a:solidFill>
                <a:latin typeface="Times New Roman"/>
                <a:cs typeface="Times New Roman"/>
              </a:rPr>
              <a:t> 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можно</a:t>
            </a:r>
            <a:r>
              <a:rPr sz="2000" spc="3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заменить</a:t>
            </a:r>
            <a:r>
              <a:rPr sz="2000" spc="3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на: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почивать,</a:t>
            </a:r>
            <a:r>
              <a:rPr sz="2000" spc="43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вкушать</a:t>
            </a:r>
            <a:r>
              <a:rPr sz="2000" spc="43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сон,</a:t>
            </a:r>
            <a:r>
              <a:rPr sz="2000" spc="4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покоиться</a:t>
            </a:r>
            <a:r>
              <a:rPr sz="2000" spc="4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spc="43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объятиях</a:t>
            </a:r>
            <a:r>
              <a:rPr sz="2000" spc="4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Морфея,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баиньки</a:t>
            </a:r>
            <a:r>
              <a:rPr sz="20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или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дрыхнуть.</a:t>
            </a:r>
            <a:endParaRPr sz="2000">
              <a:latin typeface="Times New Roman"/>
              <a:cs typeface="Times New Roman"/>
            </a:endParaRPr>
          </a:p>
          <a:p>
            <a:pPr marL="16510" marR="144145" indent="63500" algn="just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«Словарь</a:t>
            </a:r>
            <a:r>
              <a:rPr sz="2000" spc="1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синонимов</a:t>
            </a:r>
            <a:r>
              <a:rPr sz="2000" spc="1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русского</a:t>
            </a:r>
            <a:r>
              <a:rPr sz="2000" spc="1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языка»</a:t>
            </a:r>
            <a:r>
              <a:rPr sz="2000" spc="1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помогает</a:t>
            </a:r>
            <a:r>
              <a:rPr sz="2000" spc="1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выбрать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наиболее</a:t>
            </a:r>
            <a:r>
              <a:rPr sz="2000" spc="4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удачное</a:t>
            </a:r>
            <a:r>
              <a:rPr sz="2000" spc="43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слово</a:t>
            </a:r>
            <a:r>
              <a:rPr sz="2000" spc="4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или</a:t>
            </a:r>
            <a:r>
              <a:rPr sz="2000" spc="4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словосочетание</a:t>
            </a:r>
            <a:r>
              <a:rPr sz="2000" spc="4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sz="2000" spc="4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более точного</a:t>
            </a:r>
            <a:r>
              <a:rPr sz="20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яркого</a:t>
            </a:r>
            <a:r>
              <a:rPr sz="20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выражения</a:t>
            </a:r>
            <a:r>
              <a:rPr sz="20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мысли.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809231" y="4241290"/>
            <a:ext cx="2334895" cy="2616835"/>
            <a:chOff x="6809231" y="4241290"/>
            <a:chExt cx="2334895" cy="2616835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09231" y="4241290"/>
              <a:ext cx="2334768" cy="261670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04176" y="4437125"/>
              <a:ext cx="2114804" cy="210375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Фон акварель пастельные т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249732" y="337769"/>
            <a:ext cx="647700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265" marR="5080" indent="-342265" algn="r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342265" algn="l"/>
              </a:tabLst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Словарь</a:t>
            </a:r>
            <a:r>
              <a:rPr sz="2000" spc="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антонимов</a:t>
            </a:r>
            <a:r>
              <a:rPr sz="2000" spc="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sz="2000" spc="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книга</a:t>
            </a:r>
            <a:r>
              <a:rPr sz="2000" spc="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spc="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словах</a:t>
            </a:r>
            <a:r>
              <a:rPr sz="2000" spc="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противоположных</a:t>
            </a:r>
            <a:endParaRPr sz="2000" dirty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2000" spc="2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смыслу.</a:t>
            </a:r>
            <a:r>
              <a:rPr sz="2000" spc="2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Например,</a:t>
            </a:r>
            <a:r>
              <a:rPr sz="2000" spc="2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горячий</a:t>
            </a:r>
            <a:r>
              <a:rPr sz="2000" spc="25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2000" spc="2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холодный,</a:t>
            </a:r>
            <a:r>
              <a:rPr sz="2000" spc="2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радость</a:t>
            </a:r>
            <a:r>
              <a:rPr sz="2000" spc="2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0222" y="947674"/>
            <a:ext cx="51968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09955" algn="l"/>
                <a:tab pos="1216660" algn="l"/>
                <a:tab pos="2039620" algn="l"/>
                <a:tab pos="3378200" algn="l"/>
                <a:tab pos="3677920" algn="l"/>
                <a:tab pos="4475480" algn="l"/>
              </a:tabLst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справа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слева.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Антонимы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языке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имеют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69847" y="1252474"/>
            <a:ext cx="51574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57555" algn="l"/>
                <a:tab pos="1052195" algn="l"/>
                <a:tab pos="2650490" algn="l"/>
                <a:tab pos="3288029" algn="l"/>
                <a:tab pos="4102100" algn="l"/>
                <a:tab pos="4403725" algn="l"/>
              </a:tabLst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связь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синонимами.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Они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лежат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основе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82038" y="1557350"/>
            <a:ext cx="27698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37615" algn="l"/>
                <a:tab pos="1571625" algn="l"/>
              </a:tabLst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пословиц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поговорок: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22470" y="1557350"/>
            <a:ext cx="220218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21080" algn="l"/>
                <a:tab pos="1949450" algn="l"/>
              </a:tabLst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«Мягко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стелет,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да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632" y="947674"/>
            <a:ext cx="820419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грусть, тесную многих жестко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40891" y="1862455"/>
            <a:ext cx="51841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77265" algn="l"/>
                <a:tab pos="2098675" algn="l"/>
                <a:tab pos="2413000" algn="l"/>
                <a:tab pos="3444875" algn="l"/>
                <a:tab pos="4222115" algn="l"/>
                <a:tab pos="4536440" algn="l"/>
              </a:tabLst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спать»,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«Тяжело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учении,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легко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бою»,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2632" y="2167255"/>
            <a:ext cx="41319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«Сытый</a:t>
            </a:r>
            <a:r>
              <a:rPr sz="20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голодного</a:t>
            </a:r>
            <a:r>
              <a:rPr sz="20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sz="20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разумеет»</a:t>
            </a:r>
            <a:r>
              <a:rPr sz="20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т.д.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9732" y="2472055"/>
            <a:ext cx="29375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354965" algn="l"/>
                <a:tab pos="1482090" algn="l"/>
              </a:tabLst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Словарь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иностранных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91280" y="2472055"/>
            <a:ext cx="33350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27075" algn="l"/>
                <a:tab pos="1040765" algn="l"/>
                <a:tab pos="2358390" algn="l"/>
              </a:tabLst>
            </a:pP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слов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объясняет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значение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9732" y="2776804"/>
            <a:ext cx="6478270" cy="1551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иностранных слов,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их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происхождение.</a:t>
            </a:r>
            <a:endParaRPr sz="20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Wingdings"/>
              <a:buChar char=""/>
              <a:tabLst>
                <a:tab pos="355600" algn="l"/>
                <a:tab pos="3053080" algn="l"/>
                <a:tab pos="4066540" algn="l"/>
                <a:tab pos="4326255" algn="l"/>
                <a:tab pos="5485765" algn="l"/>
              </a:tabLst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Словообразовательный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словарь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помогает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30" dirty="0">
                <a:solidFill>
                  <a:srgbClr val="001F5F"/>
                </a:solidFill>
                <a:latin typeface="Times New Roman"/>
                <a:cs typeface="Times New Roman"/>
              </a:rPr>
              <a:t>находить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части</a:t>
            </a:r>
            <a:r>
              <a:rPr sz="20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слова</a:t>
            </a:r>
            <a:r>
              <a:rPr sz="20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точно</a:t>
            </a:r>
            <a:r>
              <a:rPr sz="20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определять</a:t>
            </a:r>
            <a:r>
              <a:rPr sz="20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границы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между</a:t>
            </a:r>
            <a:r>
              <a:rPr sz="20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ними.</a:t>
            </a:r>
            <a:endParaRPr sz="2000" dirty="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"/>
              <a:tabLst>
                <a:tab pos="354965" algn="l"/>
                <a:tab pos="2556510" algn="l"/>
                <a:tab pos="3573145" algn="l"/>
                <a:tab pos="3832225" algn="l"/>
                <a:tab pos="4942205" algn="l"/>
              </a:tabLst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Фразеологический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словарь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является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справочником</a:t>
            </a:r>
            <a:endParaRPr sz="2000" dirty="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  <a:tabLst>
                <a:tab pos="1396365" algn="l"/>
                <a:tab pos="1918970" algn="l"/>
                <a:tab pos="3077845" algn="l"/>
                <a:tab pos="3466465" algn="l"/>
                <a:tab pos="4745355" algn="l"/>
                <a:tab pos="5548630" algn="l"/>
                <a:tab pos="5804535" algn="l"/>
              </a:tabLst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особым.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Его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образуют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отдельные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слова,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целые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2632" y="4301490"/>
            <a:ext cx="40836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70710" algn="l"/>
                <a:tab pos="3188970" algn="l"/>
              </a:tabLst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сочетания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слов,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которые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18582" y="4301490"/>
            <a:ext cx="13074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называются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2632" y="4606290"/>
            <a:ext cx="6136005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фразеологическими</a:t>
            </a:r>
            <a:r>
              <a:rPr sz="2000" spc="4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оборотами</a:t>
            </a:r>
            <a:r>
              <a:rPr sz="2000" spc="3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или</a:t>
            </a:r>
            <a:r>
              <a:rPr sz="2000" spc="4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фразеологизмами.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Они</a:t>
            </a:r>
            <a:r>
              <a:rPr sz="2000" spc="29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могут</a:t>
            </a:r>
            <a:r>
              <a:rPr sz="2000" spc="30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служить</a:t>
            </a:r>
            <a:r>
              <a:rPr sz="2000" spc="29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sz="2000" spc="29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обозначения</a:t>
            </a:r>
            <a:r>
              <a:rPr sz="2000" spc="30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предмета</a:t>
            </a:r>
            <a:r>
              <a:rPr sz="2000" spc="29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явления,</a:t>
            </a:r>
            <a:r>
              <a:rPr sz="2000" spc="25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действия</a:t>
            </a:r>
            <a:r>
              <a:rPr sz="2000" spc="2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spc="2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состояний,</a:t>
            </a:r>
            <a:r>
              <a:rPr sz="2000" spc="25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свойств,</a:t>
            </a:r>
            <a:r>
              <a:rPr sz="2000" spc="25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качеств</a:t>
            </a:r>
            <a:r>
              <a:rPr sz="2000" spc="2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чего-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либо,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признака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действия.</a:t>
            </a:r>
            <a:r>
              <a:rPr sz="2000" spc="4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Например,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«ломать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голову»</a:t>
            </a:r>
            <a:r>
              <a:rPr sz="20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–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думать,</a:t>
            </a:r>
            <a:r>
              <a:rPr sz="2000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«не</a:t>
            </a:r>
            <a:r>
              <a:rPr sz="2000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робкого</a:t>
            </a:r>
            <a:r>
              <a:rPr sz="2000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десятка»</a:t>
            </a:r>
            <a:r>
              <a:rPr sz="2000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sz="2000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смелый,</a:t>
            </a:r>
            <a:r>
              <a:rPr sz="2000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«во</a:t>
            </a:r>
            <a:r>
              <a:rPr sz="2000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весь</a:t>
            </a:r>
            <a:r>
              <a:rPr sz="2000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дух»</a:t>
            </a:r>
            <a:r>
              <a:rPr sz="2000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-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очень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быстро</a:t>
            </a:r>
            <a:r>
              <a:rPr sz="20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т.д.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929628" y="0"/>
            <a:ext cx="1757172" cy="6477000"/>
            <a:chOff x="6929628" y="0"/>
            <a:chExt cx="2214880" cy="6858000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62216" y="0"/>
              <a:ext cx="2063496" cy="275691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57034" y="118618"/>
              <a:ext cx="1475231" cy="224536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00544" y="1478280"/>
              <a:ext cx="1743455" cy="271576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96378" y="1673732"/>
              <a:ext cx="1518539" cy="212737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29628" y="3009900"/>
              <a:ext cx="2188464" cy="267766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24573" y="3207766"/>
              <a:ext cx="1599946" cy="208610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01484" y="4314442"/>
              <a:ext cx="1842516" cy="254355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97445" y="4509134"/>
              <a:ext cx="1617472" cy="215658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Фон акварель пастельные т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770" name="Picture 2" descr="https://grizly.club/uploads/posts/2023-08/1691220535_grizly-club-p-kartinki-spasibo-za-vnimanie-bez-fona-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362200"/>
            <a:ext cx="7889875" cy="1216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Фон акварель пастельные т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334467" y="2589402"/>
            <a:ext cx="502475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«Словарь</a:t>
            </a:r>
            <a:r>
              <a:rPr sz="2000" spc="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2000" spc="1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это</a:t>
            </a:r>
            <a:r>
              <a:rPr sz="2000" spc="1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sz="2000" spc="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просто</a:t>
            </a:r>
            <a:r>
              <a:rPr sz="2000" spc="1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книга,</a:t>
            </a:r>
            <a:r>
              <a:rPr sz="2000" spc="1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это</a:t>
            </a:r>
            <a:r>
              <a:rPr sz="2000" spc="1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сборник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слов</a:t>
            </a:r>
            <a:r>
              <a:rPr sz="2000" spc="4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000" spc="4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пояснениями</a:t>
            </a:r>
            <a:r>
              <a:rPr sz="2000" spc="4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spc="4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переводом</a:t>
            </a:r>
            <a:r>
              <a:rPr sz="2000" spc="45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значений,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который</a:t>
            </a:r>
            <a:r>
              <a:rPr sz="2000" spc="340" dirty="0">
                <a:solidFill>
                  <a:srgbClr val="001F5F"/>
                </a:solidFill>
                <a:latin typeface="Times New Roman"/>
                <a:cs typeface="Times New Roman"/>
              </a:rPr>
              <a:t> 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прокладывает</a:t>
            </a:r>
            <a:r>
              <a:rPr sz="2000" spc="350" dirty="0">
                <a:solidFill>
                  <a:srgbClr val="001F5F"/>
                </a:solidFill>
                <a:latin typeface="Times New Roman"/>
                <a:cs typeface="Times New Roman"/>
              </a:rPr>
              <a:t> 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путь</a:t>
            </a:r>
            <a:r>
              <a:rPr sz="2000" spc="345" dirty="0">
                <a:solidFill>
                  <a:srgbClr val="001F5F"/>
                </a:solidFill>
                <a:latin typeface="Times New Roman"/>
                <a:cs typeface="Times New Roman"/>
              </a:rPr>
              <a:t> 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языку</a:t>
            </a:r>
            <a:r>
              <a:rPr sz="2000" spc="340" dirty="0">
                <a:solidFill>
                  <a:srgbClr val="001F5F"/>
                </a:solidFill>
                <a:latin typeface="Times New Roman"/>
                <a:cs typeface="Times New Roman"/>
              </a:rPr>
              <a:t>   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будущее».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0634" y="531621"/>
            <a:ext cx="5128895" cy="216790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нем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прекрасно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сказал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французский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писатель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Анатоль</a:t>
            </a:r>
            <a:r>
              <a:rPr sz="2000" spc="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Франс:</a:t>
            </a:r>
            <a:r>
              <a:rPr sz="2000" spc="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«Словарь</a:t>
            </a:r>
            <a:r>
              <a:rPr sz="2000" spc="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2000" spc="1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это</a:t>
            </a:r>
            <a:r>
              <a:rPr sz="2000" spc="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вся</a:t>
            </a:r>
            <a:r>
              <a:rPr sz="2000" spc="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вселенная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spc="1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алфавитном</a:t>
            </a:r>
            <a:r>
              <a:rPr sz="2000" spc="1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порядке.</a:t>
            </a:r>
            <a:r>
              <a:rPr sz="2000" spc="1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Здесь</a:t>
            </a:r>
            <a:r>
              <a:rPr sz="2000" spc="1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мысли,</a:t>
            </a:r>
            <a:r>
              <a:rPr sz="2000" spc="1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радости,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труды,</a:t>
            </a:r>
            <a:r>
              <a:rPr sz="2000" spc="12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горести</a:t>
            </a:r>
            <a:r>
              <a:rPr sz="2000" spc="114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наших</a:t>
            </a:r>
            <a:r>
              <a:rPr sz="2000" spc="12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предков.</a:t>
            </a:r>
            <a:r>
              <a:rPr sz="2000" spc="12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Подумайте,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что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все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собранные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вместе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слова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—</a:t>
            </a:r>
            <a:r>
              <a:rPr sz="20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дело</a:t>
            </a:r>
            <a:r>
              <a:rPr sz="20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плоти,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крови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души</a:t>
            </a:r>
            <a:r>
              <a:rPr sz="20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человечества».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50442" y="100711"/>
            <a:ext cx="3521558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Topaz" pitchFamily="2" charset="0"/>
              </a:rPr>
              <a:t>Что</a:t>
            </a:r>
            <a:r>
              <a:rPr spc="-110" dirty="0">
                <a:latin typeface="Topaz" pitchFamily="2" charset="0"/>
              </a:rPr>
              <a:t> </a:t>
            </a:r>
            <a:r>
              <a:rPr dirty="0">
                <a:latin typeface="Topaz" pitchFamily="2" charset="0"/>
              </a:rPr>
              <a:t>же</a:t>
            </a:r>
            <a:r>
              <a:rPr spc="-85" dirty="0">
                <a:latin typeface="Topaz" pitchFamily="2" charset="0"/>
              </a:rPr>
              <a:t> </a:t>
            </a:r>
            <a:r>
              <a:rPr dirty="0">
                <a:latin typeface="Topaz" pitchFamily="2" charset="0"/>
              </a:rPr>
              <a:t>такое</a:t>
            </a:r>
            <a:r>
              <a:rPr spc="-85" dirty="0">
                <a:latin typeface="Topaz" pitchFamily="2" charset="0"/>
              </a:rPr>
              <a:t> </a:t>
            </a:r>
            <a:r>
              <a:rPr dirty="0">
                <a:latin typeface="Topaz" pitchFamily="2" charset="0"/>
              </a:rPr>
              <a:t>словарь</a:t>
            </a:r>
            <a:r>
              <a:rPr spc="-85" dirty="0">
                <a:latin typeface="Topaz" pitchFamily="2" charset="0"/>
              </a:rPr>
              <a:t> </a:t>
            </a:r>
            <a:r>
              <a:rPr spc="-50" dirty="0">
                <a:latin typeface="Topaz" pitchFamily="2" charset="0"/>
              </a:rPr>
              <a:t>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9824" y="4104513"/>
            <a:ext cx="4988560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2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200" spc="54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вопроса</a:t>
            </a:r>
            <a:r>
              <a:rPr sz="2200" spc="5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«почему»</a:t>
            </a:r>
            <a:r>
              <a:rPr sz="2200" spc="5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начинается  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любое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открытие.</a:t>
            </a:r>
            <a:r>
              <a:rPr sz="2200" spc="229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Чем</a:t>
            </a:r>
            <a:r>
              <a:rPr sz="2200" spc="24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чаще</a:t>
            </a:r>
            <a:r>
              <a:rPr sz="2200" spc="24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мы</a:t>
            </a:r>
            <a:r>
              <a:rPr sz="2200" spc="24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задаем</a:t>
            </a:r>
            <a:r>
              <a:rPr sz="2200" spc="23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200" spc="-20" dirty="0">
                <a:solidFill>
                  <a:srgbClr val="001F5F"/>
                </a:solidFill>
                <a:latin typeface="Times New Roman"/>
                <a:cs typeface="Times New Roman"/>
              </a:rPr>
              <a:t>этот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вопрос</a:t>
            </a:r>
            <a:r>
              <a:rPr sz="2200" spc="340" dirty="0">
                <a:solidFill>
                  <a:srgbClr val="001F5F"/>
                </a:solidFill>
                <a:latin typeface="Times New Roman"/>
                <a:cs typeface="Times New Roman"/>
              </a:rPr>
              <a:t>   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200" spc="340" dirty="0">
                <a:solidFill>
                  <a:srgbClr val="001F5F"/>
                </a:solidFill>
                <a:latin typeface="Times New Roman"/>
                <a:cs typeface="Times New Roman"/>
              </a:rPr>
              <a:t>   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находим</a:t>
            </a:r>
            <a:r>
              <a:rPr sz="2200" spc="340" dirty="0">
                <a:solidFill>
                  <a:srgbClr val="001F5F"/>
                </a:solidFill>
                <a:latin typeface="Times New Roman"/>
                <a:cs typeface="Times New Roman"/>
              </a:rPr>
              <a:t>   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ответ,</a:t>
            </a:r>
            <a:r>
              <a:rPr sz="2200" spc="340" dirty="0">
                <a:solidFill>
                  <a:srgbClr val="001F5F"/>
                </a:solidFill>
                <a:latin typeface="Times New Roman"/>
                <a:cs typeface="Times New Roman"/>
              </a:rPr>
              <a:t>    </a:t>
            </a:r>
            <a:r>
              <a:rPr sz="2200" spc="-25" dirty="0">
                <a:solidFill>
                  <a:srgbClr val="001F5F"/>
                </a:solidFill>
                <a:latin typeface="Times New Roman"/>
                <a:cs typeface="Times New Roman"/>
              </a:rPr>
              <a:t>тем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образованнее</a:t>
            </a:r>
            <a:r>
              <a:rPr sz="2200" spc="2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становимся.</a:t>
            </a:r>
            <a:r>
              <a:rPr sz="2200" spc="20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200" spc="19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помочь</a:t>
            </a:r>
            <a:r>
              <a:rPr sz="2200" spc="2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001F5F"/>
                </a:solidFill>
                <a:latin typeface="Times New Roman"/>
                <a:cs typeface="Times New Roman"/>
              </a:rPr>
              <a:t>нам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9824" y="5445963"/>
            <a:ext cx="341630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964565" algn="l"/>
                <a:tab pos="1576070" algn="l"/>
                <a:tab pos="1906905" algn="l"/>
              </a:tabLst>
            </a:pP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найти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ответ,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практически вопрос,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		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помогут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73526" y="5781243"/>
            <a:ext cx="96964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словари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20439" y="5445963"/>
            <a:ext cx="133794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95"/>
              </a:spcBef>
              <a:tabLst>
                <a:tab pos="531495" algn="l"/>
              </a:tabLst>
            </a:pPr>
            <a:r>
              <a:rPr sz="2200" spc="-25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любой</a:t>
            </a:r>
            <a:endParaRPr sz="22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200" spc="-5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9824" y="6116523"/>
            <a:ext cx="17887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энциклопедии.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791200" y="304800"/>
            <a:ext cx="3023742" cy="5840095"/>
            <a:chOff x="5794247" y="0"/>
            <a:chExt cx="3249295" cy="675449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94247" y="3393947"/>
              <a:ext cx="3153155" cy="33604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05143" y="0"/>
              <a:ext cx="2938272" cy="33604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02247" y="96647"/>
              <a:ext cx="2348483" cy="2871469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6628003" y="2953004"/>
            <a:ext cx="16814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Анатоль</a:t>
            </a:r>
            <a:r>
              <a:rPr sz="20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Франс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Фон акварель пастельные т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330200" y="284429"/>
            <a:ext cx="8412480" cy="186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1435" algn="just">
              <a:lnSpc>
                <a:spcPct val="100000"/>
              </a:lnSpc>
              <a:spcBef>
                <a:spcPts val="105"/>
              </a:spcBef>
            </a:pPr>
            <a:r>
              <a:rPr lang="ru-RU" sz="2000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    </a:t>
            </a:r>
            <a:r>
              <a:rPr sz="2000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Ежегодно</a:t>
            </a:r>
            <a:r>
              <a:rPr sz="2000" spc="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18 января </a:t>
            </a:r>
            <a:r>
              <a:rPr sz="200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отмечается</a:t>
            </a:r>
            <a:r>
              <a:rPr sz="2000" spc="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001F5F"/>
                </a:solidFill>
                <a:latin typeface="Times New Roman"/>
                <a:cs typeface="Times New Roman"/>
              </a:rPr>
              <a:t>День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Словарей</a:t>
            </a:r>
            <a:r>
              <a:rPr sz="20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sz="2000" spc="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Памятный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день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был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учрежден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2010 году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инициативе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Общества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любителей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 русской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словесности</a:t>
            </a:r>
            <a:r>
              <a:rPr sz="2000" spc="7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spc="7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музея</a:t>
            </a:r>
            <a:r>
              <a:rPr sz="2000" spc="7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В.</a:t>
            </a:r>
            <a:r>
              <a:rPr sz="2000" spc="7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И.</a:t>
            </a:r>
            <a:r>
              <a:rPr sz="2000" spc="7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Даля.</a:t>
            </a:r>
            <a:r>
              <a:rPr sz="2000" spc="7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2000" spc="7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замыслу</a:t>
            </a:r>
            <a:r>
              <a:rPr sz="2000" spc="7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инициаторов</a:t>
            </a:r>
            <a:r>
              <a:rPr sz="2000" spc="8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проведения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праздника</a:t>
            </a:r>
            <a:r>
              <a:rPr sz="2000" spc="2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отмечается</a:t>
            </a:r>
            <a:r>
              <a:rPr sz="2000" spc="25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ежегодно</a:t>
            </a:r>
            <a:r>
              <a:rPr sz="2000" spc="2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во</a:t>
            </a:r>
            <a:r>
              <a:rPr sz="2000" spc="2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всех</a:t>
            </a:r>
            <a:r>
              <a:rPr sz="2000" spc="2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учебных</a:t>
            </a:r>
            <a:r>
              <a:rPr sz="2000" spc="25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заведениях,</a:t>
            </a:r>
            <a:r>
              <a:rPr sz="2000" spc="2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библиотеках,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музеях,</a:t>
            </a:r>
            <a:r>
              <a:rPr sz="200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культурных</a:t>
            </a:r>
            <a:r>
              <a:rPr sz="2000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центрах,</a:t>
            </a:r>
            <a:r>
              <a:rPr sz="2000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книжных</a:t>
            </a:r>
            <a:r>
              <a:rPr sz="20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магазинах.</a:t>
            </a:r>
            <a:r>
              <a:rPr sz="2000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Главная</a:t>
            </a:r>
            <a:r>
              <a:rPr sz="200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задача</a:t>
            </a:r>
            <a:r>
              <a:rPr sz="200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праздника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20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повысить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общую</a:t>
            </a:r>
            <a:r>
              <a:rPr sz="20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Times New Roman"/>
                <a:cs typeface="Times New Roman"/>
              </a:rPr>
              <a:t>культуру</a:t>
            </a:r>
            <a:r>
              <a:rPr sz="20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пользования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справочной</a:t>
            </a:r>
            <a:r>
              <a:rPr sz="20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литературой.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14400" y="2133600"/>
            <a:ext cx="8006080" cy="4559935"/>
            <a:chOff x="487680" y="2298190"/>
            <a:chExt cx="8006080" cy="455993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680" y="2298190"/>
              <a:ext cx="8005572" cy="45598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3564" y="2492908"/>
              <a:ext cx="7416800" cy="416674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Фон акварель пастельные т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346" y="140588"/>
            <a:ext cx="406590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6725" algn="l"/>
                <a:tab pos="1414780" algn="l"/>
                <a:tab pos="2536190" algn="l"/>
                <a:tab pos="2983230" algn="l"/>
              </a:tabLst>
            </a:pPr>
            <a:r>
              <a:rPr sz="2000" spc="-10" dirty="0" smtClean="0"/>
              <a:t>.</a:t>
            </a:r>
            <a:endParaRPr sz="2000" dirty="0"/>
          </a:p>
        </p:txBody>
      </p:sp>
      <p:sp>
        <p:nvSpPr>
          <p:cNvPr id="3" name="object 3"/>
          <p:cNvSpPr txBox="1"/>
          <p:nvPr/>
        </p:nvSpPr>
        <p:spPr>
          <a:xfrm>
            <a:off x="282346" y="445388"/>
            <a:ext cx="4067810" cy="9496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endParaRPr lang="ru-RU" sz="2000" spc="-10" dirty="0" smtClean="0">
              <a:solidFill>
                <a:srgbClr val="001F5F"/>
              </a:solidFill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Владимир</a:t>
            </a:r>
            <a:r>
              <a:rPr sz="2000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Иванович</a:t>
            </a:r>
            <a:r>
              <a:rPr sz="2000" spc="1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Даль</a:t>
            </a:r>
            <a:r>
              <a:rPr sz="2000" spc="1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(1801-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1872)</a:t>
            </a:r>
            <a:r>
              <a:rPr sz="2000" spc="1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—</a:t>
            </a:r>
            <a:r>
              <a:rPr sz="2000" spc="1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автор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2346" y="1360170"/>
            <a:ext cx="1697989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«Толкового </a:t>
            </a:r>
            <a:r>
              <a:rPr sz="2000" spc="-30" dirty="0">
                <a:solidFill>
                  <a:srgbClr val="001F5F"/>
                </a:solidFill>
                <a:latin typeface="Times New Roman"/>
                <a:cs typeface="Times New Roman"/>
              </a:rPr>
              <a:t>великорусского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02357" y="1360170"/>
            <a:ext cx="988694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6370" marR="5080" indent="-154305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словаря 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языка».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66008" y="1360170"/>
            <a:ext cx="98298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73355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живого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Большие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2346" y="1969770"/>
            <a:ext cx="4067175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  <a:tabLst>
                <a:tab pos="1611630" algn="l"/>
                <a:tab pos="2625090" algn="l"/>
              </a:tabLst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академические</a:t>
            </a:r>
            <a:r>
              <a:rPr sz="2000" spc="3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словари</a:t>
            </a:r>
            <a:r>
              <a:rPr sz="2000" spc="3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выходили</a:t>
            </a:r>
            <a:r>
              <a:rPr sz="2000" spc="3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раньше,</a:t>
            </a:r>
            <a:r>
              <a:rPr sz="2000" spc="1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но</a:t>
            </a:r>
            <a:r>
              <a:rPr sz="2000" spc="1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Даль</a:t>
            </a:r>
            <a:r>
              <a:rPr sz="2000" spc="1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создал</a:t>
            </a:r>
            <a:r>
              <a:rPr sz="2000" spc="1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уникальный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словарь.</a:t>
            </a:r>
            <a:r>
              <a:rPr sz="20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этом</a:t>
            </a:r>
            <a:r>
              <a:rPr sz="200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словаре</a:t>
            </a:r>
            <a:r>
              <a:rPr sz="200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представлен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как</a:t>
            </a:r>
            <a:r>
              <a:rPr sz="2000" spc="32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наличный</a:t>
            </a:r>
            <a:r>
              <a:rPr sz="2000" spc="33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состав</a:t>
            </a:r>
            <a:r>
              <a:rPr sz="2000" spc="32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языка,</a:t>
            </a:r>
            <a:r>
              <a:rPr sz="2000" spc="32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так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способы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его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лексического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обогащения.</a:t>
            </a: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Ни</a:t>
            </a:r>
            <a:r>
              <a:rPr sz="2000" spc="1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один</a:t>
            </a:r>
            <a:r>
              <a:rPr sz="2000" spc="1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из</a:t>
            </a:r>
            <a:r>
              <a:rPr sz="2000" spc="1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академических</a:t>
            </a:r>
            <a:r>
              <a:rPr sz="2000" spc="1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словарей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sz="2000" spc="390" dirty="0">
                <a:solidFill>
                  <a:srgbClr val="001F5F"/>
                </a:solidFill>
                <a:latin typeface="Times New Roman"/>
                <a:cs typeface="Times New Roman"/>
              </a:rPr>
              <a:t>   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раскрывает</a:t>
            </a:r>
            <a:r>
              <a:rPr sz="2000" spc="395" dirty="0">
                <a:solidFill>
                  <a:srgbClr val="001F5F"/>
                </a:solidFill>
                <a:latin typeface="Times New Roman"/>
                <a:cs typeface="Times New Roman"/>
              </a:rPr>
              <a:t>    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словообразо-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2346" y="4408677"/>
            <a:ext cx="406781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  <a:tabLst>
                <a:tab pos="1390015" algn="l"/>
                <a:tab pos="3101340" algn="l"/>
              </a:tabLst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вательные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возможности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русского</a:t>
            </a:r>
            <a:endParaRPr sz="2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словарь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2346" y="4713554"/>
            <a:ext cx="293433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26465" algn="l"/>
                <a:tab pos="1577975" algn="l"/>
                <a:tab pos="2214880" algn="l"/>
              </a:tabLst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языка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как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это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делает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649605" algn="l"/>
                <a:tab pos="1647825" algn="l"/>
              </a:tabLst>
            </a:pP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В.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Даля.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17470" y="5018659"/>
            <a:ext cx="17322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22400" algn="l"/>
              </a:tabLst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случайно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им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2346" y="5323433"/>
            <a:ext cx="40671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пользовались</a:t>
            </a:r>
            <a:r>
              <a:rPr sz="2000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вдохновлялись</a:t>
            </a:r>
            <a:r>
              <a:rPr sz="200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столь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2346" y="5933033"/>
            <a:ext cx="21463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00685" algn="l"/>
                <a:tab pos="887094" algn="l"/>
              </a:tabLst>
            </a:pP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В.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Хлебников,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2346" y="5628233"/>
            <a:ext cx="4065904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07744" algn="l"/>
                <a:tab pos="2286635" algn="l"/>
                <a:tab pos="2876550" algn="l"/>
                <a:tab pos="3359785" algn="l"/>
              </a:tabLst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разные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писатели,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как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А.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Белый</a:t>
            </a:r>
            <a:endParaRPr sz="2000">
              <a:latin typeface="Times New Roman"/>
              <a:cs typeface="Times New Roman"/>
            </a:endParaRPr>
          </a:p>
          <a:p>
            <a:pPr marL="942340" algn="ctr">
              <a:lnSpc>
                <a:spcPct val="100000"/>
              </a:lnSpc>
              <a:spcBef>
                <a:spcPts val="5"/>
              </a:spcBef>
            </a:pP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С.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41726" y="5933033"/>
            <a:ext cx="12077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57910" algn="l"/>
              </a:tabLst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Есенин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2346" y="6238138"/>
            <a:ext cx="1818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А.</a:t>
            </a:r>
            <a:r>
              <a:rPr sz="20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Солженицын.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800600" y="990600"/>
            <a:ext cx="4343654" cy="5130165"/>
            <a:chOff x="4634484" y="0"/>
            <a:chExt cx="4509770" cy="6120765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34484" y="2801111"/>
              <a:ext cx="4509516" cy="331927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31334" y="2999028"/>
              <a:ext cx="4090542" cy="272884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36592" y="0"/>
              <a:ext cx="4407408" cy="331012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32045" y="116586"/>
              <a:ext cx="4070985" cy="2799969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4839715" y="5895238"/>
            <a:ext cx="3978910" cy="5803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ts val="2210"/>
              </a:lnSpc>
              <a:spcBef>
                <a:spcPts val="130"/>
              </a:spcBef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*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лексикограф </a:t>
            </a:r>
            <a:r>
              <a:rPr sz="1800" i="1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sz="18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1F5F"/>
                </a:solidFill>
                <a:latin typeface="Times New Roman"/>
                <a:cs typeface="Times New Roman"/>
              </a:rPr>
              <a:t>( </a:t>
            </a:r>
            <a:r>
              <a:rPr sz="18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греч.)ученый,</a:t>
            </a:r>
            <a:r>
              <a:rPr sz="1800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который </a:t>
            </a:r>
            <a:r>
              <a:rPr sz="1800" i="1" dirty="0">
                <a:solidFill>
                  <a:srgbClr val="001F5F"/>
                </a:solidFill>
                <a:latin typeface="Times New Roman"/>
                <a:cs typeface="Times New Roman"/>
              </a:rPr>
              <a:t>занимается</a:t>
            </a:r>
            <a:r>
              <a:rPr sz="1800" i="1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составлением</a:t>
            </a:r>
            <a:r>
              <a:rPr sz="1800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словарей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Фон акварель пастельные т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7535" y="140588"/>
            <a:ext cx="8395335" cy="453328"/>
          </a:xfrm>
          <a:prstGeom prst="rect">
            <a:avLst/>
          </a:prstGeom>
        </p:spPr>
        <p:txBody>
          <a:bodyPr vert="horz" wrap="square" lIns="0" tIns="83184" rIns="0" bIns="0" rtlCol="0">
            <a:spAutoFit/>
          </a:bodyPr>
          <a:lstStyle/>
          <a:p>
            <a:pPr marL="233362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opaz" pitchFamily="2" charset="0"/>
              </a:rPr>
              <a:t>Знаменитые</a:t>
            </a:r>
            <a:r>
              <a:rPr sz="2400" spc="-130" dirty="0">
                <a:latin typeface="Topaz" pitchFamily="2" charset="0"/>
              </a:rPr>
              <a:t> </a:t>
            </a:r>
            <a:r>
              <a:rPr sz="2400" spc="-10" dirty="0">
                <a:latin typeface="Topaz" pitchFamily="2" charset="0"/>
              </a:rPr>
              <a:t>лексикографы</a:t>
            </a:r>
            <a:endParaRPr sz="2400" dirty="0">
              <a:latin typeface="Topaz" pitchFamily="2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8495" y="858011"/>
            <a:ext cx="8985885" cy="6000115"/>
            <a:chOff x="158495" y="858011"/>
            <a:chExt cx="8985885" cy="600011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495" y="858011"/>
              <a:ext cx="2691384" cy="31943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4329" y="1061338"/>
              <a:ext cx="2102231" cy="25979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41192" y="858011"/>
              <a:ext cx="2273808" cy="32004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35882" y="1052702"/>
              <a:ext cx="1685798" cy="261302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76772" y="858011"/>
              <a:ext cx="2767583" cy="325374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2224" y="1055369"/>
              <a:ext cx="2179193" cy="266395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78095" y="5269990"/>
              <a:ext cx="1633727" cy="158800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93209" y="3140963"/>
              <a:ext cx="1603502" cy="213906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73123" y="2674619"/>
              <a:ext cx="2365248" cy="291998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67942" y="2869819"/>
              <a:ext cx="1777364" cy="233121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50252" y="2987039"/>
              <a:ext cx="1793748" cy="270205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45324" y="3181857"/>
              <a:ext cx="1491233" cy="2113915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465226" y="5659018"/>
            <a:ext cx="246253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8844" marR="5080" indent="-90678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Владимир</a:t>
            </a:r>
            <a:r>
              <a:rPr sz="2200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Иванович </a:t>
            </a:r>
            <a:r>
              <a:rPr sz="2200" spc="-20" dirty="0">
                <a:solidFill>
                  <a:srgbClr val="001F5F"/>
                </a:solidFill>
                <a:latin typeface="Times New Roman"/>
                <a:cs typeface="Times New Roman"/>
              </a:rPr>
              <a:t>Даль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98341" y="5678220"/>
            <a:ext cx="258889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55344" marR="5080" indent="-84328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Дмитрий</a:t>
            </a:r>
            <a:r>
              <a:rPr sz="22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1F5F"/>
                </a:solidFill>
                <a:latin typeface="Times New Roman"/>
                <a:cs typeface="Times New Roman"/>
              </a:rPr>
              <a:t>Николаевич 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Ушаков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68261" y="5766308"/>
            <a:ext cx="209359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6430" marR="5080" indent="-634365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Сергей</a:t>
            </a:r>
            <a:r>
              <a:rPr sz="2200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Иванович Ожегов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Фон акварель пастельные т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" name="Picture 4" descr="Фон акварель пастельные т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bject 3"/>
          <p:cNvSpPr txBox="1"/>
          <p:nvPr/>
        </p:nvSpPr>
        <p:spPr>
          <a:xfrm>
            <a:off x="241198" y="428625"/>
            <a:ext cx="5027295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Владимир</a:t>
            </a:r>
            <a:r>
              <a:rPr sz="2000" spc="37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Иванович</a:t>
            </a:r>
            <a:r>
              <a:rPr sz="2000" spc="36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Даль</a:t>
            </a:r>
            <a:r>
              <a:rPr sz="2000" spc="36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был</a:t>
            </a:r>
            <a:r>
              <a:rPr sz="2000" spc="36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моряком,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врачом,</a:t>
            </a:r>
            <a:r>
              <a:rPr sz="2000" spc="1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писателем,</a:t>
            </a:r>
            <a:r>
              <a:rPr sz="2000" spc="1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натуралистом.</a:t>
            </a:r>
            <a:r>
              <a:rPr sz="2000" spc="1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Он</a:t>
            </a:r>
            <a:r>
              <a:rPr sz="2000" spc="1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плавал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2000" spc="9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морям,</a:t>
            </a:r>
            <a:r>
              <a:rPr sz="2000" spc="9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воевал,</a:t>
            </a:r>
            <a:r>
              <a:rPr sz="2000" spc="10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путешествовал,</a:t>
            </a:r>
            <a:r>
              <a:rPr sz="2000" spc="9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сочинял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сказки</a:t>
            </a:r>
            <a:r>
              <a:rPr sz="2000" spc="315" dirty="0">
                <a:solidFill>
                  <a:srgbClr val="001F5F"/>
                </a:solidFill>
                <a:latin typeface="Times New Roman"/>
                <a:cs typeface="Times New Roman"/>
              </a:rPr>
              <a:t>  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spc="315" dirty="0">
                <a:solidFill>
                  <a:srgbClr val="001F5F"/>
                </a:solidFill>
                <a:latin typeface="Times New Roman"/>
                <a:cs typeface="Times New Roman"/>
              </a:rPr>
              <a:t>  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повести,</a:t>
            </a:r>
            <a:r>
              <a:rPr sz="2000" spc="315" dirty="0">
                <a:solidFill>
                  <a:srgbClr val="001F5F"/>
                </a:solidFill>
                <a:latin typeface="Times New Roman"/>
                <a:cs typeface="Times New Roman"/>
              </a:rPr>
              <a:t>  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делал</a:t>
            </a:r>
            <a:r>
              <a:rPr sz="2000" spc="315" dirty="0">
                <a:solidFill>
                  <a:srgbClr val="001F5F"/>
                </a:solidFill>
                <a:latin typeface="Times New Roman"/>
                <a:cs typeface="Times New Roman"/>
              </a:rPr>
              <a:t>   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сложные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1198" y="1648206"/>
            <a:ext cx="163957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хирургические школьников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04466" y="1648206"/>
            <a:ext cx="306387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305" marR="5080" indent="-15240">
              <a:lnSpc>
                <a:spcPct val="100000"/>
              </a:lnSpc>
              <a:spcBef>
                <a:spcPts val="105"/>
              </a:spcBef>
              <a:tabLst>
                <a:tab pos="1450975" algn="l"/>
                <a:tab pos="1728470" algn="l"/>
                <a:tab pos="2676525" algn="l"/>
              </a:tabLst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операции,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написал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для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учебники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«Ботаника»,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1198" y="2258060"/>
            <a:ext cx="50272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56055" algn="l"/>
                <a:tab pos="1760855" algn="l"/>
                <a:tab pos="2705735" algn="l"/>
                <a:tab pos="3370579" algn="l"/>
                <a:tab pos="4278630" algn="l"/>
                <a:tab pos="4676775" algn="l"/>
              </a:tabLst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«Зоология».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детства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Даль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любил,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его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1198" y="2562860"/>
            <a:ext cx="502920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687830" algn="l"/>
                <a:tab pos="1779270" algn="l"/>
                <a:tab pos="3314065" algn="l"/>
                <a:tab pos="4636770" algn="l"/>
              </a:tabLst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собственному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признанию,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«копаться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над </a:t>
            </a:r>
            <a:r>
              <a:rPr sz="2000" spc="-40" dirty="0">
                <a:solidFill>
                  <a:srgbClr val="001F5F"/>
                </a:solidFill>
                <a:latin typeface="Times New Roman"/>
                <a:cs typeface="Times New Roman"/>
              </a:rPr>
              <a:t>какой-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нибудь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ручной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76804" y="2867660"/>
            <a:ext cx="163322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3340">
              <a:lnSpc>
                <a:spcPct val="100000"/>
              </a:lnSpc>
              <a:spcBef>
                <a:spcPts val="105"/>
              </a:spcBef>
              <a:tabLst>
                <a:tab pos="1222375" algn="l"/>
                <a:tab pos="1355090" algn="l"/>
              </a:tabLst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работой»,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	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он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выточить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36694" y="2867660"/>
            <a:ext cx="73152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80975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умел станке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1198" y="3172460"/>
            <a:ext cx="246062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86510" algn="l"/>
                <a:tab pos="2311400" algn="l"/>
              </a:tabLst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сколотить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табурет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334135" algn="l"/>
              </a:tabLst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шахматы,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построить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49955" y="3477209"/>
            <a:ext cx="231711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50290" algn="l"/>
                <a:tab pos="2167255" algn="l"/>
              </a:tabLst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модель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корабля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67400" y="533400"/>
            <a:ext cx="2905377" cy="3466211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41198" y="3782314"/>
            <a:ext cx="8704580" cy="275145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3681095" algn="just">
              <a:lnSpc>
                <a:spcPct val="98000"/>
              </a:lnSpc>
              <a:spcBef>
                <a:spcPts val="150"/>
              </a:spcBef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изготовить</a:t>
            </a:r>
            <a:r>
              <a:rPr sz="2000" spc="3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тончайшее</a:t>
            </a:r>
            <a:r>
              <a:rPr sz="2000" spc="3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украшение</a:t>
            </a:r>
            <a:r>
              <a:rPr sz="2000" spc="3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из</a:t>
            </a:r>
            <a:r>
              <a:rPr sz="2000" spc="3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стекла.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Но</a:t>
            </a:r>
            <a:r>
              <a:rPr sz="20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где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бы</a:t>
            </a:r>
            <a:r>
              <a:rPr sz="20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ни был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Даль,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чем</a:t>
            </a:r>
            <a:r>
              <a:rPr sz="20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бы</a:t>
            </a:r>
            <a:r>
              <a:rPr sz="20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ни</a:t>
            </a:r>
            <a:r>
              <a:rPr sz="20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занимался,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он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прислушивался</a:t>
            </a:r>
            <a:r>
              <a:rPr sz="2000" spc="4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000" spc="4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речи</a:t>
            </a:r>
            <a:r>
              <a:rPr sz="2000" spc="4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людей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20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крестьян</a:t>
            </a:r>
            <a:r>
              <a:rPr sz="2000" spc="-10" dirty="0">
                <a:latin typeface="Times New Roman"/>
                <a:cs typeface="Times New Roman"/>
              </a:rPr>
              <a:t>,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ремесленников,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солдат.</a:t>
            </a:r>
            <a:endParaRPr sz="2000" dirty="0">
              <a:latin typeface="Times New Roman"/>
              <a:cs typeface="Times New Roman"/>
            </a:endParaRPr>
          </a:p>
          <a:p>
            <a:pPr marL="29209" marR="5080" algn="just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Идут</a:t>
            </a:r>
            <a:r>
              <a:rPr sz="20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годы,</a:t>
            </a:r>
            <a:r>
              <a:rPr sz="20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десятилетия,</a:t>
            </a:r>
            <a:r>
              <a:rPr sz="2000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столетия.</a:t>
            </a:r>
            <a:r>
              <a:rPr sz="2000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Многое</a:t>
            </a:r>
            <a:r>
              <a:rPr sz="20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жизни</a:t>
            </a:r>
            <a:r>
              <a:rPr sz="20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изменилось.</a:t>
            </a:r>
            <a:r>
              <a:rPr sz="2000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Одни</a:t>
            </a:r>
            <a:r>
              <a:rPr sz="20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слова</a:t>
            </a:r>
            <a:r>
              <a:rPr sz="20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из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нашей</a:t>
            </a:r>
            <a:r>
              <a:rPr sz="2000" spc="2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жизни</a:t>
            </a:r>
            <a:r>
              <a:rPr sz="2000" spc="2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исчезли,</a:t>
            </a:r>
            <a:r>
              <a:rPr sz="2000" spc="2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другие</a:t>
            </a:r>
            <a:r>
              <a:rPr sz="2000" spc="2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spc="2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ней</a:t>
            </a:r>
            <a:r>
              <a:rPr sz="2000" spc="2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появились.</a:t>
            </a:r>
            <a:r>
              <a:rPr sz="2000" spc="2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Но</a:t>
            </a:r>
            <a:r>
              <a:rPr sz="2000" spc="2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так</a:t>
            </a:r>
            <a:r>
              <a:rPr sz="2000" spc="2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же,</a:t>
            </a:r>
            <a:r>
              <a:rPr sz="2000" spc="2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как</a:t>
            </a:r>
            <a:r>
              <a:rPr sz="2000" spc="2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spc="2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раньше,</a:t>
            </a:r>
            <a:r>
              <a:rPr sz="2000" spc="2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мы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открываем</a:t>
            </a:r>
            <a:r>
              <a:rPr sz="2000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замечательную</a:t>
            </a:r>
            <a:r>
              <a:rPr sz="2000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книгу</a:t>
            </a:r>
            <a:r>
              <a:rPr sz="2000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2000" spc="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«Толковый</a:t>
            </a:r>
            <a:r>
              <a:rPr sz="2000" spc="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словарь</a:t>
            </a:r>
            <a:r>
              <a:rPr sz="2000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живого</a:t>
            </a:r>
            <a:r>
              <a:rPr sz="2000" spc="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великорусского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языка»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000" spc="1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благодарностью</a:t>
            </a:r>
            <a:r>
              <a:rPr sz="2000" spc="1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вспоминаем</a:t>
            </a:r>
            <a:r>
              <a:rPr sz="2000" spc="1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его</a:t>
            </a:r>
            <a:r>
              <a:rPr sz="2000" spc="1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автора,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Владимира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Ивановича Даля.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Фон акварель пастельные т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bject 3"/>
          <p:cNvSpPr txBox="1"/>
          <p:nvPr/>
        </p:nvSpPr>
        <p:spPr>
          <a:xfrm>
            <a:off x="196697" y="324357"/>
            <a:ext cx="8743950" cy="5899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74135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Владимир</a:t>
            </a:r>
            <a:r>
              <a:rPr sz="2000" spc="1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Даль</a:t>
            </a:r>
            <a:r>
              <a:rPr sz="2000" spc="1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вошел</a:t>
            </a:r>
            <a:r>
              <a:rPr sz="2000" spc="1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spc="1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историю</a:t>
            </a:r>
            <a:r>
              <a:rPr sz="2000" spc="1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sz="2000" spc="1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только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как</a:t>
            </a:r>
            <a:r>
              <a:rPr sz="2000" spc="320" dirty="0">
                <a:solidFill>
                  <a:srgbClr val="001F5F"/>
                </a:solidFill>
                <a:latin typeface="Times New Roman"/>
                <a:cs typeface="Times New Roman"/>
              </a:rPr>
              <a:t> 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автор</a:t>
            </a:r>
            <a:r>
              <a:rPr sz="2000" spc="315" dirty="0">
                <a:solidFill>
                  <a:srgbClr val="001F5F"/>
                </a:solidFill>
                <a:latin typeface="Times New Roman"/>
                <a:cs typeface="Times New Roman"/>
              </a:rPr>
              <a:t> 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словаря,</a:t>
            </a:r>
            <a:r>
              <a:rPr sz="2000" spc="320" dirty="0">
                <a:solidFill>
                  <a:srgbClr val="001F5F"/>
                </a:solidFill>
                <a:latin typeface="Times New Roman"/>
                <a:cs typeface="Times New Roman"/>
              </a:rPr>
              <a:t> 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но</a:t>
            </a:r>
            <a:r>
              <a:rPr sz="2000" spc="320" dirty="0">
                <a:solidFill>
                  <a:srgbClr val="001F5F"/>
                </a:solidFill>
                <a:latin typeface="Times New Roman"/>
                <a:cs typeface="Times New Roman"/>
              </a:rPr>
              <a:t> 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spc="320" dirty="0">
                <a:solidFill>
                  <a:srgbClr val="001F5F"/>
                </a:solidFill>
                <a:latin typeface="Times New Roman"/>
                <a:cs typeface="Times New Roman"/>
              </a:rPr>
              <a:t>  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сборника</a:t>
            </a:r>
            <a:endParaRPr sz="2000">
              <a:latin typeface="Times New Roman"/>
              <a:cs typeface="Times New Roman"/>
            </a:endParaRPr>
          </a:p>
          <a:p>
            <a:pPr marL="12700" marR="3871595" algn="just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«Пословицы</a:t>
            </a:r>
            <a:r>
              <a:rPr sz="2000" spc="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spc="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поговорки</a:t>
            </a:r>
            <a:r>
              <a:rPr sz="2000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русского</a:t>
            </a:r>
            <a:r>
              <a:rPr sz="2000" spc="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народа».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Созданный</a:t>
            </a:r>
            <a:r>
              <a:rPr sz="2000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им</a:t>
            </a:r>
            <a:r>
              <a:rPr sz="2000" spc="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середине</a:t>
            </a:r>
            <a:r>
              <a:rPr sz="2000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XIX</a:t>
            </a:r>
            <a:r>
              <a:rPr sz="2000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века</a:t>
            </a:r>
            <a:r>
              <a:rPr sz="2000" spc="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словарь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содержит</a:t>
            </a:r>
            <a:r>
              <a:rPr sz="2000" spc="2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около</a:t>
            </a:r>
            <a:r>
              <a:rPr sz="2000" spc="2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200</a:t>
            </a:r>
            <a:r>
              <a:rPr sz="2000" spc="2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тысяч</a:t>
            </a:r>
            <a:r>
              <a:rPr sz="2000" spc="2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слов</a:t>
            </a:r>
            <a:r>
              <a:rPr sz="2000" spc="2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spc="2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30</a:t>
            </a:r>
            <a:r>
              <a:rPr sz="2000" spc="2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тысяч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поговорок,</a:t>
            </a:r>
            <a:r>
              <a:rPr sz="2000" spc="2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присловий,</a:t>
            </a:r>
            <a:r>
              <a:rPr sz="2000" spc="2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пословиц</a:t>
            </a:r>
            <a:r>
              <a:rPr sz="2000" spc="2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spc="25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загадок.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Если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вывести</a:t>
            </a:r>
            <a:r>
              <a:rPr sz="20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«среднее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арифметическое»,</a:t>
            </a:r>
            <a:r>
              <a:rPr sz="20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то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при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двенадцатичасовом  рабочем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дне</a:t>
            </a:r>
            <a:r>
              <a:rPr sz="2000" spc="1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он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течение</a:t>
            </a:r>
            <a:r>
              <a:rPr sz="2000" spc="290" dirty="0">
                <a:solidFill>
                  <a:srgbClr val="001F5F"/>
                </a:solidFill>
                <a:latin typeface="Times New Roman"/>
                <a:cs typeface="Times New Roman"/>
              </a:rPr>
              <a:t> 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пятидесяти</a:t>
            </a:r>
            <a:r>
              <a:rPr sz="2000" spc="290" dirty="0">
                <a:solidFill>
                  <a:srgbClr val="001F5F"/>
                </a:solidFill>
                <a:latin typeface="Times New Roman"/>
                <a:cs typeface="Times New Roman"/>
              </a:rPr>
              <a:t> 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лет</a:t>
            </a:r>
            <a:r>
              <a:rPr sz="2000" spc="300" dirty="0">
                <a:solidFill>
                  <a:srgbClr val="001F5F"/>
                </a:solidFill>
                <a:latin typeface="Times New Roman"/>
                <a:cs typeface="Times New Roman"/>
              </a:rPr>
              <a:t> 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каждый</a:t>
            </a:r>
            <a:r>
              <a:rPr sz="2000" spc="295" dirty="0">
                <a:solidFill>
                  <a:srgbClr val="001F5F"/>
                </a:solidFill>
                <a:latin typeface="Times New Roman"/>
                <a:cs typeface="Times New Roman"/>
              </a:rPr>
              <a:t>   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час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записывал</a:t>
            </a:r>
            <a:r>
              <a:rPr sz="2000" spc="16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spc="17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объяснял</a:t>
            </a:r>
            <a:r>
              <a:rPr sz="2000" spc="17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одно</a:t>
            </a:r>
            <a:r>
              <a:rPr sz="2000" spc="17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слово.</a:t>
            </a:r>
            <a:r>
              <a:rPr sz="2000" spc="16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Этот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словарь</a:t>
            </a:r>
            <a:r>
              <a:rPr sz="2000" spc="3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можно</a:t>
            </a:r>
            <a:r>
              <a:rPr sz="2000" spc="3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читать</a:t>
            </a:r>
            <a:r>
              <a:rPr sz="2000" spc="3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как</a:t>
            </a:r>
            <a:r>
              <a:rPr sz="2000" spc="3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художественное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произведение,</a:t>
            </a:r>
            <a:r>
              <a:rPr sz="2000" spc="3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так</a:t>
            </a:r>
            <a:r>
              <a:rPr sz="2000" spc="3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богат</a:t>
            </a:r>
            <a:r>
              <a:rPr sz="2000" spc="3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материал</a:t>
            </a:r>
            <a:r>
              <a:rPr sz="2000" spc="3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spc="3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языке,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быте,</a:t>
            </a:r>
            <a:r>
              <a:rPr sz="2000" spc="6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поверьях</a:t>
            </a:r>
            <a:r>
              <a:rPr sz="2000" spc="6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spc="6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приметах</a:t>
            </a:r>
            <a:r>
              <a:rPr sz="2000" spc="6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тех</a:t>
            </a:r>
            <a:r>
              <a:rPr sz="2000" spc="5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мест,</a:t>
            </a:r>
            <a:r>
              <a:rPr sz="2000" spc="6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где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зародились</a:t>
            </a:r>
            <a:r>
              <a:rPr sz="2000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эти</a:t>
            </a:r>
            <a:r>
              <a:rPr sz="20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слова.</a:t>
            </a:r>
            <a:endParaRPr sz="2000">
              <a:latin typeface="Times New Roman"/>
              <a:cs typeface="Times New Roman"/>
            </a:endParaRPr>
          </a:p>
          <a:p>
            <a:pPr marL="51435" marR="5080">
              <a:lnSpc>
                <a:spcPct val="100000"/>
              </a:lnSpc>
              <a:spcBef>
                <a:spcPts val="645"/>
              </a:spcBef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Начало</a:t>
            </a:r>
            <a:r>
              <a:rPr sz="20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словарю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было</a:t>
            </a:r>
            <a:r>
              <a:rPr sz="20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положено</a:t>
            </a:r>
            <a:r>
              <a:rPr sz="20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1819</a:t>
            </a:r>
            <a:r>
              <a:rPr sz="20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60" dirty="0">
                <a:solidFill>
                  <a:srgbClr val="001F5F"/>
                </a:solidFill>
                <a:latin typeface="Times New Roman"/>
                <a:cs typeface="Times New Roman"/>
              </a:rPr>
              <a:t>году,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работа</a:t>
            </a:r>
            <a:r>
              <a:rPr sz="20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продолжалась</a:t>
            </a:r>
            <a:r>
              <a:rPr sz="20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47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лет.</a:t>
            </a:r>
            <a:r>
              <a:rPr sz="20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Уже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смертном</a:t>
            </a:r>
            <a:r>
              <a:rPr sz="20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одре</a:t>
            </a:r>
            <a:r>
              <a:rPr sz="20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Даль</a:t>
            </a:r>
            <a:r>
              <a:rPr sz="20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попросил</a:t>
            </a:r>
            <a:r>
              <a:rPr sz="20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дочь</a:t>
            </a:r>
            <a:r>
              <a:rPr sz="20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включить</a:t>
            </a:r>
            <a:r>
              <a:rPr sz="20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словарь</a:t>
            </a:r>
            <a:r>
              <a:rPr sz="20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еще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четыре</a:t>
            </a:r>
            <a:r>
              <a:rPr sz="20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слова, 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которые</a:t>
            </a:r>
            <a:r>
              <a:rPr sz="20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он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услышал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от</a:t>
            </a:r>
            <a:r>
              <a:rPr sz="20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прислуги.</a:t>
            </a:r>
            <a:endParaRPr sz="2000">
              <a:latin typeface="Times New Roman"/>
              <a:cs typeface="Times New Roman"/>
            </a:endParaRPr>
          </a:p>
          <a:p>
            <a:pPr marL="51435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Кроме</a:t>
            </a:r>
            <a:r>
              <a:rPr sz="20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того,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он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записал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тысячу</a:t>
            </a:r>
            <a:r>
              <a:rPr sz="20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сказок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безвозмездно</a:t>
            </a:r>
            <a:r>
              <a:rPr sz="20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отдал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их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составителю</a:t>
            </a:r>
            <a:endParaRPr sz="2000">
              <a:latin typeface="Times New Roman"/>
              <a:cs typeface="Times New Roman"/>
            </a:endParaRPr>
          </a:p>
          <a:p>
            <a:pPr marL="51435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сборника</a:t>
            </a:r>
            <a:r>
              <a:rPr sz="20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русских</a:t>
            </a:r>
            <a:r>
              <a:rPr sz="20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народных</a:t>
            </a:r>
            <a:r>
              <a:rPr sz="20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сказок</a:t>
            </a:r>
            <a:r>
              <a:rPr sz="20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А.Н.</a:t>
            </a:r>
            <a:r>
              <a:rPr sz="20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Афанасьеву.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1072" y="404622"/>
            <a:ext cx="2860929" cy="3960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Фон акварель пастельные т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11150" y="369342"/>
          <a:ext cx="5281928" cy="586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7785"/>
                <a:gridCol w="1398269"/>
                <a:gridCol w="1238885"/>
                <a:gridCol w="1316989"/>
              </a:tblGrid>
              <a:tr h="293370">
                <a:tc>
                  <a:txBody>
                    <a:bodyPr/>
                    <a:lstStyle/>
                    <a:p>
                      <a:pPr marL="31750">
                        <a:lnSpc>
                          <a:spcPts val="2185"/>
                        </a:lnSpc>
                      </a:pPr>
                      <a:r>
                        <a:rPr sz="20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Дмитрий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ts val="2185"/>
                        </a:lnSpc>
                      </a:pPr>
                      <a:r>
                        <a:rPr sz="20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Николаевич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ts val="2185"/>
                        </a:lnSpc>
                      </a:pPr>
                      <a:r>
                        <a:rPr sz="20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Ушаков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185"/>
                        </a:lnSpc>
                      </a:pPr>
                      <a:r>
                        <a:rPr sz="20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автор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93370">
                <a:tc>
                  <a:txBody>
                    <a:bodyPr/>
                    <a:lstStyle/>
                    <a:p>
                      <a:pPr marL="31750">
                        <a:lnSpc>
                          <a:spcPts val="2215"/>
                        </a:lnSpc>
                      </a:pPr>
                      <a:r>
                        <a:rPr sz="20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«Толкового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845" algn="ctr">
                        <a:lnSpc>
                          <a:spcPts val="2215"/>
                        </a:lnSpc>
                      </a:pPr>
                      <a:r>
                        <a:rPr sz="20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словаря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ts val="2215"/>
                        </a:lnSpc>
                      </a:pPr>
                      <a:r>
                        <a:rPr sz="20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русского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215"/>
                        </a:lnSpc>
                        <a:tabLst>
                          <a:tab pos="1078865" algn="l"/>
                        </a:tabLst>
                      </a:pPr>
                      <a:r>
                        <a:rPr sz="20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языка»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000" spc="-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30200" y="938911"/>
            <a:ext cx="524383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«Орфографического</a:t>
            </a:r>
            <a:r>
              <a:rPr sz="2000" spc="4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словаря</a:t>
            </a:r>
            <a:r>
              <a:rPr sz="2000" spc="4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русского</a:t>
            </a:r>
            <a:r>
              <a:rPr sz="2000" spc="4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языка».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Он</a:t>
            </a:r>
            <a:r>
              <a:rPr sz="2000" spc="245" dirty="0">
                <a:solidFill>
                  <a:srgbClr val="001F5F"/>
                </a:solidFill>
                <a:latin typeface="Times New Roman"/>
                <a:cs typeface="Times New Roman"/>
              </a:rPr>
              <a:t> 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был</a:t>
            </a:r>
            <a:r>
              <a:rPr sz="2000" spc="250" dirty="0">
                <a:solidFill>
                  <a:srgbClr val="001F5F"/>
                </a:solidFill>
                <a:latin typeface="Times New Roman"/>
                <a:cs typeface="Times New Roman"/>
              </a:rPr>
              <a:t> 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известен</a:t>
            </a:r>
            <a:r>
              <a:rPr sz="2000" spc="254" dirty="0">
                <a:solidFill>
                  <a:srgbClr val="001F5F"/>
                </a:solidFill>
                <a:latin typeface="Times New Roman"/>
                <a:cs typeface="Times New Roman"/>
              </a:rPr>
              <a:t> 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своими</a:t>
            </a:r>
            <a:r>
              <a:rPr sz="2000" spc="250" dirty="0">
                <a:solidFill>
                  <a:srgbClr val="001F5F"/>
                </a:solidFill>
                <a:latin typeface="Times New Roman"/>
                <a:cs typeface="Times New Roman"/>
              </a:rPr>
              <a:t> 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работами</a:t>
            </a:r>
            <a:r>
              <a:rPr sz="2000" spc="250" dirty="0">
                <a:solidFill>
                  <a:srgbClr val="001F5F"/>
                </a:solidFill>
                <a:latin typeface="Times New Roman"/>
                <a:cs typeface="Times New Roman"/>
              </a:rPr>
              <a:t>   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по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языкознанию,</a:t>
            </a:r>
            <a:r>
              <a:rPr sz="2000" spc="409" dirty="0">
                <a:solidFill>
                  <a:srgbClr val="001F5F"/>
                </a:solidFill>
                <a:latin typeface="Times New Roman"/>
                <a:cs typeface="Times New Roman"/>
              </a:rPr>
              <a:t>   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орфографии,</a:t>
            </a:r>
            <a:r>
              <a:rPr sz="2000" spc="405" dirty="0">
                <a:solidFill>
                  <a:srgbClr val="001F5F"/>
                </a:solidFill>
                <a:latin typeface="Times New Roman"/>
                <a:cs typeface="Times New Roman"/>
              </a:rPr>
              <a:t>    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орфоэпии,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лексикографии</a:t>
            </a:r>
            <a:r>
              <a:rPr sz="2000" spc="4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spc="4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истории</a:t>
            </a:r>
            <a:r>
              <a:rPr sz="2000" spc="5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русского</a:t>
            </a:r>
            <a:r>
              <a:rPr sz="2000" spc="5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языка.</a:t>
            </a:r>
            <a:r>
              <a:rPr sz="2000" spc="5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200" y="2158364"/>
            <a:ext cx="208026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548765" algn="l"/>
              </a:tabLst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1917—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1918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годы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участников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56814" y="2463164"/>
            <a:ext cx="13557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составления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51886" y="2158364"/>
            <a:ext cx="291973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  <a:tabLst>
                <a:tab pos="1089025" algn="l"/>
                <a:tab pos="1824355" algn="l"/>
              </a:tabLst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Ушаков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стал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активным</a:t>
            </a:r>
            <a:endParaRPr sz="2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проекта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200" y="2767964"/>
            <a:ext cx="5245735" cy="36849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орфографической</a:t>
            </a:r>
            <a:r>
              <a:rPr sz="2000" spc="37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реформы.</a:t>
            </a:r>
            <a:r>
              <a:rPr sz="2000" spc="38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Работа</a:t>
            </a:r>
            <a:r>
              <a:rPr sz="2000" spc="37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над</a:t>
            </a:r>
            <a:r>
              <a:rPr sz="2000" spc="36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4-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томным</a:t>
            </a:r>
            <a:r>
              <a:rPr sz="2000" spc="25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«Толковым</a:t>
            </a:r>
            <a:r>
              <a:rPr sz="2000" spc="2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словарем</a:t>
            </a:r>
            <a:r>
              <a:rPr sz="2000" spc="2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русского</a:t>
            </a:r>
            <a:r>
              <a:rPr sz="2000" spc="25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языка»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велась</a:t>
            </a:r>
            <a:r>
              <a:rPr sz="20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Д.Н.</a:t>
            </a:r>
            <a:r>
              <a:rPr sz="20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Ушаковым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1934</a:t>
            </a:r>
            <a:r>
              <a:rPr sz="20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по 1940</a:t>
            </a:r>
            <a:r>
              <a:rPr sz="20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год.</a:t>
            </a:r>
            <a:r>
              <a:rPr sz="20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Этот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словарь</a:t>
            </a:r>
            <a:r>
              <a:rPr sz="2000" spc="1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до</a:t>
            </a:r>
            <a:r>
              <a:rPr sz="2000" spc="1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сих</a:t>
            </a:r>
            <a:r>
              <a:rPr sz="2000" spc="1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пор</a:t>
            </a:r>
            <a:r>
              <a:rPr sz="2000" spc="1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остается</a:t>
            </a:r>
            <a:r>
              <a:rPr sz="2000" spc="1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лучшим</a:t>
            </a:r>
            <a:r>
              <a:rPr sz="2000" spc="1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толковым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словарем</a:t>
            </a:r>
            <a:r>
              <a:rPr sz="2000" spc="10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русского</a:t>
            </a:r>
            <a:r>
              <a:rPr sz="2000" spc="11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языка.</a:t>
            </a:r>
            <a:r>
              <a:rPr sz="2000" spc="11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Словарь</a:t>
            </a:r>
            <a:r>
              <a:rPr sz="2000" spc="10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содержит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более</a:t>
            </a:r>
            <a:r>
              <a:rPr sz="2000" spc="1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90</a:t>
            </a:r>
            <a:r>
              <a:rPr sz="2000" spc="20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000</a:t>
            </a:r>
            <a:r>
              <a:rPr sz="2000" spc="2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словарных</a:t>
            </a:r>
            <a:r>
              <a:rPr sz="2000" spc="2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статей</a:t>
            </a:r>
            <a:r>
              <a:rPr sz="2000" spc="1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spc="1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рассчитан</a:t>
            </a:r>
            <a:r>
              <a:rPr sz="2000" spc="1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на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широкий</a:t>
            </a:r>
            <a:r>
              <a:rPr sz="2000" spc="484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круг</a:t>
            </a:r>
            <a:r>
              <a:rPr sz="2000" spc="484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читателей.</a:t>
            </a:r>
            <a:r>
              <a:rPr sz="2000" spc="49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Новый</a:t>
            </a:r>
            <a:r>
              <a:rPr sz="2000" spc="49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словарь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восполнил</a:t>
            </a:r>
            <a:r>
              <a:rPr sz="2000" spc="2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существенный</a:t>
            </a:r>
            <a:r>
              <a:rPr sz="2000" spc="3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пробел</a:t>
            </a:r>
            <a:r>
              <a:rPr sz="2000" spc="3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spc="2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описании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развития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русского</a:t>
            </a:r>
            <a:r>
              <a:rPr sz="20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языка первой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трети</a:t>
            </a:r>
            <a:r>
              <a:rPr sz="20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XX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века.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Он</a:t>
            </a:r>
            <a:r>
              <a:rPr sz="2000" spc="3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широко</a:t>
            </a:r>
            <a:r>
              <a:rPr sz="2000" spc="2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отражает</a:t>
            </a:r>
            <a:r>
              <a:rPr sz="2000" spc="3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слова</a:t>
            </a:r>
            <a:r>
              <a:rPr sz="2000" spc="3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советской</a:t>
            </a:r>
            <a:r>
              <a:rPr sz="2000" spc="3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эпохи.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Значения</a:t>
            </a:r>
            <a:r>
              <a:rPr sz="2000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слов</a:t>
            </a:r>
            <a:r>
              <a:rPr sz="2000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даются</a:t>
            </a:r>
            <a:r>
              <a:rPr sz="2000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000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возможной</a:t>
            </a:r>
            <a:r>
              <a:rPr sz="2000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полнотой</a:t>
            </a:r>
            <a:r>
              <a:rPr sz="2000" spc="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точностью.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943600" y="381000"/>
            <a:ext cx="2743200" cy="5638800"/>
            <a:chOff x="5730240" y="0"/>
            <a:chExt cx="3413760" cy="685800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36436" y="4561330"/>
              <a:ext cx="2484120" cy="229666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32270" y="4756797"/>
              <a:ext cx="1895475" cy="189572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71488" y="0"/>
              <a:ext cx="2354579" cy="275996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66941" y="101854"/>
              <a:ext cx="1765807" cy="226479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30240" y="2307335"/>
              <a:ext cx="1955291" cy="257860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24804" y="2503170"/>
              <a:ext cx="1368044" cy="198983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00544" y="2375916"/>
              <a:ext cx="1743455" cy="251002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96378" y="2571369"/>
              <a:ext cx="1411477" cy="192163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Фон акварель пастельные т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355498" y="356743"/>
            <a:ext cx="4426585" cy="3379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Первое</a:t>
            </a:r>
            <a:r>
              <a:rPr sz="2000" spc="170" dirty="0">
                <a:solidFill>
                  <a:srgbClr val="001F5F"/>
                </a:solidFill>
                <a:latin typeface="Times New Roman"/>
                <a:cs typeface="Times New Roman"/>
              </a:rPr>
              <a:t> 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издание</a:t>
            </a:r>
            <a:r>
              <a:rPr sz="2000" spc="170" dirty="0">
                <a:solidFill>
                  <a:srgbClr val="001F5F"/>
                </a:solidFill>
                <a:latin typeface="Times New Roman"/>
                <a:cs typeface="Times New Roman"/>
              </a:rPr>
              <a:t> 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«Словаря</a:t>
            </a:r>
            <a:r>
              <a:rPr sz="2000" spc="170" dirty="0">
                <a:solidFill>
                  <a:srgbClr val="001F5F"/>
                </a:solidFill>
                <a:latin typeface="Times New Roman"/>
                <a:cs typeface="Times New Roman"/>
              </a:rPr>
              <a:t>  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русского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языка»</a:t>
            </a:r>
            <a:r>
              <a:rPr sz="2000" spc="1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Ожегова</a:t>
            </a:r>
            <a:r>
              <a:rPr sz="2000" spc="2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С.</a:t>
            </a:r>
            <a:r>
              <a:rPr sz="2000" spc="2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И.</a:t>
            </a:r>
            <a:r>
              <a:rPr sz="2000" spc="20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вышло</a:t>
            </a:r>
            <a:r>
              <a:rPr sz="2000" spc="2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spc="20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1949</a:t>
            </a:r>
            <a:r>
              <a:rPr sz="2000" spc="2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г.,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который</a:t>
            </a:r>
            <a:r>
              <a:rPr sz="2000" spc="4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при</a:t>
            </a:r>
            <a:r>
              <a:rPr sz="2000" spc="4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жизни</a:t>
            </a:r>
            <a:r>
              <a:rPr sz="2000" spc="4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автора</a:t>
            </a:r>
            <a:r>
              <a:rPr sz="2000" spc="4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выходит</a:t>
            </a:r>
            <a:r>
              <a:rPr sz="2000" spc="4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свет</a:t>
            </a:r>
            <a:r>
              <a:rPr sz="2000" spc="26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шесть</a:t>
            </a:r>
            <a:r>
              <a:rPr sz="2000" spc="2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раз.</a:t>
            </a:r>
            <a:r>
              <a:rPr sz="2000" spc="2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Однотомник</a:t>
            </a:r>
            <a:r>
              <a:rPr sz="2000" spc="2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включает</a:t>
            </a: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tabLst>
                <a:tab pos="2642870" algn="l"/>
              </a:tabLst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50</a:t>
            </a:r>
            <a:r>
              <a:rPr sz="2000" spc="28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тысяч</a:t>
            </a:r>
            <a:r>
              <a:rPr sz="2000" spc="28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наиболее</a:t>
            </a:r>
            <a:r>
              <a:rPr sz="2000" spc="28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употребительных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слов.</a:t>
            </a:r>
            <a:r>
              <a:rPr sz="2000" spc="3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spc="3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словарь</a:t>
            </a:r>
            <a:r>
              <a:rPr sz="2000" spc="3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входят</a:t>
            </a:r>
            <a:r>
              <a:rPr sz="2000" spc="3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новые</a:t>
            </a:r>
            <a:r>
              <a:rPr sz="2000" spc="3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слова</a:t>
            </a:r>
            <a:r>
              <a:rPr sz="2000" spc="3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выражения,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пришедшие</a:t>
            </a:r>
            <a:r>
              <a:rPr sz="20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литературный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язык</a:t>
            </a:r>
            <a:r>
              <a:rPr sz="2000" spc="4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из</a:t>
            </a:r>
            <a:r>
              <a:rPr sz="2000" spc="4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областных</a:t>
            </a:r>
            <a:r>
              <a:rPr sz="2000" spc="48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русских</a:t>
            </a:r>
            <a:r>
              <a:rPr sz="2000" spc="4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говоров</a:t>
            </a:r>
            <a:r>
              <a:rPr sz="2000" spc="48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городского</a:t>
            </a:r>
            <a:r>
              <a:rPr sz="20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просторечия.</a:t>
            </a:r>
            <a:r>
              <a:rPr sz="2000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Автор</a:t>
            </a:r>
            <a:r>
              <a:rPr sz="200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уточнил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толкования</a:t>
            </a:r>
            <a:r>
              <a:rPr sz="2000" spc="19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многих</a:t>
            </a:r>
            <a:r>
              <a:rPr sz="2000" spc="19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слов,</a:t>
            </a:r>
            <a:r>
              <a:rPr sz="2000" spc="19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упорядочил стилистические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характеристики.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44445" y="3710127"/>
            <a:ext cx="273558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84275" algn="l"/>
                <a:tab pos="1917700" algn="l"/>
                <a:tab pos="2222500" algn="l"/>
              </a:tabLst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значений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даны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виде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85338" y="4015232"/>
            <a:ext cx="16935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выразительных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5498" y="3710127"/>
            <a:ext cx="152908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Иллюстрации лаконичных толкований.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84426" y="4320032"/>
            <a:ext cx="28968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65275" algn="l"/>
                <a:tab pos="2635250" algn="l"/>
              </a:tabLst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Ожеговский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словарь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5498" y="4624832"/>
            <a:ext cx="185991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08685" algn="l"/>
                <a:tab pos="1710689" algn="l"/>
              </a:tabLst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только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прост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72105" y="4624832"/>
            <a:ext cx="24085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12289" algn="l"/>
                <a:tab pos="2258695" algn="l"/>
              </a:tabLst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общедоступен,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но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5498" y="4929581"/>
            <a:ext cx="44259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имеет</a:t>
            </a:r>
            <a:r>
              <a:rPr sz="2000" spc="1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исключительно</a:t>
            </a:r>
            <a:r>
              <a:rPr sz="2000" spc="20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высокий</a:t>
            </a:r>
            <a:r>
              <a:rPr sz="2000" spc="2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уровень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00250" y="5234685"/>
            <a:ext cx="104902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Удобство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словарю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03523" y="5234685"/>
            <a:ext cx="147637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3505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пользования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заслуженную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5498" y="5234685"/>
            <a:ext cx="158623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0035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подготовки.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обеспечили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популярность.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123688" y="208788"/>
            <a:ext cx="4020820" cy="6529070"/>
            <a:chOff x="5123688" y="208788"/>
            <a:chExt cx="4020820" cy="652907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20127" y="3662170"/>
              <a:ext cx="2023872" cy="307543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15708" y="3858069"/>
              <a:ext cx="1674749" cy="248666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94020" y="208788"/>
              <a:ext cx="3392424" cy="376732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90108" y="404622"/>
              <a:ext cx="2802890" cy="317893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23688" y="3662170"/>
              <a:ext cx="2478023" cy="307543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18633" y="3858069"/>
              <a:ext cx="1890140" cy="248666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1042</Words>
  <Application>Microsoft Office PowerPoint</Application>
  <PresentationFormat>Экран (4:3)</PresentationFormat>
  <Paragraphs>166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Что же такое словарь ?</vt:lpstr>
      <vt:lpstr>Слайд 3</vt:lpstr>
      <vt:lpstr>.</vt:lpstr>
      <vt:lpstr>Знаменитые лексикографы</vt:lpstr>
      <vt:lpstr>Слайд 6</vt:lpstr>
      <vt:lpstr>Слайд 7</vt:lpstr>
      <vt:lpstr>Слайд 8</vt:lpstr>
      <vt:lpstr>Слайд 9</vt:lpstr>
      <vt:lpstr>Из истории….</vt:lpstr>
      <vt:lpstr>Слайд 11</vt:lpstr>
      <vt:lpstr>«Русской речи государь по прозванию словарь»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Лигай ОА</dc:creator>
  <cp:lastModifiedBy>ok</cp:lastModifiedBy>
  <cp:revision>4</cp:revision>
  <dcterms:created xsi:type="dcterms:W3CDTF">2024-01-15T06:22:37Z</dcterms:created>
  <dcterms:modified xsi:type="dcterms:W3CDTF">2024-01-16T07:10:43Z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2022-11-18T00:00:00Z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2024-01-15T00:00:00Z</vt:filetime>
  </property>
  <property fmtid="{D5CDD505-2E9C-101B-9397-08002B2CF9AE}" pid="5" name="Producer">
    <vt:lpwstr>Microsoft® Office PowerPoint® 2007</vt:lpwstr>
  </property>
</Properties>
</file>