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3" r:id="rId4"/>
    <p:sldId id="262" r:id="rId5"/>
    <p:sldId id="269" r:id="rId6"/>
    <p:sldId id="261" r:id="rId7"/>
    <p:sldId id="268" r:id="rId8"/>
    <p:sldId id="260" r:id="rId9"/>
    <p:sldId id="272" r:id="rId10"/>
    <p:sldId id="257" r:id="rId11"/>
    <p:sldId id="271" r:id="rId12"/>
    <p:sldId id="266" r:id="rId13"/>
    <p:sldId id="270" r:id="rId14"/>
    <p:sldId id="265" r:id="rId15"/>
    <p:sldId id="267" r:id="rId16"/>
    <p:sldId id="273" r:id="rId17"/>
    <p:sldId id="282" r:id="rId18"/>
    <p:sldId id="275" r:id="rId19"/>
    <p:sldId id="276" r:id="rId20"/>
    <p:sldId id="278" r:id="rId21"/>
    <p:sldId id="277" r:id="rId22"/>
    <p:sldId id="279" r:id="rId23"/>
    <p:sldId id="286" r:id="rId24"/>
    <p:sldId id="287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32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5D8DD-1DAE-493F-92B2-2C212AD53750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4C27-900E-49BF-8B03-C18AC8A1F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2C5A-53D3-439D-85E2-3800BA47D364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77F19-B020-4A48-8C35-12FB93BEC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4351-8332-40EA-B5E3-2A2B55565650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7042-F57B-4640-A92F-A20CFE72D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C0BB-EC81-4C6D-9A69-FF198A36CBE5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36686-EBD1-4DAD-AAE7-00084A5F8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857D-4042-42E2-8497-A9B474548864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9FD8A-5BA3-4F12-ACA5-FCF412563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8E2B-ED49-469E-8481-B7E7E4B77FBA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22630-DBE5-4D4E-827A-1AA617384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6139D-2FF3-450E-BA49-2EA192134239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C9501-9B20-4D6F-A675-2DE7B865B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18A9-C5D6-4000-BBF0-2C42C4E8F606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0F09-686A-45CA-AC58-FC508364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977D-8804-48C9-8523-77297CBE7C18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34CB-AE33-4671-B337-C6347BFB7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5F5D3-16C9-4469-84AE-A3065A29863F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9162-0DD6-4630-B521-688B7F4A3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9C1F-96CB-4D89-AD3F-2E53544898F4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F83D-7FED-4AA1-82E6-2CAEF3DB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5B4AC4-7F8B-44C1-8DD6-5311678CBBB5}" type="datetimeFigureOut">
              <a:rPr lang="ru-RU"/>
              <a:pPr>
                <a:defRPr/>
              </a:pPr>
              <a:t>14.12.2025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86E91A-40ED-456C-97ED-CD21AD5AE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День рождения 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 русской новогодней</a:t>
            </a:r>
            <a:b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ёлки</a:t>
            </a:r>
          </a:p>
        </p:txBody>
      </p:sp>
      <p:pic>
        <p:nvPicPr>
          <p:cNvPr id="5" name="Picture 34" descr="http://dl5.glitter-graphics.net/pub/1858/1858865xlizntgk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95750" cy="720080"/>
          </a:xfrm>
          <a:prstGeom prst="rect">
            <a:avLst/>
          </a:prstGeom>
          <a:noFill/>
        </p:spPr>
      </p:pic>
      <p:pic>
        <p:nvPicPr>
          <p:cNvPr id="6" name="Picture 34" descr="http://dl5.glitter-graphics.net/pub/1858/1858865xlizntgk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4095750" cy="620688"/>
          </a:xfrm>
          <a:prstGeom prst="rect">
            <a:avLst/>
          </a:prstGeom>
          <a:noFill/>
        </p:spPr>
      </p:pic>
      <p:pic>
        <p:nvPicPr>
          <p:cNvPr id="7" name="Picture 34" descr="http://dl5.glitter-graphics.net/pub/1858/1858865xlizntgk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0"/>
            <a:ext cx="4095750" cy="692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Установить точное время, когда елка впервые появилась в русском доме, пока не представляется возможным.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В середине 1840-х годов Петербург был буквально охвачен “елочным ажиотажем”. Обычай вошел в моду, и уже к концу 1840-х годов рождественское дерево становится в столице хорошо знакомым и привычным предметом рождественского интерьера.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3794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Торговля елками началась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с конца 1840-х годов.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Продавались они у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Гостиного двора,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куда крестьяне привозили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их из окрестных лесов.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Но если бедняки не могли позволить себе приобрести даже самую маленькую елочку, то богатая столичная знать стала устраивать соревнования: у кого елка больше, гуще, наряднее, богаче украшена. </a:t>
            </a:r>
          </a:p>
          <a:p>
            <a:endParaRPr lang="ru-RU" sz="2800" dirty="0"/>
          </a:p>
        </p:txBody>
      </p:sp>
      <p:pic>
        <p:nvPicPr>
          <p:cNvPr id="27650" name="Picture 2" descr="http://st.vkonline.ru/image/b54f621e-a1d4-4386-a59f-014a810422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7569" y="548680"/>
            <a:ext cx="3967367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В качестве елочных украшений в состоятельных домах нередко использовали настоящие драгоценности и дорогие ткани.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Концом 1840-х годов датируется и первое упоминание об искусственной елке, что считалось особым шиком.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К середине XIX века немецкий обычай прочно вошел в жизнь российской столицы.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afsf.com/wp-content/uploads/2015/06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42511" cy="5523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54456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РУССКАЯ ЕЛКА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ВО ВТОРОЙ ПОЛОВИНЕ XIX ВЕКА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Освоение в России рождественской елки поражает своей стремительностью.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 Уже в середине века елка становится вполне обычным явлением для жителей многих губернских и уездных городов.</a:t>
            </a:r>
          </a:p>
          <a:p>
            <a:endParaRPr lang="ru-RU" dirty="0"/>
          </a:p>
        </p:txBody>
      </p:sp>
      <p:pic>
        <p:nvPicPr>
          <p:cNvPr id="4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836712"/>
            <a:ext cx="714375" cy="714375"/>
          </a:xfrm>
          <a:prstGeom prst="rect">
            <a:avLst/>
          </a:prstGeom>
          <a:noFill/>
        </p:spPr>
      </p:pic>
      <p:pic>
        <p:nvPicPr>
          <p:cNvPr id="5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К концу XIX столетия ёлка становится в России обычным явлением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img-fotki.yandex.ru/get/4426/32819862.143/0_74ac0_c9ecda2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Новогодняя елка в СССР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В первые годы после Гражданской войны в городах всё ещё продавалось много ёлок, но население бедствовало, и мало кто мог позволить себе купить даже самое маленькое деревце. Мужики из пригородных деревень, привозившие в город ёлки, теряли предрождественский заработок. </a:t>
            </a:r>
            <a:b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Но понемногу быт налаживался и ёлка, казалось, вновь завоёвывала свои права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. 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bibleetnombres.online.fr/images85/lenin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00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 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А с 1925 года началась плановая борьба с религией и с православными праздниками, результатом которой стала окончательная отмена Рождества в 1929 году.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 День Рождества превратился в обычный рабочий день. Вместе с Рождеством отменялась и ёлка, уже прочно сросшаяся с ним. 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И всё же полностью искоренить полюбившийся обычай так и не удалось.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В конце 1935 года ёлка была не столько возрождена, сколько превращена в новый праздник, получивший простую и чёткую формулировку: «Новогодняя ёлка — праздник радостного и счастливого детства в нашей стране». Устройство новогодних ёлок для детей сотрудников учреждений и промышленных предприятий становится обязательным.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1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У каждого возникают свои ассоциации при произнесении словосочетания «Новогодняя елка». Для кого-то это шумный уличный карнавал с большой новогодней елкой украшенной яркими огнями, веселье, фейерверки. Для других  - это тихий семейный ужин, в кругу только самых близких и родных, небольшая елочка, подмигивающими разноцветными огоньками, пушистый снежок за окном и горящие свечки.</a:t>
            </a:r>
          </a:p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А всегда ли елка была украшением праздника?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" name="Picture 34" descr="http://dl5.glitter-graphics.net/pub/1858/1858865xlizntgk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055245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rest-nakrest.ru/wp-content/uploads/2009/10/newye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908720"/>
            <a:ext cx="4572000" cy="43858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Прошло ещё несколько лет, и 1 января 1947 года снова стало «красным днём календаря», то есть нерабочим, а ёлка в Доме союзов приобрела официальный статус «главная ёлка страны».</a:t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 descr="http://ic.pics.livejournal.com/sahallin/18886316/1519604/1519604_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50" y="404664"/>
            <a:ext cx="4138686" cy="612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578877"/>
            <a:ext cx="77048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 1954 году впервые Кремль открылся перед счастливчиками, получившими новогодние приглашения. Для молодых передовиков производства, студентов столичных вузов, слушателей военных учебных заведений, учащихся десятых классов, комсомольских работников в  Георгиевском зале устраивались новогодние балы-маскарады.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5" name="Рисунок 4" descr="http://runetforum.tushinec.ru/tushinka/gallery/album/archive/3249/ticket-to-great-cremlin-yo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55561"/>
            <a:ext cx="828092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296" y="620688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В XXI веке новогодние ёлки устанавливают на центральных площадях крупнейших городов мира. Эти вечнозелёные деревья украшают лучшие дизайнеры.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Огромные светящиеся гирлянды являются неизменным атрибутом каждой ёлки. 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0416" y="90872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Без ёлки в наши дни Новый год немыслим. Она присутствует в квартирах, торговых центрах, офисах, аэропортах, на вокзалах и создаёт неповторимый аромат новогоднего праздника. Думается, что история новогодней ёлки будет продолжаться и ещё не раз удивит человечество чем-то новым и необычным.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tkkraskimira.ru/assets/images/14159577091395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16656" cy="5589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ПЕТРОВСКИЙ УКАЗ 1699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556792"/>
            <a:ext cx="5504640" cy="357576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В России обычай новогодней елки ведет начало с Петровской эпохи. Согласно царскому указу от 20 декабря 1699 года, предписывалось вести летосчисление от Рождества Христова, а день «</a:t>
            </a:r>
            <a:r>
              <a:rPr lang="ru-RU" sz="2400" b="1" dirty="0" err="1" smtClean="0">
                <a:solidFill>
                  <a:srgbClr val="002060"/>
                </a:solidFill>
                <a:latin typeface="Segoe Print" pitchFamily="2" charset="0"/>
              </a:rPr>
              <a:t>новолетия</a:t>
            </a: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» отмечать 1 января.</a:t>
            </a:r>
            <a:endParaRPr lang="ru-RU" sz="2400" b="1" dirty="0">
              <a:solidFill>
                <a:srgbClr val="002060"/>
              </a:solidFill>
              <a:latin typeface="Segoe Print" pitchFamily="2" charset="0"/>
            </a:endParaRPr>
          </a:p>
        </p:txBody>
      </p:sp>
      <p:pic>
        <p:nvPicPr>
          <p:cNvPr id="4" name="Picture 2" descr="http://votrube.ru/uploads/posts/2009-12/1261060328_2.jpg"/>
          <p:cNvPicPr>
            <a:picLocks noChangeAspect="1" noChangeArrowheads="1"/>
          </p:cNvPicPr>
          <p:nvPr/>
        </p:nvPicPr>
        <p:blipFill rotWithShape="1">
          <a:blip r:embed="rId2" cstate="print"/>
          <a:srcRect b="3731"/>
          <a:stretch/>
        </p:blipFill>
        <p:spPr bwMode="auto">
          <a:xfrm>
            <a:off x="539552" y="1268759"/>
            <a:ext cx="2704272" cy="356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Однако к будущей рождественской елке указ Петра имел косвенное отношение: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во-первых, город декорировался не только еловыми, но и другими хвойными деревьями;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во-вторых, в указе рекомендовалось использовать как целые деревья, так и ветви и, наконец,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в-третьих, украшения из хвои предписано было устанавливать не в помещении, а снаружи — на воротах, крышах трактиров, улицах и дорогах. </a:t>
            </a:r>
            <a:b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Segoe Print" pitchFamily="2" charset="0"/>
              </a:rPr>
              <a:t>Этот обычай поддерживался в течение ХVIII и XIX веков.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rita.netnado.ru/umot/dorogoj-moj-chelovek-s-rojdestvom-hristovim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343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РОЖДЕСТВЕНСКОЕ ДЕРЕВО В РОССИИ В ПЕРВОЙ ПОЛОВИНЕ XIX ВЕКА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35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В России елка как рождественское дерево появилась в начале ХIХ века в домах петербургских немцев. </a:t>
            </a:r>
          </a:p>
          <a:p>
            <a:pPr marL="0" indent="0" algn="ctr">
              <a:buNone/>
            </a:pPr>
            <a:r>
              <a:rPr lang="ru-RU" sz="235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В 1818 году по инициативе великой княгини Александры Федоровны была устроена елка в Москве, а на следующий год — в петербургском </a:t>
            </a:r>
            <a:r>
              <a:rPr lang="ru-RU" sz="2350" b="1" dirty="0" err="1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дворце.На</a:t>
            </a:r>
            <a:r>
              <a:rPr lang="ru-RU" sz="235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 Рождество 1828 года Александра Федоровна организовала первый праздник “детской елки” в собственном дворце для пяти своих детей и племянниц.</a:t>
            </a:r>
            <a:br>
              <a:rPr lang="ru-RU" sz="235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</a:br>
            <a:endParaRPr lang="ru-RU" sz="2350" b="1" dirty="0">
              <a:solidFill>
                <a:schemeClr val="accent1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hoto.qip.ru/photo/north58/115874380/xlarge/210463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239348" cy="5328592"/>
          </a:xfrm>
          <a:prstGeom prst="rect">
            <a:avLst/>
          </a:prstGeom>
          <a:noFill/>
        </p:spPr>
      </p:pic>
      <p:pic>
        <p:nvPicPr>
          <p:cNvPr id="1028" name="Picture 4" descr="http://andcvet.narod.ru/TR/24/03/max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44560">
            <a:off x="687516" y="692648"/>
            <a:ext cx="3162035" cy="5039100"/>
          </a:xfrm>
          <a:prstGeom prst="rect">
            <a:avLst/>
          </a:prstGeom>
          <a:noFill/>
        </p:spPr>
      </p:pic>
      <p:pic>
        <p:nvPicPr>
          <p:cNvPr id="1032" name="Picture 8" descr="http://www.goethezeitportal.de/fileadmin/Images/db/wiss/bildende_kunst/weihnachten/stille_nacht/Weihnachtsgruesse_RKL_7241-3__500x789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0887" y="404664"/>
            <a:ext cx="3315221" cy="523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8964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Segoe Print" pitchFamily="2" charset="0"/>
              </a:rPr>
              <a:t>Под деревьями были разложены подарки: игрушки, платья, фарфоровые вещицы и др. Подарки всем присутствовавшим детям раздавала сама хозяйка. Праздник начался в восемь часов вечера, а в девять часов гости уже разъехались. С этих пор по примеру царской семьи елку на Рождество стали устанавливать в домах высшей петербургской знати.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ladyalena.ru/uploads/posts/2014/11/5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9288"/>
            <a:ext cx="4143563" cy="6408712"/>
          </a:xfrm>
          <a:prstGeom prst="rect">
            <a:avLst/>
          </a:prstGeom>
          <a:noFill/>
        </p:spPr>
      </p:pic>
      <p:pic>
        <p:nvPicPr>
          <p:cNvPr id="5" name="Picture 2" descr="http://s10.rimg.info/556f870c04cb18e39c7e2af82c2025e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01008"/>
            <a:ext cx="1152128" cy="1626534"/>
          </a:xfrm>
          <a:prstGeom prst="rect">
            <a:avLst/>
          </a:prstGeom>
          <a:noFill/>
        </p:spPr>
      </p:pic>
      <p:pic>
        <p:nvPicPr>
          <p:cNvPr id="6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764704"/>
            <a:ext cx="714375" cy="714375"/>
          </a:xfrm>
          <a:prstGeom prst="rect">
            <a:avLst/>
          </a:prstGeom>
          <a:noFill/>
        </p:spPr>
      </p:pic>
      <p:pic>
        <p:nvPicPr>
          <p:cNvPr id="7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36912"/>
            <a:ext cx="714375" cy="714375"/>
          </a:xfrm>
          <a:prstGeom prst="rect">
            <a:avLst/>
          </a:prstGeom>
          <a:noFill/>
        </p:spPr>
      </p:pic>
      <p:pic>
        <p:nvPicPr>
          <p:cNvPr id="8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916832"/>
            <a:ext cx="714375" cy="714375"/>
          </a:xfrm>
          <a:prstGeom prst="rect">
            <a:avLst/>
          </a:prstGeom>
          <a:noFill/>
        </p:spPr>
      </p:pic>
      <p:pic>
        <p:nvPicPr>
          <p:cNvPr id="9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908720"/>
            <a:ext cx="714375" cy="714375"/>
          </a:xfrm>
          <a:prstGeom prst="rect">
            <a:avLst/>
          </a:prstGeom>
          <a:noFill/>
        </p:spPr>
      </p:pic>
      <p:pic>
        <p:nvPicPr>
          <p:cNvPr id="10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573016"/>
            <a:ext cx="714375" cy="714375"/>
          </a:xfrm>
          <a:prstGeom prst="rect">
            <a:avLst/>
          </a:prstGeom>
          <a:noFill/>
        </p:spPr>
      </p:pic>
      <p:pic>
        <p:nvPicPr>
          <p:cNvPr id="11" name="Picture 8" descr="http://stat16.privet.ru/lr/0b0617d4dccd5e75a34174f284056d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132856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">
  <a:themeElements>
    <a:clrScheme name="Другая 26">
      <a:dk1>
        <a:srgbClr val="4F6128"/>
      </a:dk1>
      <a:lt1>
        <a:srgbClr val="4F6128"/>
      </a:lt1>
      <a:dk2>
        <a:srgbClr val="4F6128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301</TotalTime>
  <Words>755</Words>
  <Application>Microsoft Office PowerPoint</Application>
  <PresentationFormat>Экран (4:3)</PresentationFormat>
  <Paragraphs>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шаблон</vt:lpstr>
      <vt:lpstr>День рождения   русской новогодней ёлки</vt:lpstr>
      <vt:lpstr>Презентация PowerPoint</vt:lpstr>
      <vt:lpstr>ПЕТРОВСКИЙ УКАЗ 1699 ГОДА</vt:lpstr>
      <vt:lpstr>Презентация PowerPoint</vt:lpstr>
      <vt:lpstr>Презентация PowerPoint</vt:lpstr>
      <vt:lpstr>РОЖДЕСТВЕНСКОЕ ДЕРЕВО В РОССИИ В ПЕРВОЙ ПОЛОВИНЕ XIX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РУССКАЯ ЕЛКА  ВО ВТОРОЙ ПОЛОВИНЕ XIX ВЕКА </vt:lpstr>
      <vt:lpstr>Презентация PowerPoint</vt:lpstr>
      <vt:lpstr>Новогодняя елка в СССР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новогодней  елки!</dc:title>
  <dc:creator>klimonovi</dc:creator>
  <cp:lastModifiedBy>Вадим</cp:lastModifiedBy>
  <cp:revision>36</cp:revision>
  <dcterms:created xsi:type="dcterms:W3CDTF">2015-11-30T14:05:24Z</dcterms:created>
  <dcterms:modified xsi:type="dcterms:W3CDTF">2025-12-14T16:03:24Z</dcterms:modified>
</cp:coreProperties>
</file>