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80" r:id="rId22"/>
    <p:sldId id="281" r:id="rId23"/>
  </p:sldIdLst>
  <p:sldSz cx="9144000" cy="6858000" type="screen4x3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334" y="6807"/>
            <a:ext cx="8776970" cy="222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82976" y="2227833"/>
            <a:ext cx="5856605" cy="3121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99"/>
            <a:ext cx="9144000" cy="6857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90738"/>
            <a:ext cx="5578233" cy="6072251"/>
            <a:chOff x="4691507" y="1931679"/>
            <a:chExt cx="5618090" cy="6072251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1507" y="3255136"/>
              <a:ext cx="156718" cy="1751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75190" y="1931679"/>
              <a:ext cx="5034407" cy="6072251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xfrm>
            <a:off x="2819400" y="2209800"/>
            <a:ext cx="5856605" cy="3121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10209" indent="40640">
              <a:lnSpc>
                <a:spcPct val="100000"/>
              </a:lnSpc>
              <a:spcBef>
                <a:spcPts val="105"/>
              </a:spcBef>
            </a:pPr>
            <a:r>
              <a:rPr dirty="0"/>
              <a:t>День</a:t>
            </a:r>
            <a:r>
              <a:rPr spc="-40" dirty="0"/>
              <a:t> </a:t>
            </a:r>
            <a:r>
              <a:rPr dirty="0"/>
              <a:t>памяти</a:t>
            </a:r>
            <a:r>
              <a:rPr spc="-40" dirty="0"/>
              <a:t> </a:t>
            </a:r>
            <a:r>
              <a:rPr dirty="0"/>
              <a:t>о</a:t>
            </a:r>
            <a:r>
              <a:rPr spc="-35" dirty="0"/>
              <a:t> </a:t>
            </a:r>
            <a:r>
              <a:rPr dirty="0"/>
              <a:t>россиянах,</a:t>
            </a:r>
            <a:r>
              <a:rPr spc="-55" dirty="0"/>
              <a:t> </a:t>
            </a:r>
            <a:r>
              <a:rPr spc="-10" dirty="0"/>
              <a:t>исполнявших </a:t>
            </a:r>
            <a:r>
              <a:rPr dirty="0"/>
              <a:t>служебный</a:t>
            </a:r>
            <a:r>
              <a:rPr spc="-60" dirty="0"/>
              <a:t> </a:t>
            </a:r>
            <a:r>
              <a:rPr dirty="0"/>
              <a:t>долг</a:t>
            </a:r>
            <a:r>
              <a:rPr spc="-45" dirty="0"/>
              <a:t> </a:t>
            </a:r>
            <a:r>
              <a:rPr dirty="0"/>
              <a:t>за</a:t>
            </a:r>
            <a:r>
              <a:rPr spc="-45" dirty="0"/>
              <a:t> </a:t>
            </a:r>
            <a:r>
              <a:rPr dirty="0"/>
              <a:t>пределами</a:t>
            </a:r>
            <a:r>
              <a:rPr spc="-55" dirty="0"/>
              <a:t> </a:t>
            </a:r>
            <a:r>
              <a:rPr spc="-10" dirty="0"/>
              <a:t>Отечества</a:t>
            </a:r>
          </a:p>
          <a:p>
            <a:pPr marL="2677795" marR="90170">
              <a:lnSpc>
                <a:spcPct val="100000"/>
              </a:lnSpc>
              <a:spcBef>
                <a:spcPts val="5165"/>
              </a:spcBef>
            </a:pPr>
            <a:r>
              <a:rPr sz="2400" spc="-10" dirty="0"/>
              <a:t>Получают</a:t>
            </a:r>
            <a:r>
              <a:rPr sz="2400" spc="-55" dirty="0"/>
              <a:t> </a:t>
            </a:r>
            <a:r>
              <a:rPr sz="2400" dirty="0"/>
              <a:t>мальчики</a:t>
            </a:r>
            <a:r>
              <a:rPr sz="2400" spc="-45" dirty="0"/>
              <a:t> </a:t>
            </a:r>
            <a:r>
              <a:rPr sz="2400" spc="-10" dirty="0"/>
              <a:t>повестки. </a:t>
            </a:r>
            <a:r>
              <a:rPr sz="2400" dirty="0"/>
              <a:t>И</a:t>
            </a:r>
            <a:r>
              <a:rPr sz="2400" spc="-35" dirty="0"/>
              <a:t> </a:t>
            </a:r>
            <a:r>
              <a:rPr sz="2400" dirty="0"/>
              <a:t>уходят</a:t>
            </a:r>
            <a:r>
              <a:rPr sz="2400" spc="-45" dirty="0"/>
              <a:t> </a:t>
            </a:r>
            <a:r>
              <a:rPr sz="2400" dirty="0"/>
              <a:t>мальчики</a:t>
            </a:r>
            <a:r>
              <a:rPr sz="2400" spc="-25" dirty="0"/>
              <a:t> </a:t>
            </a:r>
            <a:r>
              <a:rPr sz="2400" spc="-10" dirty="0"/>
              <a:t>служить.</a:t>
            </a:r>
            <a:endParaRPr sz="2400" dirty="0"/>
          </a:p>
          <a:p>
            <a:pPr marL="2677795">
              <a:lnSpc>
                <a:spcPct val="100000"/>
              </a:lnSpc>
              <a:spcBef>
                <a:spcPts val="5"/>
              </a:spcBef>
            </a:pPr>
            <a:r>
              <a:rPr sz="2400" dirty="0"/>
              <a:t>Есть</a:t>
            </a:r>
            <a:r>
              <a:rPr sz="2400" spc="-25" dirty="0"/>
              <a:t> </a:t>
            </a:r>
            <a:r>
              <a:rPr sz="2400" spc="-10" dirty="0"/>
              <a:t>обязанность </a:t>
            </a:r>
            <a:r>
              <a:rPr sz="2400" dirty="0"/>
              <a:t>у</a:t>
            </a:r>
            <a:r>
              <a:rPr sz="2400" spc="-15" dirty="0"/>
              <a:t> </a:t>
            </a:r>
            <a:r>
              <a:rPr sz="2400" dirty="0"/>
              <a:t>них</a:t>
            </a:r>
            <a:r>
              <a:rPr sz="2400" spc="-25" dirty="0"/>
              <a:t> </a:t>
            </a:r>
            <a:r>
              <a:rPr sz="2400" spc="-10" dirty="0"/>
              <a:t>такая:</a:t>
            </a:r>
            <a:endParaRPr sz="2400" dirty="0"/>
          </a:p>
          <a:p>
            <a:pPr marL="2677795">
              <a:lnSpc>
                <a:spcPct val="100000"/>
              </a:lnSpc>
            </a:pPr>
            <a:r>
              <a:rPr sz="2400" dirty="0"/>
              <a:t>От</a:t>
            </a:r>
            <a:r>
              <a:rPr sz="2400" spc="-45" dirty="0"/>
              <a:t> </a:t>
            </a:r>
            <a:r>
              <a:rPr sz="2400" dirty="0"/>
              <a:t>врага</a:t>
            </a:r>
            <a:r>
              <a:rPr sz="2400" spc="-35" dirty="0"/>
              <a:t> </a:t>
            </a:r>
            <a:r>
              <a:rPr sz="2400" dirty="0"/>
              <a:t>Отчизну</a:t>
            </a:r>
            <a:r>
              <a:rPr sz="2400" spc="-20" dirty="0"/>
              <a:t> </a:t>
            </a:r>
            <a:r>
              <a:rPr sz="2400" spc="-10" dirty="0"/>
              <a:t>защитить...</a:t>
            </a:r>
            <a:endParaRPr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401" y="25400"/>
            <a:ext cx="884618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035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О</a:t>
            </a:r>
            <a:r>
              <a:rPr spc="100" dirty="0"/>
              <a:t> </a:t>
            </a:r>
            <a:r>
              <a:rPr dirty="0"/>
              <a:t>вкладе</a:t>
            </a:r>
            <a:r>
              <a:rPr spc="120" dirty="0"/>
              <a:t> </a:t>
            </a:r>
            <a:r>
              <a:rPr dirty="0"/>
              <a:t>Советского</a:t>
            </a:r>
            <a:r>
              <a:rPr spc="114" dirty="0"/>
              <a:t> </a:t>
            </a:r>
            <a:r>
              <a:rPr dirty="0"/>
              <a:t>Союза</a:t>
            </a:r>
            <a:r>
              <a:rPr spc="95" dirty="0"/>
              <a:t> </a:t>
            </a:r>
            <a:r>
              <a:rPr dirty="0"/>
              <a:t>в</a:t>
            </a:r>
            <a:r>
              <a:rPr spc="105" dirty="0"/>
              <a:t> </a:t>
            </a:r>
            <a:r>
              <a:rPr dirty="0"/>
              <a:t>победу</a:t>
            </a:r>
            <a:r>
              <a:rPr spc="114" dirty="0"/>
              <a:t> </a:t>
            </a:r>
            <a:r>
              <a:rPr dirty="0"/>
              <a:t>МПЛА</a:t>
            </a:r>
            <a:r>
              <a:rPr spc="110" dirty="0"/>
              <a:t> </a:t>
            </a:r>
            <a:r>
              <a:rPr dirty="0"/>
              <a:t>в</a:t>
            </a:r>
            <a:r>
              <a:rPr spc="105" dirty="0"/>
              <a:t> </a:t>
            </a:r>
            <a:r>
              <a:rPr dirty="0"/>
              <a:t>гражданской</a:t>
            </a:r>
            <a:r>
              <a:rPr spc="110" dirty="0"/>
              <a:t> </a:t>
            </a:r>
            <a:r>
              <a:rPr dirty="0"/>
              <a:t>войне</a:t>
            </a:r>
            <a:r>
              <a:rPr spc="120" dirty="0"/>
              <a:t> </a:t>
            </a:r>
            <a:r>
              <a:rPr dirty="0"/>
              <a:t>в</a:t>
            </a:r>
            <a:r>
              <a:rPr spc="110" dirty="0"/>
              <a:t> </a:t>
            </a:r>
            <a:r>
              <a:rPr dirty="0"/>
              <a:t>свое</a:t>
            </a:r>
            <a:r>
              <a:rPr spc="120" dirty="0"/>
              <a:t> </a:t>
            </a:r>
            <a:r>
              <a:rPr dirty="0"/>
              <a:t>время</a:t>
            </a:r>
            <a:r>
              <a:rPr spc="110" dirty="0"/>
              <a:t> </a:t>
            </a:r>
            <a:r>
              <a:rPr spc="-10" dirty="0"/>
              <a:t>сказал кубинский</a:t>
            </a:r>
            <a:r>
              <a:rPr spc="-5" dirty="0"/>
              <a:t> </a:t>
            </a:r>
            <a:r>
              <a:rPr dirty="0"/>
              <a:t>лидер</a:t>
            </a:r>
            <a:r>
              <a:rPr spc="5" dirty="0"/>
              <a:t> </a:t>
            </a:r>
            <a:r>
              <a:rPr dirty="0"/>
              <a:t>Фидель</a:t>
            </a:r>
            <a:r>
              <a:rPr spc="5" dirty="0"/>
              <a:t> </a:t>
            </a:r>
            <a:r>
              <a:rPr dirty="0"/>
              <a:t>Кастро,</a:t>
            </a:r>
            <a:r>
              <a:rPr spc="15" dirty="0"/>
              <a:t> </a:t>
            </a:r>
            <a:r>
              <a:rPr spc="-10" dirty="0"/>
              <a:t>отметивший,</a:t>
            </a:r>
            <a:r>
              <a:rPr spc="5" dirty="0"/>
              <a:t> </a:t>
            </a:r>
            <a:r>
              <a:rPr dirty="0"/>
              <a:t>что</a:t>
            </a:r>
            <a:r>
              <a:rPr spc="5" dirty="0"/>
              <a:t> </a:t>
            </a:r>
            <a:r>
              <a:rPr dirty="0"/>
              <a:t>без</a:t>
            </a:r>
            <a:r>
              <a:rPr spc="10" dirty="0"/>
              <a:t> </a:t>
            </a:r>
            <a:r>
              <a:rPr dirty="0"/>
              <a:t>советской помощи</a:t>
            </a:r>
            <a:r>
              <a:rPr spc="-10" dirty="0"/>
              <a:t> </a:t>
            </a:r>
            <a:r>
              <a:rPr dirty="0"/>
              <a:t>у</a:t>
            </a:r>
            <a:r>
              <a:rPr spc="5" dirty="0"/>
              <a:t> </a:t>
            </a:r>
            <a:r>
              <a:rPr spc="-10" dirty="0"/>
              <a:t>ангольского </a:t>
            </a:r>
            <a:r>
              <a:rPr spc="-25" dirty="0"/>
              <a:t>правительства</a:t>
            </a:r>
            <a:r>
              <a:rPr spc="-70" dirty="0"/>
              <a:t> </a:t>
            </a:r>
            <a:r>
              <a:rPr dirty="0"/>
              <a:t>не</a:t>
            </a:r>
            <a:r>
              <a:rPr spc="-45" dirty="0"/>
              <a:t> </a:t>
            </a:r>
            <a:r>
              <a:rPr spc="-10" dirty="0"/>
              <a:t>было</a:t>
            </a:r>
            <a:r>
              <a:rPr spc="-70" dirty="0"/>
              <a:t> </a:t>
            </a:r>
            <a:r>
              <a:rPr dirty="0"/>
              <a:t>бы</a:t>
            </a:r>
            <a:r>
              <a:rPr spc="-55" dirty="0"/>
              <a:t> </a:t>
            </a:r>
            <a:r>
              <a:rPr spc="-20" dirty="0"/>
              <a:t>никаких</a:t>
            </a:r>
            <a:r>
              <a:rPr spc="-55" dirty="0"/>
              <a:t> </a:t>
            </a:r>
            <a:r>
              <a:rPr spc="-10" dirty="0"/>
              <a:t>шансов.</a:t>
            </a:r>
          </a:p>
          <a:p>
            <a:pPr marL="12700" marR="5080" indent="259079" algn="just">
              <a:lnSpc>
                <a:spcPct val="100000"/>
              </a:lnSpc>
            </a:pPr>
            <a:r>
              <a:rPr dirty="0"/>
              <a:t>В</a:t>
            </a:r>
            <a:r>
              <a:rPr spc="-30" dirty="0"/>
              <a:t> </a:t>
            </a:r>
            <a:r>
              <a:rPr spc="-10" dirty="0"/>
              <a:t>отличие</a:t>
            </a:r>
            <a:r>
              <a:rPr spc="-30" dirty="0"/>
              <a:t> </a:t>
            </a:r>
            <a:r>
              <a:rPr dirty="0"/>
              <a:t>от</a:t>
            </a:r>
            <a:r>
              <a:rPr spc="-50" dirty="0"/>
              <a:t> </a:t>
            </a:r>
            <a:r>
              <a:rPr spc="-25" dirty="0"/>
              <a:t>Афганистана,</a:t>
            </a:r>
            <a:r>
              <a:rPr spc="-30" dirty="0"/>
              <a:t> </a:t>
            </a:r>
            <a:r>
              <a:rPr spc="-10" dirty="0"/>
              <a:t>участие</a:t>
            </a:r>
            <a:r>
              <a:rPr spc="-25" dirty="0"/>
              <a:t> </a:t>
            </a:r>
            <a:r>
              <a:rPr spc="-10" dirty="0"/>
              <a:t>советских</a:t>
            </a:r>
            <a:r>
              <a:rPr spc="-35" dirty="0"/>
              <a:t> </a:t>
            </a:r>
            <a:r>
              <a:rPr spc="-25" dirty="0"/>
              <a:t>военнослужащих</a:t>
            </a:r>
            <a:r>
              <a:rPr spc="-35" dirty="0"/>
              <a:t> </a:t>
            </a:r>
            <a:r>
              <a:rPr dirty="0"/>
              <a:t>в</a:t>
            </a:r>
            <a:r>
              <a:rPr spc="-45" dirty="0"/>
              <a:t> </a:t>
            </a:r>
            <a:r>
              <a:rPr spc="-10" dirty="0"/>
              <a:t>боевых</a:t>
            </a:r>
            <a:r>
              <a:rPr spc="-35" dirty="0"/>
              <a:t> </a:t>
            </a:r>
            <a:r>
              <a:rPr spc="-10" dirty="0"/>
              <a:t>действиях</a:t>
            </a:r>
            <a:r>
              <a:rPr spc="-30" dirty="0"/>
              <a:t> </a:t>
            </a:r>
            <a:r>
              <a:rPr spc="-50" dirty="0"/>
              <a:t>в </a:t>
            </a:r>
            <a:r>
              <a:rPr spc="-10" dirty="0"/>
              <a:t>Африке</a:t>
            </a:r>
            <a:r>
              <a:rPr spc="-65" dirty="0"/>
              <a:t> </a:t>
            </a:r>
            <a:r>
              <a:rPr spc="-25" dirty="0"/>
              <a:t>практически</a:t>
            </a:r>
            <a:r>
              <a:rPr spc="-65" dirty="0"/>
              <a:t> </a:t>
            </a:r>
            <a:r>
              <a:rPr dirty="0"/>
              <a:t>не</a:t>
            </a:r>
            <a:r>
              <a:rPr spc="-50" dirty="0"/>
              <a:t> </a:t>
            </a:r>
            <a:r>
              <a:rPr spc="-10" dirty="0"/>
              <a:t>афишировалось.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46" y="2132901"/>
            <a:ext cx="8177276" cy="43474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83077" y="6483807"/>
            <a:ext cx="2295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Gabriola"/>
                <a:cs typeface="Gabriola"/>
              </a:rPr>
              <a:t>Советские</a:t>
            </a:r>
            <a:r>
              <a:rPr sz="1800" spc="-30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советники</a:t>
            </a:r>
            <a:r>
              <a:rPr sz="1800" spc="-40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в </a:t>
            </a:r>
            <a:r>
              <a:rPr sz="1800" spc="-10" dirty="0">
                <a:latin typeface="Gabriola"/>
                <a:cs typeface="Gabriola"/>
              </a:rPr>
              <a:t>Анголе</a:t>
            </a:r>
            <a:endParaRPr sz="1800">
              <a:latin typeface="Gabriola"/>
              <a:cs typeface="Gabriol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496" y="5730238"/>
            <a:ext cx="9078595" cy="1087755"/>
            <a:chOff x="35496" y="5730238"/>
            <a:chExt cx="9078595" cy="10877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6" y="5774012"/>
              <a:ext cx="1643888" cy="10433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7788" y="5730238"/>
              <a:ext cx="1665731" cy="1050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063" y="28702"/>
            <a:ext cx="874077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2255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Организацией</a:t>
            </a:r>
            <a:r>
              <a:rPr spc="180" dirty="0"/>
              <a:t> </a:t>
            </a:r>
            <a:r>
              <a:rPr dirty="0"/>
              <a:t>и</a:t>
            </a:r>
            <a:r>
              <a:rPr spc="190" dirty="0"/>
              <a:t> </a:t>
            </a:r>
            <a:r>
              <a:rPr dirty="0"/>
              <a:t>руководством</a:t>
            </a:r>
            <a:r>
              <a:rPr spc="190" dirty="0"/>
              <a:t> </a:t>
            </a:r>
            <a:r>
              <a:rPr dirty="0"/>
              <a:t>советскими</a:t>
            </a:r>
            <a:r>
              <a:rPr spc="190" dirty="0"/>
              <a:t> </a:t>
            </a:r>
            <a:r>
              <a:rPr dirty="0"/>
              <a:t>военнослужащими</a:t>
            </a:r>
            <a:r>
              <a:rPr spc="185" dirty="0"/>
              <a:t> </a:t>
            </a:r>
            <a:r>
              <a:rPr dirty="0"/>
              <a:t>в</a:t>
            </a:r>
            <a:r>
              <a:rPr spc="175" dirty="0"/>
              <a:t> </a:t>
            </a:r>
            <a:r>
              <a:rPr dirty="0"/>
              <a:t>Анголе</a:t>
            </a:r>
            <a:r>
              <a:rPr spc="185" dirty="0"/>
              <a:t> </a:t>
            </a:r>
            <a:r>
              <a:rPr spc="-10" dirty="0"/>
              <a:t>занималось </a:t>
            </a:r>
            <a:r>
              <a:rPr spc="-25" dirty="0"/>
              <a:t>10-</a:t>
            </a:r>
            <a:r>
              <a:rPr dirty="0"/>
              <a:t>е</a:t>
            </a:r>
            <a:r>
              <a:rPr spc="-35" dirty="0"/>
              <a:t> </a:t>
            </a:r>
            <a:r>
              <a:rPr spc="-10" dirty="0"/>
              <a:t>Главное</a:t>
            </a:r>
            <a:r>
              <a:rPr spc="-25" dirty="0"/>
              <a:t> </a:t>
            </a:r>
            <a:r>
              <a:rPr spc="-10" dirty="0"/>
              <a:t>управление</a:t>
            </a:r>
            <a:r>
              <a:rPr spc="-40" dirty="0"/>
              <a:t> </a:t>
            </a:r>
            <a:r>
              <a:rPr spc="-20" dirty="0"/>
              <a:t>Генштаба</a:t>
            </a:r>
            <a:r>
              <a:rPr spc="-40" dirty="0"/>
              <a:t> </a:t>
            </a:r>
            <a:r>
              <a:rPr dirty="0"/>
              <a:t>ВС</a:t>
            </a:r>
            <a:r>
              <a:rPr spc="-40" dirty="0"/>
              <a:t> </a:t>
            </a:r>
            <a:r>
              <a:rPr dirty="0"/>
              <a:t>СССР,</a:t>
            </a:r>
            <a:r>
              <a:rPr spc="-35" dirty="0"/>
              <a:t> </a:t>
            </a:r>
            <a:r>
              <a:rPr dirty="0"/>
              <a:t>по</a:t>
            </a:r>
            <a:r>
              <a:rPr spc="-25" dirty="0"/>
              <a:t> </a:t>
            </a:r>
            <a:r>
              <a:rPr dirty="0"/>
              <a:t>линии</a:t>
            </a:r>
            <a:r>
              <a:rPr spc="-35" dirty="0"/>
              <a:t> </a:t>
            </a:r>
            <a:r>
              <a:rPr dirty="0"/>
              <a:t>которого</a:t>
            </a:r>
            <a:r>
              <a:rPr spc="-25" dirty="0"/>
              <a:t> </a:t>
            </a:r>
            <a:r>
              <a:rPr dirty="0"/>
              <a:t>через</a:t>
            </a:r>
            <a:r>
              <a:rPr spc="-35" dirty="0"/>
              <a:t> </a:t>
            </a:r>
            <a:r>
              <a:rPr dirty="0"/>
              <a:t>Анголу</a:t>
            </a:r>
            <a:r>
              <a:rPr spc="-30" dirty="0"/>
              <a:t> </a:t>
            </a:r>
            <a:r>
              <a:rPr dirty="0"/>
              <a:t>в</a:t>
            </a:r>
            <a:r>
              <a:rPr spc="-30" dirty="0"/>
              <a:t> </a:t>
            </a:r>
            <a:r>
              <a:rPr spc="-25" dirty="0"/>
              <a:t>1975-</a:t>
            </a:r>
            <a:r>
              <a:rPr spc="-20" dirty="0"/>
              <a:t>1991 </a:t>
            </a:r>
            <a:r>
              <a:rPr dirty="0"/>
              <a:t>годы</a:t>
            </a:r>
            <a:r>
              <a:rPr spc="-30" dirty="0"/>
              <a:t> </a:t>
            </a:r>
            <a:r>
              <a:rPr spc="-10" dirty="0"/>
              <a:t>прошли</a:t>
            </a:r>
            <a:r>
              <a:rPr spc="-40" dirty="0"/>
              <a:t> </a:t>
            </a:r>
            <a:r>
              <a:rPr dirty="0"/>
              <a:t>10</a:t>
            </a:r>
            <a:r>
              <a:rPr spc="-30" dirty="0"/>
              <a:t> </a:t>
            </a:r>
            <a:r>
              <a:rPr dirty="0"/>
              <a:t>985</a:t>
            </a:r>
            <a:r>
              <a:rPr spc="-25" dirty="0"/>
              <a:t> </a:t>
            </a:r>
            <a:r>
              <a:rPr spc="-20" dirty="0"/>
              <a:t>советских</a:t>
            </a:r>
            <a:r>
              <a:rPr spc="-35" dirty="0"/>
              <a:t> </a:t>
            </a:r>
            <a:r>
              <a:rPr spc="-25" dirty="0"/>
              <a:t>военнослужащих,</a:t>
            </a:r>
            <a:r>
              <a:rPr spc="-30" dirty="0"/>
              <a:t> </a:t>
            </a:r>
            <a:r>
              <a:rPr dirty="0"/>
              <a:t>в</a:t>
            </a:r>
            <a:r>
              <a:rPr spc="-40" dirty="0"/>
              <a:t> </a:t>
            </a:r>
            <a:r>
              <a:rPr dirty="0"/>
              <a:t>том</a:t>
            </a:r>
            <a:r>
              <a:rPr spc="-30" dirty="0"/>
              <a:t> </a:t>
            </a:r>
            <a:r>
              <a:rPr spc="-10" dirty="0"/>
              <a:t>числе</a:t>
            </a:r>
            <a:r>
              <a:rPr spc="-3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r>
              <a:rPr dirty="0"/>
              <a:t>107</a:t>
            </a:r>
            <a:r>
              <a:rPr spc="-35" dirty="0"/>
              <a:t> </a:t>
            </a:r>
            <a:r>
              <a:rPr spc="-20" dirty="0"/>
              <a:t>генералов</a:t>
            </a:r>
            <a:r>
              <a:rPr spc="-40" dirty="0"/>
              <a:t> </a:t>
            </a:r>
            <a:r>
              <a:rPr dirty="0"/>
              <a:t>и</a:t>
            </a:r>
            <a:r>
              <a:rPr spc="-40" dirty="0"/>
              <a:t> </a:t>
            </a:r>
            <a:r>
              <a:rPr spc="-10" dirty="0"/>
              <a:t>адмиралов, </a:t>
            </a:r>
            <a:r>
              <a:rPr dirty="0"/>
              <a:t>7211</a:t>
            </a:r>
            <a:r>
              <a:rPr spc="155" dirty="0"/>
              <a:t> </a:t>
            </a:r>
            <a:r>
              <a:rPr dirty="0"/>
              <a:t>офицеров,</a:t>
            </a:r>
            <a:r>
              <a:rPr spc="150" dirty="0"/>
              <a:t> </a:t>
            </a:r>
            <a:r>
              <a:rPr dirty="0"/>
              <a:t>более</a:t>
            </a:r>
            <a:r>
              <a:rPr spc="155" dirty="0"/>
              <a:t> </a:t>
            </a:r>
            <a:r>
              <a:rPr dirty="0"/>
              <a:t>3500</a:t>
            </a:r>
            <a:r>
              <a:rPr spc="140" dirty="0"/>
              <a:t> </a:t>
            </a:r>
            <a:r>
              <a:rPr dirty="0"/>
              <a:t>прапорщиков,</a:t>
            </a:r>
            <a:r>
              <a:rPr spc="150" dirty="0"/>
              <a:t> </a:t>
            </a:r>
            <a:r>
              <a:rPr dirty="0"/>
              <a:t>мичманов,</a:t>
            </a:r>
            <a:r>
              <a:rPr spc="150" dirty="0"/>
              <a:t> </a:t>
            </a:r>
            <a:r>
              <a:rPr dirty="0"/>
              <a:t>старшин,</a:t>
            </a:r>
            <a:r>
              <a:rPr spc="155" dirty="0"/>
              <a:t> </a:t>
            </a:r>
            <a:r>
              <a:rPr dirty="0"/>
              <a:t>сержантов</a:t>
            </a:r>
            <a:r>
              <a:rPr spc="135" dirty="0"/>
              <a:t> </a:t>
            </a:r>
            <a:r>
              <a:rPr dirty="0"/>
              <a:t>и</a:t>
            </a:r>
            <a:r>
              <a:rPr spc="145" dirty="0"/>
              <a:t> </a:t>
            </a:r>
            <a:r>
              <a:rPr dirty="0"/>
              <a:t>рядовых,</a:t>
            </a:r>
            <a:r>
              <a:rPr spc="150" dirty="0"/>
              <a:t> </a:t>
            </a:r>
            <a:r>
              <a:rPr spc="-50" dirty="0"/>
              <a:t>а </a:t>
            </a:r>
            <a:r>
              <a:rPr spc="-10" dirty="0"/>
              <a:t>также</a:t>
            </a:r>
            <a:r>
              <a:rPr spc="-45" dirty="0"/>
              <a:t> </a:t>
            </a:r>
            <a:r>
              <a:rPr spc="-20" dirty="0"/>
              <a:t>рабочие</a:t>
            </a:r>
            <a:r>
              <a:rPr spc="-55" dirty="0"/>
              <a:t> </a:t>
            </a:r>
            <a:r>
              <a:rPr dirty="0"/>
              <a:t>и</a:t>
            </a:r>
            <a:r>
              <a:rPr spc="-30" dirty="0"/>
              <a:t> </a:t>
            </a:r>
            <a:r>
              <a:rPr spc="-20" dirty="0"/>
              <a:t>служащие</a:t>
            </a:r>
            <a:r>
              <a:rPr spc="-60" dirty="0"/>
              <a:t> </a:t>
            </a:r>
            <a:r>
              <a:rPr spc="-20" dirty="0"/>
              <a:t>Советской</a:t>
            </a:r>
            <a:r>
              <a:rPr spc="-60" dirty="0"/>
              <a:t> </a:t>
            </a:r>
            <a:r>
              <a:rPr spc="-20" dirty="0"/>
              <a:t>Армии</a:t>
            </a:r>
            <a:r>
              <a:rPr spc="-55" dirty="0"/>
              <a:t> </a:t>
            </a:r>
            <a:r>
              <a:rPr dirty="0"/>
              <a:t>и</a:t>
            </a:r>
            <a:r>
              <a:rPr spc="-15" dirty="0"/>
              <a:t> </a:t>
            </a:r>
            <a:r>
              <a:rPr spc="-25" dirty="0"/>
              <a:t>Военно-</a:t>
            </a:r>
            <a:r>
              <a:rPr spc="-20" dirty="0"/>
              <a:t>морского</a:t>
            </a:r>
            <a:r>
              <a:rPr spc="-55" dirty="0"/>
              <a:t> </a:t>
            </a:r>
            <a:r>
              <a:rPr spc="-10" dirty="0"/>
              <a:t>флота.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447800" y="1876044"/>
            <a:ext cx="6413500" cy="4624070"/>
            <a:chOff x="1447800" y="1876044"/>
            <a:chExt cx="6413500" cy="46240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7800" y="1876044"/>
              <a:ext cx="6412992" cy="46238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2998" y="2071687"/>
              <a:ext cx="5825235" cy="40354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494536" y="6141821"/>
            <a:ext cx="61239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Gabriola"/>
                <a:cs typeface="Gabriola"/>
              </a:rPr>
              <a:t>Первые</a:t>
            </a:r>
            <a:r>
              <a:rPr sz="1800" spc="-20" dirty="0">
                <a:latin typeface="Gabriola"/>
                <a:cs typeface="Gabriola"/>
              </a:rPr>
              <a:t> истребители</a:t>
            </a:r>
            <a:r>
              <a:rPr sz="1800" spc="-40" dirty="0">
                <a:latin typeface="Gabriola"/>
                <a:cs typeface="Gabriola"/>
              </a:rPr>
              <a:t> </a:t>
            </a:r>
            <a:r>
              <a:rPr sz="1800" spc="-20" dirty="0">
                <a:latin typeface="Gabriola"/>
                <a:cs typeface="Gabriola"/>
              </a:rPr>
              <a:t>МиГ-17Ф</a:t>
            </a:r>
            <a:r>
              <a:rPr sz="1800" spc="-35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для</a:t>
            </a:r>
            <a:r>
              <a:rPr sz="1800" spc="-5" dirty="0">
                <a:latin typeface="Gabriola"/>
                <a:cs typeface="Gabriola"/>
              </a:rPr>
              <a:t> </a:t>
            </a:r>
            <a:r>
              <a:rPr sz="1800" spc="-20" dirty="0">
                <a:latin typeface="Gabriola"/>
                <a:cs typeface="Gabriola"/>
              </a:rPr>
              <a:t>защиты</a:t>
            </a:r>
            <a:r>
              <a:rPr sz="1800" spc="-40" dirty="0">
                <a:latin typeface="Gabriola"/>
                <a:cs typeface="Gabriola"/>
              </a:rPr>
              <a:t> </a:t>
            </a:r>
            <a:r>
              <a:rPr sz="1800" spc="-20" dirty="0">
                <a:latin typeface="Gabriola"/>
                <a:cs typeface="Gabriola"/>
              </a:rPr>
              <a:t>ангольского</a:t>
            </a:r>
            <a:r>
              <a:rPr sz="1800" spc="-35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неба</a:t>
            </a:r>
            <a:r>
              <a:rPr sz="1800" spc="-5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от</a:t>
            </a:r>
            <a:r>
              <a:rPr sz="1800" spc="-15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южноафриканских</a:t>
            </a:r>
            <a:endParaRPr sz="1800">
              <a:latin typeface="Gabriola"/>
              <a:cs typeface="Gabriola"/>
            </a:endParaRPr>
          </a:p>
          <a:p>
            <a:pPr marR="29845" algn="ctr">
              <a:lnSpc>
                <a:spcPct val="100000"/>
              </a:lnSpc>
            </a:pPr>
            <a:r>
              <a:rPr sz="1800" spc="-20" dirty="0">
                <a:latin typeface="Gabriola"/>
                <a:cs typeface="Gabriola"/>
              </a:rPr>
              <a:t>агрессоров</a:t>
            </a:r>
            <a:r>
              <a:rPr sz="1800" spc="-35" dirty="0">
                <a:latin typeface="Gabriola"/>
                <a:cs typeface="Gabriola"/>
              </a:rPr>
              <a:t> </a:t>
            </a:r>
            <a:r>
              <a:rPr sz="1800" spc="-20" dirty="0">
                <a:latin typeface="Gabriola"/>
                <a:cs typeface="Gabriola"/>
              </a:rPr>
              <a:t>прибыли</a:t>
            </a:r>
            <a:r>
              <a:rPr sz="1800" spc="-50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26</a:t>
            </a:r>
            <a:r>
              <a:rPr sz="1800" spc="-15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декабря</a:t>
            </a:r>
            <a:r>
              <a:rPr sz="1800" spc="-35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1975</a:t>
            </a:r>
            <a:r>
              <a:rPr sz="1800" spc="-30" dirty="0">
                <a:latin typeface="Gabriola"/>
                <a:cs typeface="Gabriola"/>
              </a:rPr>
              <a:t> </a:t>
            </a:r>
            <a:r>
              <a:rPr sz="1800" spc="-20" dirty="0">
                <a:latin typeface="Gabriola"/>
                <a:cs typeface="Gabriola"/>
              </a:rPr>
              <a:t>года</a:t>
            </a:r>
            <a:endParaRPr sz="1800">
              <a:latin typeface="Gabriola"/>
              <a:cs typeface="Gabriol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96" y="5774013"/>
            <a:ext cx="1643888" cy="104336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47788" y="5730238"/>
            <a:ext cx="1665731" cy="10500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136" y="25400"/>
            <a:ext cx="8726170" cy="2607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Основную</a:t>
            </a:r>
            <a:r>
              <a:rPr sz="2400" spc="3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часть</a:t>
            </a:r>
            <a:r>
              <a:rPr sz="2400" spc="3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советских</a:t>
            </a:r>
            <a:r>
              <a:rPr sz="2400" spc="3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военнослужащих,</a:t>
            </a:r>
            <a:r>
              <a:rPr sz="2400" spc="3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находившихся</a:t>
            </a:r>
            <a:r>
              <a:rPr sz="2400" spc="3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3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Анголе,</a:t>
            </a:r>
            <a:r>
              <a:rPr sz="2400" spc="33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составляли </a:t>
            </a:r>
            <a:r>
              <a:rPr sz="2400" dirty="0">
                <a:latin typeface="Gabriola"/>
                <a:cs typeface="Gabriola"/>
              </a:rPr>
              <a:t>специалисты</a:t>
            </a:r>
            <a:r>
              <a:rPr sz="2400" spc="5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</a:t>
            </a:r>
            <a:r>
              <a:rPr sz="2400" spc="5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боевому</a:t>
            </a:r>
            <a:r>
              <a:rPr sz="2400" spc="57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применению</a:t>
            </a:r>
            <a:r>
              <a:rPr sz="2400" spc="5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57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обслуживанию</a:t>
            </a:r>
            <a:r>
              <a:rPr sz="2400" spc="57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техники</a:t>
            </a:r>
            <a:r>
              <a:rPr sz="2400" spc="5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5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вооружения</a:t>
            </a:r>
            <a:r>
              <a:rPr sz="2400" spc="555" dirty="0">
                <a:latin typeface="Gabriola"/>
                <a:cs typeface="Gabriola"/>
              </a:rPr>
              <a:t> </a:t>
            </a:r>
            <a:r>
              <a:rPr sz="2400" spc="-50" dirty="0">
                <a:latin typeface="Gabriola"/>
                <a:cs typeface="Gabriola"/>
              </a:rPr>
              <a:t>– </a:t>
            </a:r>
            <a:r>
              <a:rPr sz="2400" dirty="0">
                <a:latin typeface="Gabriola"/>
                <a:cs typeface="Gabriola"/>
              </a:rPr>
              <a:t>офицеры</a:t>
            </a:r>
            <a:r>
              <a:rPr sz="2400" spc="-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 </a:t>
            </a:r>
            <a:r>
              <a:rPr sz="2400" spc="-10" dirty="0">
                <a:latin typeface="Gabriola"/>
                <a:cs typeface="Gabriola"/>
              </a:rPr>
              <a:t>прапорщики.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 Анголе</a:t>
            </a:r>
            <a:r>
              <a:rPr sz="2400" spc="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служили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лётчики,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штабные</a:t>
            </a:r>
            <a:r>
              <a:rPr sz="2400" spc="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работники.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При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каждом </a:t>
            </a:r>
            <a:r>
              <a:rPr sz="2400" spc="-20" dirty="0">
                <a:latin typeface="Gabriola"/>
                <a:cs typeface="Gabriola"/>
              </a:rPr>
              <a:t>ангольском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подразделении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находился </a:t>
            </a:r>
            <a:r>
              <a:rPr sz="2400" spc="-25" dirty="0">
                <a:latin typeface="Gabriola"/>
                <a:cs typeface="Gabriola"/>
              </a:rPr>
              <a:t>советский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офицер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–</a:t>
            </a:r>
            <a:r>
              <a:rPr sz="2400" spc="-1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военный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советник.</a:t>
            </a:r>
            <a:endParaRPr sz="2400">
              <a:latin typeface="Gabriola"/>
              <a:cs typeface="Gabriola"/>
            </a:endParaRPr>
          </a:p>
          <a:p>
            <a:pPr marL="12700" marR="28575" indent="261620" algn="just">
              <a:lnSpc>
                <a:spcPct val="100000"/>
              </a:lnSpc>
              <a:spcBef>
                <a:spcPts val="175"/>
              </a:spcBef>
            </a:pPr>
            <a:r>
              <a:rPr sz="2400" dirty="0">
                <a:latin typeface="Gabriola"/>
                <a:cs typeface="Gabriola"/>
              </a:rPr>
              <a:t>По</a:t>
            </a:r>
            <a:r>
              <a:rPr sz="2400" spc="4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официальным</a:t>
            </a:r>
            <a:r>
              <a:rPr sz="2400" spc="4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данным,</a:t>
            </a:r>
            <a:r>
              <a:rPr sz="2400" spc="4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потери</a:t>
            </a:r>
            <a:r>
              <a:rPr sz="2400" spc="4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СССР</a:t>
            </a:r>
            <a:r>
              <a:rPr sz="2400" spc="4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</a:t>
            </a:r>
            <a:r>
              <a:rPr sz="2400" spc="4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годы</a:t>
            </a:r>
            <a:r>
              <a:rPr sz="2400" spc="4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войны</a:t>
            </a:r>
            <a:r>
              <a:rPr sz="2400" spc="4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4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Анголе</a:t>
            </a:r>
            <a:r>
              <a:rPr sz="2400" spc="4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составили</a:t>
            </a:r>
            <a:r>
              <a:rPr sz="2400" spc="434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54 </a:t>
            </a:r>
            <a:r>
              <a:rPr sz="2400" dirty="0">
                <a:latin typeface="Gabriola"/>
                <a:cs typeface="Gabriola"/>
              </a:rPr>
              <a:t>человека,</a:t>
            </a:r>
            <a:r>
              <a:rPr sz="2400" spc="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7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том</a:t>
            </a:r>
            <a:r>
              <a:rPr sz="2400" spc="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числе</a:t>
            </a:r>
            <a:r>
              <a:rPr sz="2400" spc="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-</a:t>
            </a:r>
            <a:r>
              <a:rPr sz="2400" spc="8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45</a:t>
            </a:r>
            <a:r>
              <a:rPr sz="2400" spc="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офицеров,</a:t>
            </a:r>
            <a:r>
              <a:rPr sz="2400" spc="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5</a:t>
            </a:r>
            <a:r>
              <a:rPr sz="2400" spc="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прапорщиков,</a:t>
            </a:r>
            <a:r>
              <a:rPr sz="2400" spc="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2</a:t>
            </a:r>
            <a:r>
              <a:rPr sz="2400" spc="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солдата</a:t>
            </a:r>
            <a:r>
              <a:rPr sz="2400" spc="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срочной</a:t>
            </a:r>
            <a:r>
              <a:rPr sz="2400" spc="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службы</a:t>
            </a:r>
            <a:r>
              <a:rPr sz="2400" spc="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7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двое </a:t>
            </a:r>
            <a:r>
              <a:rPr sz="2400" spc="-10" dirty="0">
                <a:latin typeface="Gabriola"/>
                <a:cs typeface="Gabriola"/>
              </a:rPr>
              <a:t>служащих.</a:t>
            </a:r>
            <a:endParaRPr sz="2400">
              <a:latin typeface="Gabriola"/>
              <a:cs typeface="Gabriol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496" y="2479546"/>
            <a:ext cx="9078595" cy="4378960"/>
            <a:chOff x="35496" y="2479546"/>
            <a:chExt cx="9078595" cy="43789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0159" y="2479546"/>
              <a:ext cx="6614159" cy="43784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612" y="2674493"/>
              <a:ext cx="6025896" cy="40157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7788" y="5730238"/>
              <a:ext cx="1665731" cy="10500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96" y="5774013"/>
              <a:ext cx="1643888" cy="1043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207" y="32765"/>
            <a:ext cx="870458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4629" algn="just">
              <a:lnSpc>
                <a:spcPct val="100000"/>
              </a:lnSpc>
              <a:spcBef>
                <a:spcPts val="100"/>
              </a:spcBef>
            </a:pPr>
            <a:r>
              <a:rPr sz="2000" dirty="0"/>
              <a:t>В</a:t>
            </a:r>
            <a:r>
              <a:rPr sz="2000" spc="-30" dirty="0"/>
              <a:t> </a:t>
            </a:r>
            <a:r>
              <a:rPr sz="2000" spc="-25" dirty="0"/>
              <a:t>1977-</a:t>
            </a:r>
            <a:r>
              <a:rPr sz="2000" dirty="0"/>
              <a:t>1979</a:t>
            </a:r>
            <a:r>
              <a:rPr sz="2000" spc="-25" dirty="0"/>
              <a:t> </a:t>
            </a:r>
            <a:r>
              <a:rPr sz="2000" dirty="0"/>
              <a:t>гг.</a:t>
            </a:r>
            <a:r>
              <a:rPr sz="2000" spc="-5" dirty="0"/>
              <a:t> </a:t>
            </a:r>
            <a:r>
              <a:rPr sz="2000" spc="-10" dirty="0"/>
              <a:t>советские</a:t>
            </a:r>
            <a:r>
              <a:rPr sz="2000" spc="-15" dirty="0"/>
              <a:t> </a:t>
            </a:r>
            <a:r>
              <a:rPr sz="2000" spc="-20" dirty="0"/>
              <a:t>военнослужащие</a:t>
            </a:r>
            <a:r>
              <a:rPr sz="2000" spc="-10" dirty="0"/>
              <a:t> принимали участие </a:t>
            </a:r>
            <a:r>
              <a:rPr sz="2000" dirty="0"/>
              <a:t>в</a:t>
            </a:r>
            <a:r>
              <a:rPr sz="2000" spc="-35" dirty="0"/>
              <a:t> </a:t>
            </a:r>
            <a:r>
              <a:rPr sz="2000" spc="-10" dirty="0"/>
              <a:t>Огаденской</a:t>
            </a:r>
            <a:r>
              <a:rPr sz="2000" spc="-20" dirty="0"/>
              <a:t> </a:t>
            </a:r>
            <a:r>
              <a:rPr sz="2000" dirty="0"/>
              <a:t>войне,</a:t>
            </a:r>
            <a:r>
              <a:rPr sz="2000" spc="-20" dirty="0"/>
              <a:t> </a:t>
            </a:r>
            <a:r>
              <a:rPr sz="2000" spc="-10" dirty="0"/>
              <a:t>вспыхнувшей</a:t>
            </a:r>
            <a:r>
              <a:rPr sz="2000" spc="-20" dirty="0"/>
              <a:t> </a:t>
            </a:r>
            <a:r>
              <a:rPr sz="2000" spc="-10" dirty="0"/>
              <a:t>между </a:t>
            </a:r>
            <a:r>
              <a:rPr sz="2000" dirty="0"/>
              <a:t>Сомали</a:t>
            </a:r>
            <a:r>
              <a:rPr sz="2000" spc="280" dirty="0"/>
              <a:t> </a:t>
            </a:r>
            <a:r>
              <a:rPr sz="2000" dirty="0"/>
              <a:t>и</a:t>
            </a:r>
            <a:r>
              <a:rPr sz="2000" spc="280" dirty="0"/>
              <a:t> </a:t>
            </a:r>
            <a:r>
              <a:rPr sz="2000" dirty="0"/>
              <a:t>Эфиопией.</a:t>
            </a:r>
            <a:r>
              <a:rPr sz="2000" spc="290" dirty="0"/>
              <a:t> </a:t>
            </a:r>
            <a:r>
              <a:rPr sz="2000" dirty="0"/>
              <a:t>В</a:t>
            </a:r>
            <a:r>
              <a:rPr sz="2000" spc="270" dirty="0"/>
              <a:t> </a:t>
            </a:r>
            <a:r>
              <a:rPr sz="2000" dirty="0"/>
              <a:t>ней</a:t>
            </a:r>
            <a:r>
              <a:rPr sz="2000" spc="275" dirty="0"/>
              <a:t> </a:t>
            </a:r>
            <a:r>
              <a:rPr sz="2000" dirty="0"/>
              <a:t>СССР</a:t>
            </a:r>
            <a:r>
              <a:rPr sz="2000" spc="270" dirty="0"/>
              <a:t> </a:t>
            </a:r>
            <a:r>
              <a:rPr sz="2000" dirty="0"/>
              <a:t>поддерживало</a:t>
            </a:r>
            <a:r>
              <a:rPr sz="2000" spc="290" dirty="0"/>
              <a:t> </a:t>
            </a:r>
            <a:r>
              <a:rPr sz="2000" dirty="0"/>
              <a:t>молодое</a:t>
            </a:r>
            <a:r>
              <a:rPr sz="2000" spc="290" dirty="0"/>
              <a:t> </a:t>
            </a:r>
            <a:r>
              <a:rPr sz="2000" dirty="0"/>
              <a:t>революционное</a:t>
            </a:r>
            <a:r>
              <a:rPr sz="2000" spc="285" dirty="0"/>
              <a:t> </a:t>
            </a:r>
            <a:r>
              <a:rPr sz="2000" dirty="0"/>
              <a:t>правительство</a:t>
            </a:r>
            <a:r>
              <a:rPr sz="2000" spc="280" dirty="0"/>
              <a:t> </a:t>
            </a:r>
            <a:r>
              <a:rPr sz="2000" dirty="0"/>
              <a:t>Эфиопии,</a:t>
            </a:r>
            <a:r>
              <a:rPr sz="2000" spc="280" dirty="0"/>
              <a:t> </a:t>
            </a:r>
            <a:r>
              <a:rPr sz="2000" spc="-50" dirty="0"/>
              <a:t>в </a:t>
            </a:r>
            <a:r>
              <a:rPr sz="2000" dirty="0"/>
              <a:t>помощь</a:t>
            </a:r>
            <a:r>
              <a:rPr sz="2000" spc="15" dirty="0"/>
              <a:t> </a:t>
            </a:r>
            <a:r>
              <a:rPr sz="2000" dirty="0"/>
              <a:t>которому</a:t>
            </a:r>
            <a:r>
              <a:rPr sz="2000" spc="10" dirty="0"/>
              <a:t> </a:t>
            </a:r>
            <a:r>
              <a:rPr sz="2000" dirty="0"/>
              <a:t>направлялась</a:t>
            </a:r>
            <a:r>
              <a:rPr sz="2000" spc="15" dirty="0"/>
              <a:t> </a:t>
            </a:r>
            <a:r>
              <a:rPr sz="2000" dirty="0"/>
              <a:t>военная</a:t>
            </a:r>
            <a:r>
              <a:rPr sz="2000" spc="20" dirty="0"/>
              <a:t> </a:t>
            </a:r>
            <a:r>
              <a:rPr sz="2000" dirty="0"/>
              <a:t>техника,</a:t>
            </a:r>
            <a:r>
              <a:rPr sz="2000" spc="15" dirty="0"/>
              <a:t> </a:t>
            </a:r>
            <a:r>
              <a:rPr sz="2000" dirty="0"/>
              <a:t>а</a:t>
            </a:r>
            <a:r>
              <a:rPr sz="2000" spc="20" dirty="0"/>
              <a:t> </a:t>
            </a:r>
            <a:r>
              <a:rPr sz="2000" dirty="0"/>
              <a:t>также</a:t>
            </a:r>
            <a:r>
              <a:rPr sz="2000" spc="20" dirty="0"/>
              <a:t> </a:t>
            </a:r>
            <a:r>
              <a:rPr sz="2000" spc="-10" dirty="0"/>
              <a:t>специалисты</a:t>
            </a:r>
            <a:r>
              <a:rPr sz="2000" spc="15" dirty="0"/>
              <a:t> </a:t>
            </a:r>
            <a:r>
              <a:rPr sz="2000" dirty="0"/>
              <a:t>для</a:t>
            </a:r>
            <a:r>
              <a:rPr sz="2000" spc="5" dirty="0"/>
              <a:t> </a:t>
            </a:r>
            <a:r>
              <a:rPr sz="2000" dirty="0"/>
              <a:t>её</a:t>
            </a:r>
            <a:r>
              <a:rPr sz="2000" spc="25" dirty="0"/>
              <a:t> </a:t>
            </a:r>
            <a:r>
              <a:rPr sz="2000" spc="-10" dirty="0"/>
              <a:t>обслуживания.</a:t>
            </a:r>
            <a:r>
              <a:rPr sz="2000" spc="20" dirty="0"/>
              <a:t> </a:t>
            </a:r>
            <a:r>
              <a:rPr sz="2000" spc="-10" dirty="0"/>
              <a:t>Благодаря </a:t>
            </a:r>
            <a:r>
              <a:rPr sz="2000" spc="-20" dirty="0"/>
              <a:t>советской</a:t>
            </a:r>
            <a:r>
              <a:rPr sz="2000" spc="-45" dirty="0"/>
              <a:t> </a:t>
            </a:r>
            <a:r>
              <a:rPr sz="2000" dirty="0"/>
              <a:t>и </a:t>
            </a:r>
            <a:r>
              <a:rPr sz="2000" spc="-20" dirty="0"/>
              <a:t>кубинской</a:t>
            </a:r>
            <a:r>
              <a:rPr sz="2000" spc="-35" dirty="0"/>
              <a:t> </a:t>
            </a:r>
            <a:r>
              <a:rPr sz="2000" spc="-20" dirty="0"/>
              <a:t>военной</a:t>
            </a:r>
            <a:r>
              <a:rPr sz="2000" spc="-40" dirty="0"/>
              <a:t> </a:t>
            </a:r>
            <a:r>
              <a:rPr sz="2000" spc="-10" dirty="0"/>
              <a:t>помощи</a:t>
            </a:r>
            <a:r>
              <a:rPr sz="2000" spc="-45" dirty="0"/>
              <a:t> </a:t>
            </a:r>
            <a:r>
              <a:rPr sz="2000" spc="-20" dirty="0"/>
              <a:t>Эфиопии</a:t>
            </a:r>
            <a:r>
              <a:rPr sz="2000" spc="-40" dirty="0"/>
              <a:t> </a:t>
            </a:r>
            <a:r>
              <a:rPr sz="2000" spc="-10" dirty="0"/>
              <a:t>удалось</a:t>
            </a:r>
            <a:r>
              <a:rPr sz="2000" spc="-35" dirty="0"/>
              <a:t> </a:t>
            </a:r>
            <a:r>
              <a:rPr sz="2000" spc="-20" dirty="0"/>
              <a:t>одержать</a:t>
            </a:r>
            <a:r>
              <a:rPr sz="2000" spc="-30" dirty="0"/>
              <a:t> </a:t>
            </a:r>
            <a:r>
              <a:rPr sz="2000" spc="-10" dirty="0"/>
              <a:t>победу</a:t>
            </a:r>
            <a:r>
              <a:rPr sz="2000" spc="-30" dirty="0"/>
              <a:t> </a:t>
            </a:r>
            <a:r>
              <a:rPr sz="2000" dirty="0"/>
              <a:t>в</a:t>
            </a:r>
            <a:r>
              <a:rPr sz="2000" spc="-15" dirty="0"/>
              <a:t> </a:t>
            </a:r>
            <a:r>
              <a:rPr sz="2000" spc="-20" dirty="0"/>
              <a:t>Огаденской</a:t>
            </a:r>
            <a:r>
              <a:rPr sz="2000" spc="-40" dirty="0"/>
              <a:t> </a:t>
            </a:r>
            <a:r>
              <a:rPr sz="2000" spc="-10" dirty="0"/>
              <a:t>войне.</a:t>
            </a:r>
            <a:endParaRPr sz="2000"/>
          </a:p>
        </p:txBody>
      </p:sp>
      <p:grpSp>
        <p:nvGrpSpPr>
          <p:cNvPr id="3" name="object 3"/>
          <p:cNvGrpSpPr/>
          <p:nvPr/>
        </p:nvGrpSpPr>
        <p:grpSpPr>
          <a:xfrm>
            <a:off x="1351788" y="1277111"/>
            <a:ext cx="7175500" cy="4417060"/>
            <a:chOff x="1351788" y="1277111"/>
            <a:chExt cx="7175500" cy="4417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1788" y="1277111"/>
              <a:ext cx="7174992" cy="44165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7622" y="1473072"/>
              <a:ext cx="6585966" cy="382816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21691" y="4812977"/>
            <a:ext cx="8705215" cy="1834514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270"/>
              </a:spcBef>
            </a:pPr>
            <a:r>
              <a:rPr sz="1800" spc="-20" dirty="0">
                <a:latin typeface="Gabriola"/>
                <a:cs typeface="Gabriola"/>
              </a:rPr>
              <a:t>Советские</a:t>
            </a:r>
            <a:r>
              <a:rPr sz="1800" spc="-40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военные</a:t>
            </a:r>
            <a:r>
              <a:rPr sz="1800" spc="-35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советники</a:t>
            </a:r>
            <a:r>
              <a:rPr sz="1800" spc="-50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в</a:t>
            </a:r>
            <a:r>
              <a:rPr sz="1800" spc="-5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Эфиопии</a:t>
            </a:r>
            <a:endParaRPr sz="1800">
              <a:latin typeface="Gabriola"/>
              <a:cs typeface="Gabriola"/>
            </a:endParaRPr>
          </a:p>
          <a:p>
            <a:pPr marL="12700" marR="5080" indent="214629" algn="just">
              <a:lnSpc>
                <a:spcPct val="100000"/>
              </a:lnSpc>
              <a:spcBef>
                <a:spcPts val="1305"/>
              </a:spcBef>
            </a:pPr>
            <a:r>
              <a:rPr sz="2000" dirty="0">
                <a:latin typeface="Gabriola"/>
                <a:cs typeface="Gabriola"/>
              </a:rPr>
              <a:t>Оперативную</a:t>
            </a:r>
            <a:r>
              <a:rPr sz="2000" spc="20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группу</a:t>
            </a:r>
            <a:r>
              <a:rPr sz="2000" spc="20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Министерства</a:t>
            </a:r>
            <a:r>
              <a:rPr sz="2000" spc="21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обороны</a:t>
            </a:r>
            <a:r>
              <a:rPr sz="2000" spc="20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СССР</a:t>
            </a:r>
            <a:r>
              <a:rPr sz="2000" spc="20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в</a:t>
            </a:r>
            <a:r>
              <a:rPr sz="2000" spc="20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Эфиопии,</a:t>
            </a:r>
            <a:r>
              <a:rPr sz="2000" spc="21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занимавшуюся</a:t>
            </a:r>
            <a:r>
              <a:rPr sz="2000" spc="204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непосредственным планированием</a:t>
            </a:r>
            <a:r>
              <a:rPr sz="2000" spc="-60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войсковых</a:t>
            </a:r>
            <a:r>
              <a:rPr sz="2000" spc="-35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операций,</a:t>
            </a:r>
            <a:r>
              <a:rPr sz="2000" spc="-45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возглавлял</a:t>
            </a:r>
            <a:r>
              <a:rPr sz="2000" spc="-45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первый</a:t>
            </a:r>
            <a:r>
              <a:rPr sz="2000" spc="-50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заместитель</a:t>
            </a:r>
            <a:r>
              <a:rPr sz="2000" spc="-45" dirty="0">
                <a:latin typeface="Gabriola"/>
                <a:cs typeface="Gabriola"/>
              </a:rPr>
              <a:t> </a:t>
            </a:r>
            <a:r>
              <a:rPr sz="2000" spc="-20" dirty="0">
                <a:latin typeface="Gabriola"/>
                <a:cs typeface="Gabriola"/>
              </a:rPr>
              <a:t>главнокомандующего</a:t>
            </a:r>
            <a:r>
              <a:rPr sz="2000" spc="-40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Сухопутными </a:t>
            </a:r>
            <a:r>
              <a:rPr sz="2000" dirty="0">
                <a:latin typeface="Gabriola"/>
                <a:cs typeface="Gabriola"/>
              </a:rPr>
              <a:t>войсками</a:t>
            </a:r>
            <a:r>
              <a:rPr sz="2000" spc="325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ВС</a:t>
            </a:r>
            <a:r>
              <a:rPr sz="2000" spc="335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СССР</a:t>
            </a:r>
            <a:r>
              <a:rPr sz="2000" spc="34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генерал</a:t>
            </a:r>
            <a:r>
              <a:rPr sz="2000" spc="325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армии</a:t>
            </a:r>
            <a:r>
              <a:rPr sz="2000" spc="335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Василий</a:t>
            </a:r>
            <a:r>
              <a:rPr sz="2000" spc="335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Иванович</a:t>
            </a:r>
            <a:r>
              <a:rPr sz="2000" spc="325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Петров</a:t>
            </a:r>
            <a:r>
              <a:rPr sz="2000" spc="335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–</a:t>
            </a:r>
            <a:r>
              <a:rPr sz="2000" spc="32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опытный</a:t>
            </a:r>
            <a:r>
              <a:rPr sz="2000" spc="32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военачальник,</a:t>
            </a:r>
            <a:r>
              <a:rPr sz="2000" spc="345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участник </a:t>
            </a:r>
            <a:r>
              <a:rPr sz="2000" spc="-20" dirty="0">
                <a:latin typeface="Gabriola"/>
                <a:cs typeface="Gabriola"/>
              </a:rPr>
              <a:t>Великой</a:t>
            </a:r>
            <a:r>
              <a:rPr sz="2000" spc="-40" dirty="0">
                <a:latin typeface="Gabriola"/>
                <a:cs typeface="Gabriola"/>
              </a:rPr>
              <a:t> </a:t>
            </a:r>
            <a:r>
              <a:rPr sz="2000" spc="-20" dirty="0">
                <a:latin typeface="Gabriola"/>
                <a:cs typeface="Gabriola"/>
              </a:rPr>
              <a:t>Отечественной</a:t>
            </a:r>
            <a:r>
              <a:rPr sz="2000" spc="-35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войны,</a:t>
            </a:r>
            <a:r>
              <a:rPr sz="2000" spc="-35" dirty="0">
                <a:latin typeface="Gabriola"/>
                <a:cs typeface="Gabriola"/>
              </a:rPr>
              <a:t> </a:t>
            </a:r>
            <a:r>
              <a:rPr sz="2000" spc="-20" dirty="0">
                <a:latin typeface="Gabriola"/>
                <a:cs typeface="Gabriola"/>
              </a:rPr>
              <a:t>впоследствии</a:t>
            </a:r>
            <a:r>
              <a:rPr sz="2000" spc="-35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в</a:t>
            </a:r>
            <a:r>
              <a:rPr sz="2000" spc="-10" dirty="0">
                <a:latin typeface="Gabriola"/>
                <a:cs typeface="Gabriola"/>
              </a:rPr>
              <a:t> 1983</a:t>
            </a:r>
            <a:r>
              <a:rPr sz="2000" spc="-40" dirty="0">
                <a:latin typeface="Gabriola"/>
                <a:cs typeface="Gabriola"/>
              </a:rPr>
              <a:t> </a:t>
            </a:r>
            <a:r>
              <a:rPr sz="2000" dirty="0">
                <a:latin typeface="Gabriola"/>
                <a:cs typeface="Gabriola"/>
              </a:rPr>
              <a:t>г.</a:t>
            </a:r>
            <a:r>
              <a:rPr sz="2000" spc="-5" dirty="0">
                <a:latin typeface="Gabriola"/>
                <a:cs typeface="Gabriola"/>
              </a:rPr>
              <a:t> </a:t>
            </a:r>
            <a:r>
              <a:rPr sz="2000" spc="-20" dirty="0">
                <a:latin typeface="Gabriola"/>
                <a:cs typeface="Gabriola"/>
              </a:rPr>
              <a:t>получивший</a:t>
            </a:r>
            <a:r>
              <a:rPr sz="2000" spc="-40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звание</a:t>
            </a:r>
            <a:r>
              <a:rPr sz="2000" spc="-45" dirty="0">
                <a:latin typeface="Gabriola"/>
                <a:cs typeface="Gabriola"/>
              </a:rPr>
              <a:t> </a:t>
            </a:r>
            <a:r>
              <a:rPr sz="2000" spc="-20" dirty="0">
                <a:latin typeface="Gabriola"/>
                <a:cs typeface="Gabriola"/>
              </a:rPr>
              <a:t>Маршала</a:t>
            </a:r>
            <a:r>
              <a:rPr sz="2000" spc="-35" dirty="0">
                <a:latin typeface="Gabriola"/>
                <a:cs typeface="Gabriola"/>
              </a:rPr>
              <a:t> </a:t>
            </a:r>
            <a:r>
              <a:rPr sz="2000" spc="-20" dirty="0">
                <a:latin typeface="Gabriola"/>
                <a:cs typeface="Gabriola"/>
              </a:rPr>
              <a:t>Советского </a:t>
            </a:r>
            <a:r>
              <a:rPr sz="2000" spc="-10" dirty="0">
                <a:latin typeface="Gabriola"/>
                <a:cs typeface="Gabriola"/>
              </a:rPr>
              <a:t>Союза.</a:t>
            </a:r>
            <a:endParaRPr sz="20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646" y="29718"/>
            <a:ext cx="8441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Помимо</a:t>
            </a:r>
            <a:r>
              <a:rPr spc="250" dirty="0"/>
              <a:t> </a:t>
            </a:r>
            <a:r>
              <a:rPr dirty="0"/>
              <a:t>Африки,</a:t>
            </a:r>
            <a:r>
              <a:rPr spc="270" dirty="0"/>
              <a:t> </a:t>
            </a:r>
            <a:r>
              <a:rPr dirty="0"/>
              <a:t>советские</a:t>
            </a:r>
            <a:r>
              <a:rPr spc="270" dirty="0"/>
              <a:t> </a:t>
            </a:r>
            <a:r>
              <a:rPr spc="-10" dirty="0"/>
              <a:t>военнослужащие</a:t>
            </a:r>
            <a:r>
              <a:rPr spc="270" dirty="0"/>
              <a:t> </a:t>
            </a:r>
            <a:r>
              <a:rPr dirty="0"/>
              <a:t>с</a:t>
            </a:r>
            <a:r>
              <a:rPr spc="265" dirty="0"/>
              <a:t> </a:t>
            </a:r>
            <a:r>
              <a:rPr dirty="0"/>
              <a:t>1967</a:t>
            </a:r>
            <a:r>
              <a:rPr spc="260" dirty="0"/>
              <a:t> </a:t>
            </a:r>
            <a:r>
              <a:rPr dirty="0"/>
              <a:t>г.</a:t>
            </a:r>
            <a:r>
              <a:rPr spc="265" dirty="0"/>
              <a:t> </a:t>
            </a:r>
            <a:r>
              <a:rPr dirty="0"/>
              <a:t>находились</a:t>
            </a:r>
            <a:r>
              <a:rPr spc="265" dirty="0"/>
              <a:t> </a:t>
            </a:r>
            <a:r>
              <a:rPr dirty="0"/>
              <a:t>на</a:t>
            </a:r>
            <a:r>
              <a:rPr spc="265" dirty="0"/>
              <a:t> </a:t>
            </a:r>
            <a:r>
              <a:rPr spc="-10" dirty="0"/>
              <a:t>территории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4518" y="395427"/>
            <a:ext cx="870585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Южного</a:t>
            </a:r>
            <a:r>
              <a:rPr sz="2400" spc="36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Йемена</a:t>
            </a:r>
            <a:r>
              <a:rPr sz="2400" spc="36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–</a:t>
            </a:r>
            <a:r>
              <a:rPr sz="2400" spc="365" dirty="0">
                <a:latin typeface="Gabriola"/>
                <a:cs typeface="Gabriola"/>
              </a:rPr>
              <a:t>  </a:t>
            </a:r>
            <a:r>
              <a:rPr sz="2400" spc="-30" dirty="0">
                <a:latin typeface="Gabriola"/>
                <a:cs typeface="Gabriola"/>
              </a:rPr>
              <a:t>Народно-</a:t>
            </a:r>
            <a:r>
              <a:rPr sz="2400" dirty="0">
                <a:latin typeface="Gabriola"/>
                <a:cs typeface="Gabriola"/>
              </a:rPr>
              <a:t>Демократической</a:t>
            </a:r>
            <a:r>
              <a:rPr sz="2400" spc="36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Республики</a:t>
            </a:r>
            <a:r>
              <a:rPr sz="2400" spc="36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Йемен.</a:t>
            </a:r>
            <a:r>
              <a:rPr sz="2400" spc="37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Здесь</a:t>
            </a:r>
            <a:r>
              <a:rPr sz="2400" spc="370" dirty="0">
                <a:latin typeface="Gabriola"/>
                <a:cs typeface="Gabriola"/>
              </a:rPr>
              <a:t>  </a:t>
            </a:r>
            <a:r>
              <a:rPr sz="2400" spc="-20" dirty="0">
                <a:latin typeface="Gabriola"/>
                <a:cs typeface="Gabriola"/>
              </a:rPr>
              <a:t>была </a:t>
            </a:r>
            <a:r>
              <a:rPr sz="2400" spc="-10" dirty="0">
                <a:latin typeface="Gabriola"/>
                <a:cs typeface="Gabriola"/>
              </a:rPr>
              <a:t>оборудована</a:t>
            </a:r>
            <a:r>
              <a:rPr sz="2400" spc="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советская</a:t>
            </a:r>
            <a:r>
              <a:rPr sz="2400" spc="35" dirty="0">
                <a:latin typeface="Gabriola"/>
                <a:cs typeface="Gabriola"/>
              </a:rPr>
              <a:t> </a:t>
            </a:r>
            <a:r>
              <a:rPr sz="2400" spc="-30" dirty="0">
                <a:latin typeface="Gabriola"/>
                <a:cs typeface="Gabriola"/>
              </a:rPr>
              <a:t>военно-</a:t>
            </a:r>
            <a:r>
              <a:rPr sz="2400" dirty="0">
                <a:latin typeface="Gabriola"/>
                <a:cs typeface="Gabriola"/>
              </a:rPr>
              <a:t>морская</a:t>
            </a:r>
            <a:r>
              <a:rPr sz="2400" spc="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база,</a:t>
            </a:r>
            <a:r>
              <a:rPr sz="2400" spc="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которая</a:t>
            </a:r>
            <a:r>
              <a:rPr sz="2400" spc="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только</a:t>
            </a:r>
            <a:r>
              <a:rPr sz="2400" spc="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</a:t>
            </a:r>
            <a:r>
              <a:rPr sz="2400" spc="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1976</a:t>
            </a:r>
            <a:r>
              <a:rPr sz="2400" spc="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</a:t>
            </a:r>
            <a:r>
              <a:rPr sz="2400" spc="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1979</a:t>
            </a:r>
            <a:r>
              <a:rPr sz="2400" spc="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гг.</a:t>
            </a:r>
            <a:r>
              <a:rPr sz="2400" spc="3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приняла </a:t>
            </a:r>
            <a:r>
              <a:rPr sz="2400" dirty="0">
                <a:latin typeface="Gabriola"/>
                <a:cs typeface="Gabriola"/>
              </a:rPr>
              <a:t>123</a:t>
            </a:r>
            <a:r>
              <a:rPr sz="2400" spc="5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корабля.</a:t>
            </a:r>
            <a:r>
              <a:rPr sz="2400" spc="5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Общая</a:t>
            </a:r>
            <a:r>
              <a:rPr sz="2400" spc="5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численность</a:t>
            </a:r>
            <a:r>
              <a:rPr sz="2400" spc="5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советских</a:t>
            </a:r>
            <a:r>
              <a:rPr sz="2400" spc="5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военнослужащих,</a:t>
            </a:r>
            <a:r>
              <a:rPr sz="2400" spc="5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</a:t>
            </a:r>
            <a:r>
              <a:rPr sz="2400" spc="58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1968</a:t>
            </a:r>
            <a:r>
              <a:rPr sz="2400" spc="8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по</a:t>
            </a:r>
            <a:r>
              <a:rPr sz="2400" spc="8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1991</a:t>
            </a:r>
            <a:r>
              <a:rPr sz="2400" spc="59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годы служивших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Южном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Йемене,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составила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5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245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человек,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причём,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военнослужащих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срочной </a:t>
            </a:r>
            <a:r>
              <a:rPr sz="2400" spc="-20" dirty="0">
                <a:latin typeface="Gabriola"/>
                <a:cs typeface="Gabriola"/>
              </a:rPr>
              <a:t>службы</a:t>
            </a:r>
            <a:r>
              <a:rPr sz="2400" spc="-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все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это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время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НДРЙ</a:t>
            </a:r>
            <a:r>
              <a:rPr sz="2400" spc="-7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побывало,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</a:t>
            </a:r>
            <a:r>
              <a:rPr sz="2400" spc="-25" dirty="0">
                <a:latin typeface="Gabriola"/>
                <a:cs typeface="Gabriola"/>
              </a:rPr>
              <a:t> официальным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данным,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213</a:t>
            </a:r>
            <a:r>
              <a:rPr sz="2400" spc="38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человек.</a:t>
            </a:r>
            <a:endParaRPr sz="2400">
              <a:latin typeface="Gabriola"/>
              <a:cs typeface="Gabriol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496" y="2135123"/>
            <a:ext cx="9078595" cy="4682490"/>
            <a:chOff x="35496" y="2135123"/>
            <a:chExt cx="9078595" cy="46824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0159" y="2135123"/>
              <a:ext cx="7042404" cy="45399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612" y="2330348"/>
              <a:ext cx="6453886" cy="39517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7788" y="5730238"/>
              <a:ext cx="1665731" cy="10500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96" y="5774013"/>
              <a:ext cx="1643888" cy="104336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160777" y="6241796"/>
            <a:ext cx="4967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Gabriola"/>
                <a:cs typeface="Gabriola"/>
              </a:rPr>
              <a:t>Военная</a:t>
            </a:r>
            <a:r>
              <a:rPr sz="1800" spc="-35" dirty="0">
                <a:latin typeface="Gabriola"/>
                <a:cs typeface="Gabriola"/>
              </a:rPr>
              <a:t> </a:t>
            </a:r>
            <a:r>
              <a:rPr sz="1800" spc="-20" dirty="0">
                <a:latin typeface="Gabriola"/>
                <a:cs typeface="Gabriola"/>
              </a:rPr>
              <a:t>помощь</a:t>
            </a:r>
            <a:r>
              <a:rPr sz="1800" spc="-40" dirty="0">
                <a:latin typeface="Gabriola"/>
                <a:cs typeface="Gabriola"/>
              </a:rPr>
              <a:t> </a:t>
            </a:r>
            <a:r>
              <a:rPr sz="1800" spc="-20" dirty="0">
                <a:latin typeface="Gabriola"/>
                <a:cs typeface="Gabriola"/>
              </a:rPr>
              <a:t>СССР</a:t>
            </a:r>
            <a:r>
              <a:rPr sz="1800" spc="-25" dirty="0">
                <a:latin typeface="Gabriola"/>
                <a:cs typeface="Gabriola"/>
              </a:rPr>
              <a:t> </a:t>
            </a:r>
            <a:r>
              <a:rPr sz="1800" spc="-20" dirty="0">
                <a:latin typeface="Gabriola"/>
                <a:cs typeface="Gabriola"/>
              </a:rPr>
              <a:t>Эфиопии</a:t>
            </a:r>
            <a:r>
              <a:rPr sz="1800" spc="-55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и </a:t>
            </a:r>
            <a:r>
              <a:rPr sz="1800" spc="-20" dirty="0">
                <a:latin typeface="Gabriola"/>
                <a:cs typeface="Gabriola"/>
              </a:rPr>
              <a:t>Южному</a:t>
            </a:r>
            <a:r>
              <a:rPr sz="1800" spc="-35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Йемену,</a:t>
            </a:r>
            <a:r>
              <a:rPr sz="1800" spc="-40" dirty="0">
                <a:latin typeface="Gabriola"/>
                <a:cs typeface="Gabriola"/>
              </a:rPr>
              <a:t> </a:t>
            </a:r>
            <a:r>
              <a:rPr sz="1800" spc="-20" dirty="0">
                <a:latin typeface="Gabriola"/>
                <a:cs typeface="Gabriola"/>
              </a:rPr>
              <a:t>1977-</a:t>
            </a:r>
            <a:r>
              <a:rPr sz="1800" spc="-10" dirty="0">
                <a:latin typeface="Gabriola"/>
                <a:cs typeface="Gabriola"/>
              </a:rPr>
              <a:t>1978</a:t>
            </a:r>
            <a:r>
              <a:rPr sz="1800" spc="-25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годы.</a:t>
            </a:r>
            <a:endParaRPr sz="1800">
              <a:latin typeface="Gabriola"/>
              <a:cs typeface="Gabriola"/>
            </a:endParaRPr>
          </a:p>
          <a:p>
            <a:pPr marL="1905" algn="ctr">
              <a:lnSpc>
                <a:spcPct val="100000"/>
              </a:lnSpc>
            </a:pPr>
            <a:r>
              <a:rPr sz="1800" dirty="0">
                <a:latin typeface="Gabriola"/>
                <a:cs typeface="Gabriola"/>
              </a:rPr>
              <a:t>Фото</a:t>
            </a:r>
            <a:r>
              <a:rPr sz="1800" spc="-70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А.</a:t>
            </a:r>
            <a:r>
              <a:rPr sz="1800" spc="-60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Г.Баранова</a:t>
            </a:r>
            <a:endParaRPr sz="18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691" y="25400"/>
            <a:ext cx="870521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В</a:t>
            </a:r>
            <a:r>
              <a:rPr sz="2400" spc="1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Египте</a:t>
            </a:r>
            <a:r>
              <a:rPr sz="2400" spc="2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советские</a:t>
            </a:r>
            <a:r>
              <a:rPr sz="2400" spc="2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военнослужащие</a:t>
            </a:r>
            <a:r>
              <a:rPr sz="2400" spc="2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находились</a:t>
            </a:r>
            <a:r>
              <a:rPr sz="2400" spc="1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204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начале</a:t>
            </a:r>
            <a:r>
              <a:rPr sz="2400" spc="195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1970-</a:t>
            </a:r>
            <a:r>
              <a:rPr sz="2400" dirty="0">
                <a:latin typeface="Gabriola"/>
                <a:cs typeface="Gabriola"/>
              </a:rPr>
              <a:t>х</a:t>
            </a:r>
            <a:r>
              <a:rPr sz="2400" spc="2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гг.,</a:t>
            </a:r>
            <a:r>
              <a:rPr sz="2400" spc="204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причём,</a:t>
            </a:r>
            <a:r>
              <a:rPr sz="2400" spc="20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туда </a:t>
            </a:r>
            <a:r>
              <a:rPr sz="2400" spc="-10" dirty="0">
                <a:latin typeface="Gabriola"/>
                <a:cs typeface="Gabriola"/>
              </a:rPr>
              <a:t>направлялись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не только</a:t>
            </a:r>
            <a:r>
              <a:rPr sz="2400" spc="-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военные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советники.</a:t>
            </a:r>
            <a:r>
              <a:rPr sz="2400" spc="-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-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марте 1970 г.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-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Египет</a:t>
            </a:r>
            <a:r>
              <a:rPr sz="2400" spc="-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прибыли</a:t>
            </a:r>
            <a:r>
              <a:rPr sz="2400" spc="-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1,5</a:t>
            </a:r>
            <a:r>
              <a:rPr sz="2400" spc="-20" dirty="0">
                <a:latin typeface="Gabriola"/>
                <a:cs typeface="Gabriola"/>
              </a:rPr>
              <a:t> тыс. </a:t>
            </a:r>
            <a:r>
              <a:rPr sz="2400" dirty="0">
                <a:latin typeface="Gabriola"/>
                <a:cs typeface="Gabriola"/>
              </a:rPr>
              <a:t>советских</a:t>
            </a:r>
            <a:r>
              <a:rPr sz="2400" spc="46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военнослужащих</a:t>
            </a:r>
            <a:r>
              <a:rPr sz="2400" spc="459" dirty="0">
                <a:latin typeface="Gabriola"/>
                <a:cs typeface="Gabriola"/>
              </a:rPr>
              <a:t>  </a:t>
            </a:r>
            <a:r>
              <a:rPr sz="2400" spc="-30" dirty="0">
                <a:latin typeface="Gabriola"/>
                <a:cs typeface="Gabriola"/>
              </a:rPr>
              <a:t>зенитно-</a:t>
            </a:r>
            <a:r>
              <a:rPr sz="2400" dirty="0">
                <a:latin typeface="Gabriola"/>
                <a:cs typeface="Gabriola"/>
              </a:rPr>
              <a:t>ракетных</a:t>
            </a:r>
            <a:r>
              <a:rPr sz="2400" spc="47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войск</a:t>
            </a:r>
            <a:r>
              <a:rPr sz="2400" spc="46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46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около</a:t>
            </a:r>
            <a:r>
              <a:rPr sz="2400" spc="47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200</a:t>
            </a:r>
            <a:r>
              <a:rPr sz="2400" spc="470" dirty="0">
                <a:latin typeface="Gabriola"/>
                <a:cs typeface="Gabriola"/>
              </a:rPr>
              <a:t>  </a:t>
            </a:r>
            <a:r>
              <a:rPr sz="2400" spc="-10" dirty="0">
                <a:latin typeface="Gabriola"/>
                <a:cs typeface="Gabriola"/>
              </a:rPr>
              <a:t>лётчиков </a:t>
            </a:r>
            <a:r>
              <a:rPr sz="2400" spc="-20" dirty="0">
                <a:latin typeface="Gabriola"/>
                <a:cs typeface="Gabriola"/>
              </a:rPr>
              <a:t>истребительной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авиации.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</a:t>
            </a:r>
            <a:r>
              <a:rPr sz="2400" spc="-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концу</a:t>
            </a:r>
            <a:r>
              <a:rPr sz="2400" spc="-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1970</a:t>
            </a:r>
            <a:r>
              <a:rPr sz="2400" spc="-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г.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Египте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находилось</a:t>
            </a:r>
            <a:r>
              <a:rPr sz="2400" spc="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около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20</a:t>
            </a:r>
            <a:r>
              <a:rPr sz="2400" spc="-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тыс.</a:t>
            </a:r>
            <a:r>
              <a:rPr sz="2400" spc="1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советских </a:t>
            </a:r>
            <a:r>
              <a:rPr sz="2400" spc="-20" dirty="0">
                <a:latin typeface="Gabriola"/>
                <a:cs typeface="Gabriola"/>
              </a:rPr>
              <a:t>солдат,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матросов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офицеров,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проходивших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службу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на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военных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кораблях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зоне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Суэцкого </a:t>
            </a:r>
            <a:r>
              <a:rPr sz="2400" dirty="0">
                <a:latin typeface="Gabriola"/>
                <a:cs typeface="Gabriola"/>
              </a:rPr>
              <a:t>канала,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145" dirty="0">
                <a:latin typeface="Gabriola"/>
                <a:cs typeface="Gabriola"/>
              </a:rPr>
              <a:t>  </a:t>
            </a:r>
            <a:r>
              <a:rPr sz="2400" spc="-30" dirty="0">
                <a:latin typeface="Gabriola"/>
                <a:cs typeface="Gabriola"/>
              </a:rPr>
              <a:t>зенитно-</a:t>
            </a:r>
            <a:r>
              <a:rPr sz="2400" dirty="0">
                <a:latin typeface="Gabriola"/>
                <a:cs typeface="Gabriola"/>
              </a:rPr>
              <a:t>ракетных</a:t>
            </a:r>
            <a:r>
              <a:rPr sz="2400" spc="14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дивизионах</a:t>
            </a:r>
            <a:r>
              <a:rPr sz="2400" spc="1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14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истребительной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авиации.</a:t>
            </a:r>
            <a:r>
              <a:rPr sz="2400" spc="135" dirty="0">
                <a:latin typeface="Gabriola"/>
                <a:cs typeface="Gabriola"/>
              </a:rPr>
              <a:t>  </a:t>
            </a:r>
            <a:r>
              <a:rPr sz="2400" spc="-10" dirty="0">
                <a:latin typeface="Gabriola"/>
                <a:cs typeface="Gabriola"/>
              </a:rPr>
              <a:t>Потери </a:t>
            </a:r>
            <a:r>
              <a:rPr sz="2400" dirty="0">
                <a:latin typeface="Gabriola"/>
                <a:cs typeface="Gabriola"/>
              </a:rPr>
              <a:t>советских</a:t>
            </a:r>
            <a:r>
              <a:rPr sz="2400" spc="37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войск</a:t>
            </a:r>
            <a:r>
              <a:rPr sz="2400" spc="37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во</a:t>
            </a:r>
            <a:r>
              <a:rPr sz="2400" spc="38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время</a:t>
            </a:r>
            <a:r>
              <a:rPr sz="2400" spc="37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войны</a:t>
            </a:r>
            <a:r>
              <a:rPr sz="2400" spc="37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Египта</a:t>
            </a:r>
            <a:r>
              <a:rPr sz="2400" spc="37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с</a:t>
            </a:r>
            <a:r>
              <a:rPr sz="2400" spc="38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Израилем</a:t>
            </a:r>
            <a:r>
              <a:rPr sz="2400" spc="37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составили</a:t>
            </a:r>
            <a:r>
              <a:rPr sz="2400" spc="37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более</a:t>
            </a:r>
            <a:r>
              <a:rPr sz="2400" spc="375" dirty="0">
                <a:latin typeface="Gabriola"/>
                <a:cs typeface="Gabriola"/>
              </a:rPr>
              <a:t>  </a:t>
            </a:r>
            <a:r>
              <a:rPr sz="2400" spc="-25" dirty="0">
                <a:latin typeface="Gabriola"/>
                <a:cs typeface="Gabriola"/>
              </a:rPr>
              <a:t>40 </a:t>
            </a:r>
            <a:r>
              <a:rPr sz="2400" spc="-10" dirty="0">
                <a:latin typeface="Gabriola"/>
                <a:cs typeface="Gabriola"/>
              </a:rPr>
              <a:t>военнослужащих.</a:t>
            </a:r>
            <a:endParaRPr sz="2400">
              <a:latin typeface="Gabriola"/>
              <a:cs typeface="Gabriol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66800" y="2770354"/>
            <a:ext cx="7437120" cy="3872865"/>
            <a:chOff x="952500" y="2985515"/>
            <a:chExt cx="7437120" cy="38728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2500" y="2985515"/>
              <a:ext cx="7437120" cy="3872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140" y="3181274"/>
              <a:ext cx="6849745" cy="358470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50010" y="3225799"/>
            <a:ext cx="64471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Gabriola"/>
                <a:cs typeface="Gabriola"/>
              </a:rPr>
              <a:t>Группа</a:t>
            </a:r>
            <a:r>
              <a:rPr sz="1600" spc="-4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советских</a:t>
            </a:r>
            <a:r>
              <a:rPr sz="1600" spc="-5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военных</a:t>
            </a:r>
            <a:r>
              <a:rPr sz="1600" spc="-35" dirty="0">
                <a:latin typeface="Gabriola"/>
                <a:cs typeface="Gabriola"/>
              </a:rPr>
              <a:t> </a:t>
            </a:r>
            <a:r>
              <a:rPr sz="1600" spc="-20" dirty="0">
                <a:latin typeface="Gabriola"/>
                <a:cs typeface="Gabriola"/>
              </a:rPr>
              <a:t>наблюдателей</a:t>
            </a:r>
            <a:r>
              <a:rPr sz="1600" spc="-4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ООН</a:t>
            </a:r>
            <a:r>
              <a:rPr sz="1600" spc="-30" dirty="0">
                <a:latin typeface="Gabriola"/>
                <a:cs typeface="Gabriola"/>
              </a:rPr>
              <a:t> </a:t>
            </a:r>
            <a:r>
              <a:rPr sz="1600" dirty="0">
                <a:latin typeface="Gabriola"/>
                <a:cs typeface="Gabriola"/>
              </a:rPr>
              <a:t>в</a:t>
            </a:r>
            <a:r>
              <a:rPr sz="1600" spc="-10" dirty="0">
                <a:latin typeface="Gabriola"/>
                <a:cs typeface="Gabriola"/>
              </a:rPr>
              <a:t> </a:t>
            </a:r>
            <a:r>
              <a:rPr sz="1600" dirty="0">
                <a:latin typeface="Gabriola"/>
                <a:cs typeface="Gabriola"/>
              </a:rPr>
              <a:t>Гизе</a:t>
            </a:r>
            <a:r>
              <a:rPr sz="1600" spc="-20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(Египет),</a:t>
            </a:r>
            <a:r>
              <a:rPr sz="1600" spc="-30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февраль</a:t>
            </a:r>
            <a:r>
              <a:rPr sz="1600" spc="-40" dirty="0">
                <a:latin typeface="Gabriola"/>
                <a:cs typeface="Gabriola"/>
              </a:rPr>
              <a:t> </a:t>
            </a:r>
            <a:r>
              <a:rPr sz="1600" dirty="0">
                <a:latin typeface="Gabriola"/>
                <a:cs typeface="Gabriola"/>
              </a:rPr>
              <a:t>1975</a:t>
            </a:r>
            <a:r>
              <a:rPr sz="1600" spc="-3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года.</a:t>
            </a:r>
            <a:endParaRPr sz="1600">
              <a:latin typeface="Gabriola"/>
              <a:cs typeface="Gabriola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latin typeface="Gabriola"/>
                <a:cs typeface="Gabriola"/>
              </a:rPr>
              <a:t>В</a:t>
            </a:r>
            <a:r>
              <a:rPr sz="1600" spc="-15" dirty="0">
                <a:latin typeface="Gabriola"/>
                <a:cs typeface="Gabriola"/>
              </a:rPr>
              <a:t> </a:t>
            </a:r>
            <a:r>
              <a:rPr sz="1600" dirty="0">
                <a:latin typeface="Gabriola"/>
                <a:cs typeface="Gabriola"/>
              </a:rPr>
              <a:t>центре</a:t>
            </a:r>
            <a:r>
              <a:rPr sz="1600" spc="275" dirty="0">
                <a:latin typeface="Gabriola"/>
                <a:cs typeface="Gabriola"/>
              </a:rPr>
              <a:t> </a:t>
            </a:r>
            <a:r>
              <a:rPr sz="1600" dirty="0">
                <a:latin typeface="Gabriola"/>
                <a:cs typeface="Gabriola"/>
              </a:rPr>
              <a:t>-</a:t>
            </a:r>
            <a:r>
              <a:rPr sz="1600" spc="-1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майор</a:t>
            </a:r>
            <a:r>
              <a:rPr sz="1600" spc="-30" dirty="0">
                <a:latin typeface="Gabriola"/>
                <a:cs typeface="Gabriola"/>
              </a:rPr>
              <a:t> </a:t>
            </a:r>
            <a:r>
              <a:rPr sz="1600" spc="-20" dirty="0">
                <a:latin typeface="Gabriola"/>
                <a:cs typeface="Gabriola"/>
              </a:rPr>
              <a:t>Бернардини</a:t>
            </a:r>
            <a:r>
              <a:rPr sz="1600" spc="-40" dirty="0">
                <a:latin typeface="Gabriola"/>
                <a:cs typeface="Gabriola"/>
              </a:rPr>
              <a:t> </a:t>
            </a:r>
            <a:r>
              <a:rPr sz="1600" spc="-20" dirty="0">
                <a:latin typeface="Gabriola"/>
                <a:cs typeface="Gabriola"/>
              </a:rPr>
              <a:t>(Франция),</a:t>
            </a:r>
            <a:r>
              <a:rPr sz="1600" spc="-2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начальник</a:t>
            </a:r>
            <a:r>
              <a:rPr sz="1600" spc="-3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Исмаильского</a:t>
            </a:r>
            <a:r>
              <a:rPr sz="1600" spc="-4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контрольного</a:t>
            </a:r>
            <a:r>
              <a:rPr sz="1600" spc="-40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центра</a:t>
            </a:r>
            <a:r>
              <a:rPr sz="1600" spc="-40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ОНВУП</a:t>
            </a:r>
            <a:endParaRPr sz="1600">
              <a:latin typeface="Gabriola"/>
              <a:cs typeface="Gabriol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496" y="5730238"/>
            <a:ext cx="9078595" cy="1087755"/>
            <a:chOff x="35496" y="5730238"/>
            <a:chExt cx="9078595" cy="108775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7788" y="5730238"/>
              <a:ext cx="1665731" cy="10500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96" y="5774012"/>
              <a:ext cx="1643888" cy="1043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663" y="46177"/>
            <a:ext cx="870331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C00000"/>
                </a:solidFill>
              </a:rPr>
              <a:t>Операция</a:t>
            </a:r>
            <a:r>
              <a:rPr spc="-60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ВС</a:t>
            </a:r>
            <a:r>
              <a:rPr spc="-65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РФ</a:t>
            </a:r>
            <a:r>
              <a:rPr spc="-65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в</a:t>
            </a:r>
            <a:r>
              <a:rPr spc="-35" dirty="0">
                <a:solidFill>
                  <a:srgbClr val="C00000"/>
                </a:solidFill>
              </a:rPr>
              <a:t> </a:t>
            </a:r>
            <a:r>
              <a:rPr spc="-20" dirty="0">
                <a:solidFill>
                  <a:srgbClr val="C00000"/>
                </a:solidFill>
              </a:rPr>
              <a:t>Сирии</a:t>
            </a:r>
          </a:p>
          <a:p>
            <a:pPr marL="12700" marR="5080" indent="261620" algn="just">
              <a:lnSpc>
                <a:spcPct val="100000"/>
              </a:lnSpc>
            </a:pPr>
            <a:r>
              <a:rPr dirty="0"/>
              <a:t>По</a:t>
            </a:r>
            <a:r>
              <a:rPr spc="245" dirty="0"/>
              <a:t> </a:t>
            </a:r>
            <a:r>
              <a:rPr dirty="0"/>
              <a:t>данным</a:t>
            </a:r>
            <a:r>
              <a:rPr spc="235" dirty="0"/>
              <a:t> </a:t>
            </a:r>
            <a:r>
              <a:rPr dirty="0"/>
              <a:t>официальных</a:t>
            </a:r>
            <a:r>
              <a:rPr spc="250" dirty="0"/>
              <a:t> </a:t>
            </a:r>
            <a:r>
              <a:rPr dirty="0"/>
              <a:t>публикаций</a:t>
            </a:r>
            <a:r>
              <a:rPr spc="245" dirty="0"/>
              <a:t> </a:t>
            </a:r>
            <a:r>
              <a:rPr dirty="0"/>
              <a:t>Минобороны</a:t>
            </a:r>
            <a:r>
              <a:rPr spc="240" dirty="0"/>
              <a:t> </a:t>
            </a:r>
            <a:r>
              <a:rPr dirty="0"/>
              <a:t>и</a:t>
            </a:r>
            <a:r>
              <a:rPr spc="250" dirty="0"/>
              <a:t> </a:t>
            </a:r>
            <a:r>
              <a:rPr dirty="0"/>
              <a:t>представителей</a:t>
            </a:r>
            <a:r>
              <a:rPr spc="245" dirty="0"/>
              <a:t> </a:t>
            </a:r>
            <a:r>
              <a:rPr spc="-10" dirty="0"/>
              <a:t>российских </a:t>
            </a:r>
            <a:r>
              <a:rPr dirty="0"/>
              <a:t>региональных</a:t>
            </a:r>
            <a:r>
              <a:rPr spc="434" dirty="0"/>
              <a:t> </a:t>
            </a:r>
            <a:r>
              <a:rPr dirty="0"/>
              <a:t>властей,</a:t>
            </a:r>
            <a:r>
              <a:rPr spc="450" dirty="0"/>
              <a:t> </a:t>
            </a:r>
            <a:r>
              <a:rPr dirty="0"/>
              <a:t>во</a:t>
            </a:r>
            <a:r>
              <a:rPr spc="445" dirty="0"/>
              <a:t> </a:t>
            </a:r>
            <a:r>
              <a:rPr dirty="0"/>
              <a:t>время</a:t>
            </a:r>
            <a:r>
              <a:rPr spc="450" dirty="0"/>
              <a:t> </a:t>
            </a:r>
            <a:r>
              <a:rPr dirty="0"/>
              <a:t>военной</a:t>
            </a:r>
            <a:r>
              <a:rPr spc="445" dirty="0"/>
              <a:t> </a:t>
            </a:r>
            <a:r>
              <a:rPr dirty="0"/>
              <a:t>операции</a:t>
            </a:r>
            <a:r>
              <a:rPr spc="434" dirty="0"/>
              <a:t> </a:t>
            </a:r>
            <a:r>
              <a:rPr dirty="0"/>
              <a:t>в</a:t>
            </a:r>
            <a:r>
              <a:rPr spc="445" dirty="0"/>
              <a:t> </a:t>
            </a:r>
            <a:r>
              <a:rPr dirty="0"/>
              <a:t>Сирии</a:t>
            </a:r>
            <a:r>
              <a:rPr spc="440" dirty="0"/>
              <a:t> </a:t>
            </a:r>
            <a:r>
              <a:rPr dirty="0"/>
              <a:t>в</a:t>
            </a:r>
            <a:r>
              <a:rPr spc="450" dirty="0"/>
              <a:t> </a:t>
            </a:r>
            <a:r>
              <a:rPr dirty="0"/>
              <a:t>результате</a:t>
            </a:r>
            <a:r>
              <a:rPr spc="440" dirty="0"/>
              <a:t> </a:t>
            </a:r>
            <a:r>
              <a:rPr spc="-10" dirty="0"/>
              <a:t>боевых </a:t>
            </a:r>
            <a:r>
              <a:rPr spc="-20" dirty="0"/>
              <a:t>действий</a:t>
            </a:r>
            <a:r>
              <a:rPr spc="-45" dirty="0"/>
              <a:t> </a:t>
            </a:r>
            <a:r>
              <a:rPr spc="-20" dirty="0"/>
              <a:t>погибли</a:t>
            </a:r>
            <a:r>
              <a:rPr spc="-40" dirty="0"/>
              <a:t> </a:t>
            </a:r>
            <a:r>
              <a:rPr dirty="0"/>
              <a:t>44</a:t>
            </a:r>
            <a:r>
              <a:rPr spc="-35" dirty="0"/>
              <a:t> </a:t>
            </a:r>
            <a:r>
              <a:rPr spc="-20" dirty="0"/>
              <a:t>российских</a:t>
            </a:r>
            <a:r>
              <a:rPr spc="-40" dirty="0"/>
              <a:t> </a:t>
            </a:r>
            <a:r>
              <a:rPr spc="-25" dirty="0"/>
              <a:t>военнослужащих</a:t>
            </a:r>
            <a:r>
              <a:rPr spc="-40" dirty="0"/>
              <a:t> </a:t>
            </a:r>
            <a:r>
              <a:rPr spc="-20" dirty="0"/>
              <a:t>(единого</a:t>
            </a:r>
            <a:r>
              <a:rPr spc="-40" dirty="0"/>
              <a:t> </a:t>
            </a:r>
            <a:r>
              <a:rPr spc="-10" dirty="0"/>
              <a:t>списка</a:t>
            </a:r>
            <a:r>
              <a:rPr spc="-45" dirty="0"/>
              <a:t> </a:t>
            </a:r>
            <a:r>
              <a:rPr spc="-10" dirty="0"/>
              <a:t>военное</a:t>
            </a:r>
            <a:r>
              <a:rPr spc="-30" dirty="0"/>
              <a:t> </a:t>
            </a:r>
            <a:r>
              <a:rPr spc="-20" dirty="0"/>
              <a:t>ведомство</a:t>
            </a:r>
            <a:r>
              <a:rPr spc="-40" dirty="0"/>
              <a:t> </a:t>
            </a:r>
            <a:r>
              <a:rPr spc="-25" dirty="0"/>
              <a:t>не </a:t>
            </a:r>
            <a:r>
              <a:rPr spc="-10" dirty="0"/>
              <a:t>публикует).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915667"/>
            <a:ext cx="9113520" cy="4869815"/>
            <a:chOff x="0" y="1915667"/>
            <a:chExt cx="9113520" cy="48698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2631" y="5730238"/>
              <a:ext cx="1770887" cy="10500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741832"/>
              <a:ext cx="1738664" cy="10433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5880" y="1915667"/>
              <a:ext cx="6420612" cy="43494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836166" y="6277457"/>
            <a:ext cx="54146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Gabriola"/>
                <a:cs typeface="Gabriola"/>
              </a:rPr>
              <a:t>Российские</a:t>
            </a:r>
            <a:r>
              <a:rPr sz="1600" spc="-40" dirty="0">
                <a:latin typeface="Gabriola"/>
                <a:cs typeface="Gabriola"/>
              </a:rPr>
              <a:t> </a:t>
            </a:r>
            <a:r>
              <a:rPr sz="1600" dirty="0">
                <a:latin typeface="Gabriola"/>
                <a:cs typeface="Gabriola"/>
              </a:rPr>
              <a:t>и</a:t>
            </a:r>
            <a:r>
              <a:rPr sz="1600" spc="-1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сирийские</a:t>
            </a:r>
            <a:r>
              <a:rPr sz="1600" spc="-3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военные</a:t>
            </a:r>
            <a:r>
              <a:rPr sz="1600" spc="-40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открыли</a:t>
            </a:r>
            <a:r>
              <a:rPr sz="1600" spc="-50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«Аллею</a:t>
            </a:r>
            <a:r>
              <a:rPr sz="1600" spc="-5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Героев</a:t>
            </a:r>
            <a:r>
              <a:rPr sz="1600" spc="-55" dirty="0">
                <a:latin typeface="Gabriola"/>
                <a:cs typeface="Gabriola"/>
              </a:rPr>
              <a:t> </a:t>
            </a:r>
            <a:r>
              <a:rPr sz="1600" dirty="0">
                <a:latin typeface="Gabriola"/>
                <a:cs typeface="Gabriola"/>
              </a:rPr>
              <a:t>в</a:t>
            </a:r>
            <a:r>
              <a:rPr sz="1600" spc="-15" dirty="0">
                <a:latin typeface="Gabriola"/>
                <a:cs typeface="Gabriola"/>
              </a:rPr>
              <a:t> </a:t>
            </a:r>
            <a:r>
              <a:rPr sz="1600" dirty="0">
                <a:latin typeface="Gabriola"/>
                <a:cs typeface="Gabriola"/>
              </a:rPr>
              <a:t>борьбе</a:t>
            </a:r>
            <a:r>
              <a:rPr sz="1600" spc="-50" dirty="0">
                <a:latin typeface="Gabriola"/>
                <a:cs typeface="Gabriola"/>
              </a:rPr>
              <a:t> </a:t>
            </a:r>
            <a:r>
              <a:rPr sz="1600" dirty="0">
                <a:latin typeface="Gabriola"/>
                <a:cs typeface="Gabriola"/>
              </a:rPr>
              <a:t>с</a:t>
            </a:r>
            <a:r>
              <a:rPr sz="1600" spc="-1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терроризмом»</a:t>
            </a:r>
            <a:endParaRPr sz="1600">
              <a:latin typeface="Gabriola"/>
              <a:cs typeface="Gabriola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latin typeface="Gabriola"/>
                <a:cs typeface="Gabriola"/>
              </a:rPr>
              <a:t>в</a:t>
            </a:r>
            <a:r>
              <a:rPr sz="1600" spc="-15" dirty="0">
                <a:latin typeface="Gabriola"/>
                <a:cs typeface="Gabriola"/>
              </a:rPr>
              <a:t> </a:t>
            </a:r>
            <a:r>
              <a:rPr sz="1600" spc="-10" dirty="0">
                <a:latin typeface="Gabriola"/>
                <a:cs typeface="Gabriola"/>
              </a:rPr>
              <a:t>Алеппо,</a:t>
            </a:r>
            <a:r>
              <a:rPr sz="1600" spc="-35" dirty="0">
                <a:latin typeface="Gabriola"/>
                <a:cs typeface="Gabriola"/>
              </a:rPr>
              <a:t> </a:t>
            </a:r>
            <a:r>
              <a:rPr sz="1600" dirty="0">
                <a:latin typeface="Gabriola"/>
                <a:cs typeface="Gabriola"/>
              </a:rPr>
              <a:t>2017</a:t>
            </a:r>
            <a:r>
              <a:rPr sz="1600" spc="-45" dirty="0">
                <a:latin typeface="Gabriola"/>
                <a:cs typeface="Gabriola"/>
              </a:rPr>
              <a:t> </a:t>
            </a:r>
            <a:r>
              <a:rPr sz="1600" spc="-25" dirty="0">
                <a:latin typeface="Gabriola"/>
                <a:cs typeface="Gabriola"/>
              </a:rPr>
              <a:t>г.</a:t>
            </a:r>
            <a:endParaRPr sz="16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334" y="60197"/>
            <a:ext cx="87045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Пятеро</a:t>
            </a:r>
            <a:r>
              <a:rPr spc="260" dirty="0"/>
              <a:t>  </a:t>
            </a:r>
            <a:r>
              <a:rPr dirty="0"/>
              <a:t>из</a:t>
            </a:r>
            <a:r>
              <a:rPr spc="270" dirty="0"/>
              <a:t>  </a:t>
            </a:r>
            <a:r>
              <a:rPr dirty="0"/>
              <a:t>военнослужащих</a:t>
            </a:r>
            <a:r>
              <a:rPr spc="270" dirty="0"/>
              <a:t>  </a:t>
            </a:r>
            <a:r>
              <a:rPr dirty="0"/>
              <a:t>посмертно</a:t>
            </a:r>
            <a:r>
              <a:rPr spc="270" dirty="0"/>
              <a:t>  </a:t>
            </a:r>
            <a:r>
              <a:rPr dirty="0"/>
              <a:t>удостоены</a:t>
            </a:r>
            <a:r>
              <a:rPr spc="260" dirty="0"/>
              <a:t>  </a:t>
            </a:r>
            <a:r>
              <a:rPr dirty="0"/>
              <a:t>звания</a:t>
            </a:r>
            <a:r>
              <a:rPr spc="260" dirty="0"/>
              <a:t>  </a:t>
            </a:r>
            <a:r>
              <a:rPr dirty="0"/>
              <a:t>Героя</a:t>
            </a:r>
            <a:r>
              <a:rPr spc="275" dirty="0"/>
              <a:t>  </a:t>
            </a:r>
            <a:r>
              <a:rPr spc="-10" dirty="0"/>
              <a:t>Российской </a:t>
            </a:r>
            <a:r>
              <a:rPr dirty="0"/>
              <a:t>Федерации</a:t>
            </a:r>
            <a:r>
              <a:rPr spc="200" dirty="0"/>
              <a:t> </a:t>
            </a:r>
            <a:r>
              <a:rPr dirty="0"/>
              <a:t>(подполковник</a:t>
            </a:r>
            <a:r>
              <a:rPr spc="210" dirty="0"/>
              <a:t> </a:t>
            </a:r>
            <a:r>
              <a:rPr dirty="0"/>
              <a:t>Олег</a:t>
            </a:r>
            <a:r>
              <a:rPr spc="195" dirty="0"/>
              <a:t> </a:t>
            </a:r>
            <a:r>
              <a:rPr dirty="0"/>
              <a:t>Пешков,</a:t>
            </a:r>
            <a:r>
              <a:rPr spc="204" dirty="0"/>
              <a:t> </a:t>
            </a:r>
            <a:r>
              <a:rPr dirty="0"/>
              <a:t>старший</a:t>
            </a:r>
            <a:r>
              <a:rPr spc="204" dirty="0"/>
              <a:t> </a:t>
            </a:r>
            <a:r>
              <a:rPr dirty="0"/>
              <a:t>лейтенант</a:t>
            </a:r>
            <a:r>
              <a:rPr spc="185" dirty="0"/>
              <a:t> </a:t>
            </a:r>
            <a:r>
              <a:rPr dirty="0"/>
              <a:t>Александр</a:t>
            </a:r>
            <a:r>
              <a:rPr spc="200" dirty="0"/>
              <a:t> </a:t>
            </a:r>
            <a:r>
              <a:rPr spc="-10" dirty="0"/>
              <a:t>Прохоренко, </a:t>
            </a:r>
            <a:r>
              <a:rPr spc="-25" dirty="0"/>
              <a:t>капитан</a:t>
            </a:r>
            <a:r>
              <a:rPr spc="-45" dirty="0"/>
              <a:t> </a:t>
            </a:r>
            <a:r>
              <a:rPr spc="-20" dirty="0"/>
              <a:t>Марат</a:t>
            </a:r>
            <a:r>
              <a:rPr spc="-55" dirty="0"/>
              <a:t> </a:t>
            </a:r>
            <a:r>
              <a:rPr spc="-25" dirty="0"/>
              <a:t>Ахметшин,</a:t>
            </a:r>
            <a:r>
              <a:rPr spc="-30" dirty="0"/>
              <a:t> </a:t>
            </a:r>
            <a:r>
              <a:rPr spc="-20" dirty="0"/>
              <a:t>полковник</a:t>
            </a:r>
            <a:r>
              <a:rPr spc="-40" dirty="0"/>
              <a:t> </a:t>
            </a:r>
            <a:r>
              <a:rPr spc="-25" dirty="0"/>
              <a:t>Ряфагать</a:t>
            </a:r>
            <a:r>
              <a:rPr spc="-40" dirty="0"/>
              <a:t> </a:t>
            </a:r>
            <a:r>
              <a:rPr spc="-30" dirty="0"/>
              <a:t>Хабибуллин,</a:t>
            </a:r>
            <a:r>
              <a:rPr spc="-40" dirty="0"/>
              <a:t> </a:t>
            </a:r>
            <a:r>
              <a:rPr spc="-20" dirty="0"/>
              <a:t>майор</a:t>
            </a:r>
            <a:r>
              <a:rPr spc="-40" dirty="0"/>
              <a:t> </a:t>
            </a:r>
            <a:r>
              <a:rPr spc="-20" dirty="0"/>
              <a:t>Роман</a:t>
            </a:r>
            <a:r>
              <a:rPr spc="-60" dirty="0"/>
              <a:t> </a:t>
            </a:r>
            <a:r>
              <a:rPr spc="-10" dirty="0"/>
              <a:t>Филиппов).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39" y="1264919"/>
            <a:ext cx="2049780" cy="27721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6458" y="3900932"/>
            <a:ext cx="152527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Gabriola"/>
                <a:cs typeface="Gabriola"/>
              </a:rPr>
              <a:t>Александр</a:t>
            </a:r>
            <a:r>
              <a:rPr sz="1400" spc="20" dirty="0">
                <a:latin typeface="Gabriola"/>
                <a:cs typeface="Gabriola"/>
              </a:rPr>
              <a:t> </a:t>
            </a:r>
            <a:r>
              <a:rPr sz="1400" spc="-10" dirty="0">
                <a:latin typeface="Gabriola"/>
                <a:cs typeface="Gabriola"/>
              </a:rPr>
              <a:t>Александрович</a:t>
            </a:r>
            <a:endParaRPr sz="1400">
              <a:latin typeface="Gabriola"/>
              <a:cs typeface="Gabriola"/>
            </a:endParaRPr>
          </a:p>
          <a:p>
            <a:pPr marL="26670" algn="ct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latin typeface="Gabriola"/>
                <a:cs typeface="Gabriola"/>
              </a:rPr>
              <a:t>Прохоренко</a:t>
            </a:r>
            <a:endParaRPr sz="1400">
              <a:latin typeface="Gabriola"/>
              <a:cs typeface="Gabriol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7232" y="1254252"/>
            <a:ext cx="2293620" cy="27721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19248" y="4005452"/>
            <a:ext cx="15640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Gabriola"/>
                <a:cs typeface="Gabriola"/>
              </a:rPr>
              <a:t>Олег</a:t>
            </a:r>
            <a:r>
              <a:rPr sz="1400" spc="30" dirty="0">
                <a:latin typeface="Gabriola"/>
                <a:cs typeface="Gabriola"/>
              </a:rPr>
              <a:t> </a:t>
            </a:r>
            <a:r>
              <a:rPr sz="1400" spc="-10" dirty="0">
                <a:latin typeface="Gabriola"/>
                <a:cs typeface="Gabriola"/>
              </a:rPr>
              <a:t>Анатольевич</a:t>
            </a:r>
            <a:r>
              <a:rPr sz="1400" spc="-5" dirty="0">
                <a:latin typeface="Gabriola"/>
                <a:cs typeface="Gabriola"/>
              </a:rPr>
              <a:t> </a:t>
            </a:r>
            <a:r>
              <a:rPr sz="1400" spc="-10" dirty="0">
                <a:latin typeface="Gabriola"/>
                <a:cs typeface="Gabriola"/>
              </a:rPr>
              <a:t>Пешков</a:t>
            </a:r>
            <a:endParaRPr sz="1400">
              <a:latin typeface="Gabriola"/>
              <a:cs typeface="Gabriol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5047" y="1272539"/>
            <a:ext cx="2124455" cy="276453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797044" y="4006722"/>
            <a:ext cx="175513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Gabriola"/>
                <a:cs typeface="Gabriola"/>
              </a:rPr>
              <a:t>Марат</a:t>
            </a:r>
            <a:r>
              <a:rPr sz="1400" spc="5" dirty="0">
                <a:latin typeface="Gabriola"/>
                <a:cs typeface="Gabriola"/>
              </a:rPr>
              <a:t> </a:t>
            </a:r>
            <a:r>
              <a:rPr sz="1400" spc="-10" dirty="0">
                <a:latin typeface="Gabriola"/>
                <a:cs typeface="Gabriola"/>
              </a:rPr>
              <a:t>Радикович</a:t>
            </a:r>
            <a:r>
              <a:rPr sz="1400" spc="-20" dirty="0">
                <a:latin typeface="Gabriola"/>
                <a:cs typeface="Gabriola"/>
              </a:rPr>
              <a:t> </a:t>
            </a:r>
            <a:r>
              <a:rPr sz="1400" spc="-10" dirty="0">
                <a:latin typeface="Gabriola"/>
                <a:cs typeface="Gabriola"/>
              </a:rPr>
              <a:t>Ахметшин</a:t>
            </a:r>
            <a:endParaRPr sz="1400">
              <a:latin typeface="Gabriola"/>
              <a:cs typeface="Gabriol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08064" y="1263396"/>
            <a:ext cx="2353055" cy="276301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747764" y="4008882"/>
            <a:ext cx="20955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Gabriola"/>
                <a:cs typeface="Gabriola"/>
              </a:rPr>
              <a:t>Ряфагать</a:t>
            </a:r>
            <a:r>
              <a:rPr sz="1400" spc="15" dirty="0">
                <a:latin typeface="Gabriola"/>
                <a:cs typeface="Gabriola"/>
              </a:rPr>
              <a:t> </a:t>
            </a:r>
            <a:r>
              <a:rPr sz="1400" spc="-10" dirty="0">
                <a:latin typeface="Gabriola"/>
                <a:cs typeface="Gabriola"/>
              </a:rPr>
              <a:t>Махмутович</a:t>
            </a:r>
            <a:r>
              <a:rPr sz="1400" spc="-25" dirty="0">
                <a:latin typeface="Gabriola"/>
                <a:cs typeface="Gabriola"/>
              </a:rPr>
              <a:t> </a:t>
            </a:r>
            <a:r>
              <a:rPr sz="1400" spc="-10" dirty="0">
                <a:latin typeface="Gabriola"/>
                <a:cs typeface="Gabriola"/>
              </a:rPr>
              <a:t>Хабибуллин</a:t>
            </a:r>
            <a:endParaRPr sz="1400">
              <a:latin typeface="Gabriola"/>
              <a:cs typeface="Gabriol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08504" y="4322064"/>
            <a:ext cx="4020312" cy="235153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568446" y="6580428"/>
            <a:ext cx="17176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Gabriola"/>
                <a:cs typeface="Gabriola"/>
              </a:rPr>
              <a:t>Роман</a:t>
            </a:r>
            <a:r>
              <a:rPr sz="1400" spc="-35" dirty="0">
                <a:latin typeface="Gabriola"/>
                <a:cs typeface="Gabriola"/>
              </a:rPr>
              <a:t> </a:t>
            </a:r>
            <a:r>
              <a:rPr sz="1400" dirty="0">
                <a:latin typeface="Gabriola"/>
                <a:cs typeface="Gabriola"/>
              </a:rPr>
              <a:t>Николаевич</a:t>
            </a:r>
            <a:r>
              <a:rPr sz="1400" spc="-55" dirty="0">
                <a:latin typeface="Gabriola"/>
                <a:cs typeface="Gabriola"/>
              </a:rPr>
              <a:t> </a:t>
            </a:r>
            <a:r>
              <a:rPr sz="1400" spc="-10" dirty="0">
                <a:latin typeface="Gabriola"/>
                <a:cs typeface="Gabriola"/>
              </a:rPr>
              <a:t>Филиппов</a:t>
            </a:r>
            <a:endParaRPr sz="1400">
              <a:latin typeface="Gabriola"/>
              <a:cs typeface="Gabriol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42631" y="5730238"/>
            <a:ext cx="1770887" cy="10500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5741832"/>
            <a:ext cx="1738664" cy="1043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772754"/>
            <a:ext cx="9113520" cy="5012690"/>
            <a:chOff x="0" y="1772754"/>
            <a:chExt cx="9113520" cy="5012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5203" y="1772754"/>
              <a:ext cx="8301608" cy="43583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2631" y="5730238"/>
              <a:ext cx="1770887" cy="10500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741832"/>
              <a:ext cx="1738664" cy="104336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6334" y="49784"/>
            <a:ext cx="870521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Самый</a:t>
            </a:r>
            <a:r>
              <a:rPr spc="350" dirty="0"/>
              <a:t> </a:t>
            </a:r>
            <a:r>
              <a:rPr dirty="0"/>
              <a:t>высокопоставленный</a:t>
            </a:r>
            <a:r>
              <a:rPr spc="360" dirty="0"/>
              <a:t> </a:t>
            </a:r>
            <a:r>
              <a:rPr dirty="0"/>
              <a:t>российский</a:t>
            </a:r>
            <a:r>
              <a:rPr spc="340" dirty="0"/>
              <a:t> </a:t>
            </a:r>
            <a:r>
              <a:rPr dirty="0"/>
              <a:t>военный,</a:t>
            </a:r>
            <a:r>
              <a:rPr spc="360" dirty="0"/>
              <a:t> </a:t>
            </a:r>
            <a:r>
              <a:rPr dirty="0"/>
              <a:t>погибший</a:t>
            </a:r>
            <a:r>
              <a:rPr spc="355" dirty="0"/>
              <a:t> </a:t>
            </a:r>
            <a:r>
              <a:rPr dirty="0"/>
              <a:t>в</a:t>
            </a:r>
            <a:r>
              <a:rPr spc="355" dirty="0"/>
              <a:t> </a:t>
            </a:r>
            <a:r>
              <a:rPr dirty="0"/>
              <a:t>Сирии,</a:t>
            </a:r>
            <a:r>
              <a:rPr spc="365" dirty="0"/>
              <a:t> </a:t>
            </a:r>
            <a:r>
              <a:rPr dirty="0"/>
              <a:t>-</a:t>
            </a:r>
            <a:r>
              <a:rPr spc="365" dirty="0"/>
              <a:t> </a:t>
            </a:r>
            <a:r>
              <a:rPr spc="-10" dirty="0"/>
              <a:t>генерал- </a:t>
            </a:r>
            <a:r>
              <a:rPr spc="-25" dirty="0"/>
              <a:t>лейтенант</a:t>
            </a:r>
            <a:r>
              <a:rPr spc="-60" dirty="0"/>
              <a:t> </a:t>
            </a:r>
            <a:r>
              <a:rPr spc="-20" dirty="0"/>
              <a:t>Валерий</a:t>
            </a:r>
            <a:r>
              <a:rPr spc="-45" dirty="0"/>
              <a:t> </a:t>
            </a:r>
            <a:r>
              <a:rPr spc="-10" dirty="0"/>
              <a:t>Асапов,</a:t>
            </a:r>
            <a:r>
              <a:rPr spc="-50" dirty="0"/>
              <a:t> </a:t>
            </a:r>
            <a:r>
              <a:rPr spc="-20" dirty="0"/>
              <a:t>старший</a:t>
            </a:r>
            <a:r>
              <a:rPr spc="-45" dirty="0"/>
              <a:t> </a:t>
            </a:r>
            <a:r>
              <a:rPr spc="-20" dirty="0"/>
              <a:t>группы</a:t>
            </a:r>
            <a:r>
              <a:rPr spc="-60" dirty="0"/>
              <a:t> </a:t>
            </a:r>
            <a:r>
              <a:rPr spc="-20" dirty="0"/>
              <a:t>российских</a:t>
            </a:r>
            <a:r>
              <a:rPr spc="-45" dirty="0"/>
              <a:t> </a:t>
            </a:r>
            <a:r>
              <a:rPr spc="-20" dirty="0"/>
              <a:t>военных</a:t>
            </a:r>
            <a:r>
              <a:rPr spc="-55" dirty="0"/>
              <a:t> </a:t>
            </a:r>
            <a:r>
              <a:rPr spc="-25" dirty="0"/>
              <a:t>советников,</a:t>
            </a:r>
            <a:r>
              <a:rPr spc="-40" dirty="0"/>
              <a:t> </a:t>
            </a:r>
            <a:r>
              <a:rPr spc="-10" dirty="0"/>
              <a:t>который </a:t>
            </a:r>
            <a:r>
              <a:rPr dirty="0"/>
              <a:t>в</a:t>
            </a:r>
            <a:r>
              <a:rPr spc="-30" dirty="0"/>
              <a:t> </a:t>
            </a:r>
            <a:r>
              <a:rPr spc="-10" dirty="0"/>
              <a:t>сентябре</a:t>
            </a:r>
            <a:r>
              <a:rPr spc="-30" dirty="0"/>
              <a:t> </a:t>
            </a:r>
            <a:r>
              <a:rPr dirty="0"/>
              <a:t>2017</a:t>
            </a:r>
            <a:r>
              <a:rPr spc="-40" dirty="0"/>
              <a:t> </a:t>
            </a:r>
            <a:r>
              <a:rPr dirty="0"/>
              <a:t>года</a:t>
            </a:r>
            <a:r>
              <a:rPr spc="-30" dirty="0"/>
              <a:t> </a:t>
            </a:r>
            <a:r>
              <a:rPr dirty="0"/>
              <a:t>получил</a:t>
            </a:r>
            <a:r>
              <a:rPr spc="-25" dirty="0"/>
              <a:t> </a:t>
            </a:r>
            <a:r>
              <a:rPr spc="-10" dirty="0"/>
              <a:t>смертельное</a:t>
            </a:r>
            <a:r>
              <a:rPr spc="-20" dirty="0"/>
              <a:t> </a:t>
            </a:r>
            <a:r>
              <a:rPr spc="-10" dirty="0"/>
              <a:t>ранение</a:t>
            </a:r>
            <a:r>
              <a:rPr spc="-20" dirty="0"/>
              <a:t> </a:t>
            </a:r>
            <a:r>
              <a:rPr dirty="0"/>
              <a:t>при</a:t>
            </a:r>
            <a:r>
              <a:rPr spc="-25" dirty="0"/>
              <a:t> </a:t>
            </a:r>
            <a:r>
              <a:rPr spc="-10" dirty="0"/>
              <a:t>попадании</a:t>
            </a:r>
            <a:r>
              <a:rPr spc="-35" dirty="0"/>
              <a:t> </a:t>
            </a:r>
            <a:r>
              <a:rPr spc="-20" dirty="0"/>
              <a:t>минометной</a:t>
            </a:r>
            <a:r>
              <a:rPr spc="-40" dirty="0"/>
              <a:t> </a:t>
            </a:r>
            <a:r>
              <a:rPr dirty="0"/>
              <a:t>мины</a:t>
            </a:r>
            <a:r>
              <a:rPr spc="-30" dirty="0"/>
              <a:t> </a:t>
            </a:r>
            <a:r>
              <a:rPr spc="-50" dirty="0"/>
              <a:t>в </a:t>
            </a:r>
            <a:r>
              <a:rPr spc="-25" dirty="0"/>
              <a:t>командный</a:t>
            </a:r>
            <a:r>
              <a:rPr spc="-35" dirty="0"/>
              <a:t> </a:t>
            </a:r>
            <a:r>
              <a:rPr spc="-10" dirty="0"/>
              <a:t>пункт.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400171" y="6263436"/>
            <a:ext cx="22745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Gabriola"/>
                <a:cs typeface="Gabriola"/>
              </a:rPr>
              <a:t>Валерий</a:t>
            </a:r>
            <a:r>
              <a:rPr sz="2000" spc="-50" dirty="0">
                <a:latin typeface="Gabriola"/>
                <a:cs typeface="Gabriola"/>
              </a:rPr>
              <a:t> </a:t>
            </a:r>
            <a:r>
              <a:rPr sz="2000" spc="-20" dirty="0">
                <a:latin typeface="Gabriola"/>
                <a:cs typeface="Gabriola"/>
              </a:rPr>
              <a:t>Георгиевич</a:t>
            </a:r>
            <a:r>
              <a:rPr sz="2000" spc="-45" dirty="0">
                <a:latin typeface="Gabriola"/>
                <a:cs typeface="Gabriola"/>
              </a:rPr>
              <a:t> </a:t>
            </a:r>
            <a:r>
              <a:rPr sz="2000" spc="-10" dirty="0">
                <a:latin typeface="Gabriola"/>
                <a:cs typeface="Gabriola"/>
              </a:rPr>
              <a:t>Асапов</a:t>
            </a:r>
            <a:endParaRPr sz="20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800" y="25400"/>
            <a:ext cx="870712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2255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15</a:t>
            </a:r>
            <a:r>
              <a:rPr spc="90" dirty="0"/>
              <a:t>  </a:t>
            </a:r>
            <a:r>
              <a:rPr dirty="0"/>
              <a:t>февраля</a:t>
            </a:r>
            <a:r>
              <a:rPr spc="595" dirty="0"/>
              <a:t> </a:t>
            </a:r>
            <a:r>
              <a:rPr dirty="0"/>
              <a:t>служащие</a:t>
            </a:r>
            <a:r>
              <a:rPr spc="95" dirty="0"/>
              <a:t>  </a:t>
            </a:r>
            <a:r>
              <a:rPr dirty="0"/>
              <a:t>Вооруженных</a:t>
            </a:r>
            <a:r>
              <a:rPr spc="595" dirty="0"/>
              <a:t> </a:t>
            </a:r>
            <a:r>
              <a:rPr dirty="0"/>
              <a:t>сил</a:t>
            </a:r>
            <a:r>
              <a:rPr spc="90" dirty="0"/>
              <a:t>  </a:t>
            </a:r>
            <a:r>
              <a:rPr dirty="0"/>
              <a:t>РФ</a:t>
            </a:r>
            <a:r>
              <a:rPr spc="95" dirty="0"/>
              <a:t>  </a:t>
            </a:r>
            <a:r>
              <a:rPr dirty="0"/>
              <a:t>принимают</a:t>
            </a:r>
            <a:r>
              <a:rPr spc="590" dirty="0"/>
              <a:t> </a:t>
            </a:r>
            <a:r>
              <a:rPr dirty="0"/>
              <a:t>участие</a:t>
            </a:r>
            <a:r>
              <a:rPr spc="90" dirty="0"/>
              <a:t>  </a:t>
            </a:r>
            <a:r>
              <a:rPr dirty="0"/>
              <a:t>в</a:t>
            </a:r>
            <a:r>
              <a:rPr spc="95" dirty="0"/>
              <a:t>  </a:t>
            </a:r>
            <a:r>
              <a:rPr spc="-10" dirty="0"/>
              <a:t>церемониях </a:t>
            </a:r>
            <a:r>
              <a:rPr dirty="0"/>
              <a:t>возложения</a:t>
            </a:r>
            <a:r>
              <a:rPr spc="130" dirty="0"/>
              <a:t> </a:t>
            </a:r>
            <a:r>
              <a:rPr dirty="0"/>
              <a:t>венков</a:t>
            </a:r>
            <a:r>
              <a:rPr spc="135" dirty="0"/>
              <a:t> </a:t>
            </a:r>
            <a:r>
              <a:rPr dirty="0"/>
              <a:t>к</a:t>
            </a:r>
            <a:r>
              <a:rPr spc="155" dirty="0"/>
              <a:t> </a:t>
            </a:r>
            <a:r>
              <a:rPr dirty="0"/>
              <a:t>памятникам</a:t>
            </a:r>
            <a:r>
              <a:rPr spc="135" dirty="0"/>
              <a:t> </a:t>
            </a:r>
            <a:r>
              <a:rPr dirty="0"/>
              <a:t>воинов,</a:t>
            </a:r>
            <a:r>
              <a:rPr spc="145" dirty="0"/>
              <a:t> </a:t>
            </a:r>
            <a:r>
              <a:rPr dirty="0"/>
              <a:t>исполнявших</a:t>
            </a:r>
            <a:r>
              <a:rPr spc="135" dirty="0"/>
              <a:t> </a:t>
            </a:r>
            <a:r>
              <a:rPr dirty="0"/>
              <a:t>служебный</a:t>
            </a:r>
            <a:r>
              <a:rPr spc="135" dirty="0"/>
              <a:t> </a:t>
            </a:r>
            <a:r>
              <a:rPr dirty="0"/>
              <a:t>долг</a:t>
            </a:r>
            <a:r>
              <a:rPr spc="145" dirty="0"/>
              <a:t> </a:t>
            </a:r>
            <a:r>
              <a:rPr dirty="0"/>
              <a:t>за</a:t>
            </a:r>
            <a:r>
              <a:rPr spc="145" dirty="0"/>
              <a:t> </a:t>
            </a:r>
            <a:r>
              <a:rPr spc="-10" dirty="0"/>
              <a:t>пределами </a:t>
            </a:r>
            <a:r>
              <a:rPr dirty="0"/>
              <a:t>Отечества.</a:t>
            </a:r>
            <a:r>
              <a:rPr spc="260" dirty="0"/>
              <a:t> </a:t>
            </a:r>
            <a:r>
              <a:rPr dirty="0"/>
              <a:t>Во</a:t>
            </a:r>
            <a:r>
              <a:rPr spc="254" dirty="0"/>
              <a:t> </a:t>
            </a:r>
            <a:r>
              <a:rPr dirty="0"/>
              <a:t>многих</a:t>
            </a:r>
            <a:r>
              <a:rPr spc="260" dirty="0"/>
              <a:t> </a:t>
            </a:r>
            <a:r>
              <a:rPr dirty="0"/>
              <a:t>российских</a:t>
            </a:r>
            <a:r>
              <a:rPr spc="250" dirty="0"/>
              <a:t> </a:t>
            </a:r>
            <a:r>
              <a:rPr dirty="0"/>
              <a:t>городах</a:t>
            </a:r>
            <a:r>
              <a:rPr spc="260" dirty="0"/>
              <a:t> </a:t>
            </a:r>
            <a:r>
              <a:rPr dirty="0"/>
              <a:t>проходят</a:t>
            </a:r>
            <a:r>
              <a:rPr spc="254" dirty="0"/>
              <a:t> </a:t>
            </a:r>
            <a:r>
              <a:rPr dirty="0"/>
              <a:t>торжественные</a:t>
            </a:r>
            <a:r>
              <a:rPr spc="254" dirty="0"/>
              <a:t> </a:t>
            </a:r>
            <a:r>
              <a:rPr spc="-10" dirty="0"/>
              <a:t>мероприятия, </a:t>
            </a:r>
            <a:r>
              <a:rPr dirty="0"/>
              <a:t>митинги</a:t>
            </a:r>
            <a:r>
              <a:rPr spc="90" dirty="0"/>
              <a:t> </a:t>
            </a:r>
            <a:r>
              <a:rPr dirty="0"/>
              <a:t>и</a:t>
            </a:r>
            <a:r>
              <a:rPr spc="105" dirty="0"/>
              <a:t> </a:t>
            </a:r>
            <a:r>
              <a:rPr dirty="0"/>
              <a:t>акции</a:t>
            </a:r>
            <a:r>
              <a:rPr spc="105" dirty="0"/>
              <a:t> </a:t>
            </a:r>
            <a:r>
              <a:rPr dirty="0"/>
              <a:t>с</a:t>
            </a:r>
            <a:r>
              <a:rPr spc="110" dirty="0"/>
              <a:t> </a:t>
            </a:r>
            <a:r>
              <a:rPr dirty="0"/>
              <a:t>участием</a:t>
            </a:r>
            <a:r>
              <a:rPr spc="95" dirty="0"/>
              <a:t> </a:t>
            </a:r>
            <a:r>
              <a:rPr dirty="0"/>
              <a:t>ветеранов</a:t>
            </a:r>
            <a:r>
              <a:rPr spc="95" dirty="0"/>
              <a:t> </a:t>
            </a:r>
            <a:r>
              <a:rPr dirty="0"/>
              <a:t>боевых</a:t>
            </a:r>
            <a:r>
              <a:rPr spc="105" dirty="0"/>
              <a:t> </a:t>
            </a:r>
            <a:r>
              <a:rPr dirty="0"/>
              <a:t>действий,</a:t>
            </a:r>
            <a:r>
              <a:rPr spc="105" dirty="0"/>
              <a:t> </a:t>
            </a:r>
            <a:r>
              <a:rPr dirty="0"/>
              <a:t>представителями</a:t>
            </a:r>
            <a:r>
              <a:rPr spc="100" dirty="0"/>
              <a:t> </a:t>
            </a:r>
            <a:r>
              <a:rPr spc="-10" dirty="0"/>
              <a:t>власти, </a:t>
            </a:r>
            <a:r>
              <a:rPr spc="-30" dirty="0"/>
              <a:t>общественности</a:t>
            </a:r>
            <a:r>
              <a:rPr spc="-20" dirty="0"/>
              <a:t> </a:t>
            </a:r>
            <a:r>
              <a:rPr dirty="0"/>
              <a:t>и</a:t>
            </a:r>
            <a:r>
              <a:rPr spc="30" dirty="0"/>
              <a:t> </a:t>
            </a:r>
            <a:r>
              <a:rPr spc="-25" dirty="0"/>
              <a:t>учреждений</a:t>
            </a:r>
            <a:r>
              <a:rPr spc="-20" dirty="0"/>
              <a:t> </a:t>
            </a:r>
            <a:r>
              <a:rPr spc="-25" dirty="0"/>
              <a:t>военно-патриотического</a:t>
            </a:r>
            <a:r>
              <a:rPr spc="-10" dirty="0"/>
              <a:t> </a:t>
            </a:r>
            <a:r>
              <a:rPr spc="-25" dirty="0"/>
              <a:t>воспитания</a:t>
            </a:r>
            <a:r>
              <a:rPr spc="-15" dirty="0"/>
              <a:t> </a:t>
            </a:r>
            <a:r>
              <a:rPr spc="-10" dirty="0"/>
              <a:t>молодежи.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2103120"/>
            <a:ext cx="9113520" cy="4682490"/>
            <a:chOff x="0" y="2103120"/>
            <a:chExt cx="9113520" cy="46824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0996" y="2103120"/>
              <a:ext cx="7057644" cy="45674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2631" y="5730238"/>
              <a:ext cx="1770887" cy="10500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741832"/>
              <a:ext cx="1738664" cy="1043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01" y="25400"/>
            <a:ext cx="882459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035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15</a:t>
            </a:r>
            <a:r>
              <a:rPr sz="2400" spc="3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февраля</a:t>
            </a:r>
            <a:r>
              <a:rPr sz="2400" spc="3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ежегодно</a:t>
            </a:r>
            <a:r>
              <a:rPr sz="2400" spc="3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</a:t>
            </a:r>
            <a:r>
              <a:rPr sz="2400" spc="3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2011</a:t>
            </a:r>
            <a:r>
              <a:rPr sz="2400" spc="3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года</a:t>
            </a:r>
            <a:r>
              <a:rPr sz="2400" spc="3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3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Российской</a:t>
            </a:r>
            <a:r>
              <a:rPr sz="2400" spc="3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Федерации</a:t>
            </a:r>
            <a:r>
              <a:rPr sz="2400" spc="3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отмечается</a:t>
            </a:r>
            <a:r>
              <a:rPr sz="2400" spc="33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официальная </a:t>
            </a:r>
            <a:r>
              <a:rPr sz="2400" dirty="0">
                <a:latin typeface="Gabriola"/>
                <a:cs typeface="Gabriola"/>
              </a:rPr>
              <a:t>памятная</a:t>
            </a:r>
            <a:r>
              <a:rPr sz="2400" spc="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дата</a:t>
            </a:r>
            <a:r>
              <a:rPr sz="2400" spc="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-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День</a:t>
            </a:r>
            <a:r>
              <a:rPr sz="2400" spc="55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памяти</a:t>
            </a:r>
            <a:r>
              <a:rPr sz="2400" spc="50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о</a:t>
            </a:r>
            <a:r>
              <a:rPr sz="2400" spc="50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россиянах,</a:t>
            </a:r>
            <a:r>
              <a:rPr sz="2400" spc="50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исполнявших</a:t>
            </a:r>
            <a:r>
              <a:rPr sz="2400" spc="50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служебный</a:t>
            </a:r>
            <a:r>
              <a:rPr sz="2400" spc="45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долг</a:t>
            </a:r>
            <a:r>
              <a:rPr sz="2400" spc="50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за</a:t>
            </a:r>
            <a:r>
              <a:rPr sz="2400" spc="45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Gabriola"/>
                <a:cs typeface="Gabriola"/>
              </a:rPr>
              <a:t>пределами Отечества.</a:t>
            </a:r>
            <a:endParaRPr sz="2400">
              <a:latin typeface="Gabriola"/>
              <a:cs typeface="Gabriola"/>
            </a:endParaRPr>
          </a:p>
          <a:p>
            <a:pPr marL="12700" marR="6350" indent="261620" algn="just">
              <a:lnSpc>
                <a:spcPct val="100000"/>
              </a:lnSpc>
            </a:pPr>
            <a:r>
              <a:rPr sz="2400" dirty="0">
                <a:latin typeface="Gabriola"/>
                <a:cs typeface="Gabriola"/>
              </a:rPr>
              <a:t>Она</a:t>
            </a:r>
            <a:r>
              <a:rPr sz="2400" spc="2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была</a:t>
            </a:r>
            <a:r>
              <a:rPr sz="2400" spc="28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установлена</a:t>
            </a:r>
            <a:r>
              <a:rPr sz="2400" spc="2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законом</a:t>
            </a:r>
            <a:r>
              <a:rPr sz="2400" spc="28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"О</a:t>
            </a:r>
            <a:r>
              <a:rPr sz="2400" spc="28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внесении</a:t>
            </a:r>
            <a:r>
              <a:rPr sz="2400" spc="2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изменений</a:t>
            </a:r>
            <a:r>
              <a:rPr sz="2400" spc="2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28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статью</a:t>
            </a:r>
            <a:r>
              <a:rPr sz="2400" spc="2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1.1</a:t>
            </a:r>
            <a:r>
              <a:rPr sz="2400" spc="29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Федерального </a:t>
            </a:r>
            <a:r>
              <a:rPr sz="2400" dirty="0">
                <a:latin typeface="Gabriola"/>
                <a:cs typeface="Gabriola"/>
              </a:rPr>
              <a:t>закона</a:t>
            </a:r>
            <a:r>
              <a:rPr sz="2400" spc="85" dirty="0"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"О</a:t>
            </a:r>
            <a:r>
              <a:rPr sz="2400" spc="80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днях</a:t>
            </a:r>
            <a:r>
              <a:rPr sz="2400" spc="75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воинской</a:t>
            </a:r>
            <a:r>
              <a:rPr sz="2400" spc="95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славы</a:t>
            </a:r>
            <a:r>
              <a:rPr sz="2400" spc="85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и</a:t>
            </a:r>
            <a:r>
              <a:rPr sz="2400" spc="90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памятных</a:t>
            </a:r>
            <a:r>
              <a:rPr sz="2400" spc="80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датах</a:t>
            </a:r>
            <a:r>
              <a:rPr sz="2400" spc="95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России"</a:t>
            </a:r>
            <a:r>
              <a:rPr sz="2400" spc="75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(подписан</a:t>
            </a:r>
            <a:r>
              <a:rPr sz="2400" spc="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президентом</a:t>
            </a:r>
            <a:r>
              <a:rPr sz="2400" spc="95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РФ Дмитрием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Медведевым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29</a:t>
            </a:r>
            <a:r>
              <a:rPr sz="2400" spc="-20" dirty="0">
                <a:latin typeface="Gabriola"/>
                <a:cs typeface="Gabriola"/>
              </a:rPr>
              <a:t> ноября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2010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года).</a:t>
            </a:r>
            <a:endParaRPr sz="2400">
              <a:latin typeface="Gabriola"/>
              <a:cs typeface="Gabriol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293620"/>
            <a:ext cx="9113520" cy="4500880"/>
            <a:chOff x="0" y="2293620"/>
            <a:chExt cx="9113520" cy="45008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1683" y="2293620"/>
              <a:ext cx="6486144" cy="45003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47788" y="5730238"/>
              <a:ext cx="1665731" cy="10500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741832"/>
              <a:ext cx="1619665" cy="1043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334" y="47625"/>
            <a:ext cx="872680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15</a:t>
            </a:r>
            <a:r>
              <a:rPr spc="215" dirty="0"/>
              <a:t>  </a:t>
            </a:r>
            <a:r>
              <a:rPr dirty="0"/>
              <a:t>февраля</a:t>
            </a:r>
            <a:r>
              <a:rPr spc="215" dirty="0"/>
              <a:t>  </a:t>
            </a:r>
            <a:r>
              <a:rPr dirty="0"/>
              <a:t>2017</a:t>
            </a:r>
            <a:r>
              <a:rPr spc="220" dirty="0"/>
              <a:t>  </a:t>
            </a:r>
            <a:r>
              <a:rPr dirty="0"/>
              <a:t>года</a:t>
            </a:r>
            <a:r>
              <a:rPr spc="215" dirty="0"/>
              <a:t>  </a:t>
            </a:r>
            <a:r>
              <a:rPr dirty="0"/>
              <a:t>впервые</a:t>
            </a:r>
            <a:r>
              <a:rPr spc="220" dirty="0"/>
              <a:t>  </a:t>
            </a:r>
            <a:r>
              <a:rPr dirty="0"/>
              <a:t>состоялась</a:t>
            </a:r>
            <a:r>
              <a:rPr spc="220" dirty="0"/>
              <a:t>  </a:t>
            </a:r>
            <a:r>
              <a:rPr dirty="0"/>
              <a:t>всероссийская</a:t>
            </a:r>
            <a:r>
              <a:rPr spc="220" dirty="0"/>
              <a:t>  </a:t>
            </a:r>
            <a:r>
              <a:rPr dirty="0"/>
              <a:t>акция</a:t>
            </a:r>
            <a:r>
              <a:rPr spc="220" dirty="0"/>
              <a:t>  </a:t>
            </a:r>
            <a:r>
              <a:rPr spc="-10" dirty="0"/>
              <a:t>"Бессмертный </a:t>
            </a:r>
            <a:r>
              <a:rPr dirty="0"/>
              <a:t>батальон",</a:t>
            </a:r>
            <a:r>
              <a:rPr spc="250" dirty="0"/>
              <a:t> </a:t>
            </a:r>
            <a:r>
              <a:rPr dirty="0"/>
              <a:t>в</a:t>
            </a:r>
            <a:r>
              <a:rPr spc="250" dirty="0"/>
              <a:t> </a:t>
            </a:r>
            <a:r>
              <a:rPr dirty="0"/>
              <a:t>которой</a:t>
            </a:r>
            <a:r>
              <a:rPr spc="245" dirty="0"/>
              <a:t> </a:t>
            </a:r>
            <a:r>
              <a:rPr dirty="0"/>
              <a:t>приняли</a:t>
            </a:r>
            <a:r>
              <a:rPr spc="250" dirty="0"/>
              <a:t> </a:t>
            </a:r>
            <a:r>
              <a:rPr dirty="0"/>
              <a:t>участие</a:t>
            </a:r>
            <a:r>
              <a:rPr spc="254" dirty="0"/>
              <a:t> </a:t>
            </a:r>
            <a:r>
              <a:rPr dirty="0"/>
              <a:t>ветераны</a:t>
            </a:r>
            <a:r>
              <a:rPr spc="240" dirty="0"/>
              <a:t> </a:t>
            </a:r>
            <a:r>
              <a:rPr dirty="0"/>
              <a:t>Афганистана</a:t>
            </a:r>
            <a:r>
              <a:rPr spc="245" dirty="0"/>
              <a:t> </a:t>
            </a:r>
            <a:r>
              <a:rPr dirty="0"/>
              <a:t>и</a:t>
            </a:r>
            <a:r>
              <a:rPr spc="254" dirty="0"/>
              <a:t> </a:t>
            </a:r>
            <a:r>
              <a:rPr dirty="0"/>
              <a:t>других</a:t>
            </a:r>
            <a:r>
              <a:rPr spc="235" dirty="0"/>
              <a:t> </a:t>
            </a:r>
            <a:r>
              <a:rPr spc="-10" dirty="0"/>
              <a:t>локальных </a:t>
            </a:r>
            <a:r>
              <a:rPr dirty="0"/>
              <a:t>войн</a:t>
            </a:r>
            <a:r>
              <a:rPr spc="-40" dirty="0"/>
              <a:t> </a:t>
            </a:r>
            <a:r>
              <a:rPr dirty="0"/>
              <a:t>и</a:t>
            </a:r>
            <a:r>
              <a:rPr spc="-45" dirty="0"/>
              <a:t> </a:t>
            </a:r>
            <a:r>
              <a:rPr spc="-20" dirty="0"/>
              <a:t>конфликтов.</a:t>
            </a:r>
            <a:r>
              <a:rPr spc="-35" dirty="0"/>
              <a:t> </a:t>
            </a:r>
            <a:r>
              <a:rPr dirty="0"/>
              <a:t>В</a:t>
            </a:r>
            <a:r>
              <a:rPr spc="-40" dirty="0"/>
              <a:t> </a:t>
            </a:r>
            <a:r>
              <a:rPr spc="-10" dirty="0"/>
              <a:t>Москве</a:t>
            </a:r>
            <a:r>
              <a:rPr spc="-45" dirty="0"/>
              <a:t> </a:t>
            </a:r>
            <a:r>
              <a:rPr spc="-25" dirty="0"/>
              <a:t>участники</a:t>
            </a:r>
            <a:r>
              <a:rPr spc="-35" dirty="0"/>
              <a:t> </a:t>
            </a:r>
            <a:r>
              <a:rPr spc="-10" dirty="0"/>
              <a:t>акции</a:t>
            </a:r>
            <a:r>
              <a:rPr spc="-40" dirty="0"/>
              <a:t> </a:t>
            </a:r>
            <a:r>
              <a:rPr spc="-10" dirty="0"/>
              <a:t>прошли</a:t>
            </a:r>
            <a:r>
              <a:rPr spc="-40" dirty="0"/>
              <a:t> </a:t>
            </a:r>
            <a:r>
              <a:rPr dirty="0"/>
              <a:t>с</a:t>
            </a:r>
            <a:r>
              <a:rPr spc="-35" dirty="0"/>
              <a:t> </a:t>
            </a:r>
            <a:r>
              <a:rPr spc="-20" dirty="0"/>
              <a:t>портретами</a:t>
            </a:r>
            <a:r>
              <a:rPr spc="-35" dirty="0"/>
              <a:t> </a:t>
            </a:r>
            <a:r>
              <a:rPr spc="-20" dirty="0"/>
              <a:t>погибших</a:t>
            </a:r>
            <a:r>
              <a:rPr spc="-50" dirty="0"/>
              <a:t> </a:t>
            </a:r>
            <a:r>
              <a:rPr spc="-10" dirty="0"/>
              <a:t>боевых </a:t>
            </a:r>
            <a:r>
              <a:rPr spc="-25" dirty="0"/>
              <a:t>товарищей</a:t>
            </a:r>
            <a:r>
              <a:rPr spc="-55" dirty="0"/>
              <a:t> </a:t>
            </a:r>
            <a:r>
              <a:rPr dirty="0"/>
              <a:t>по</a:t>
            </a:r>
            <a:r>
              <a:rPr spc="-10" dirty="0"/>
              <a:t> </a:t>
            </a:r>
            <a:r>
              <a:rPr spc="-20" dirty="0"/>
              <a:t>Поклонной</a:t>
            </a:r>
            <a:r>
              <a:rPr spc="-45" dirty="0"/>
              <a:t> </a:t>
            </a:r>
            <a:r>
              <a:rPr spc="-20" dirty="0"/>
              <a:t>горе.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543811"/>
            <a:ext cx="9113520" cy="5241925"/>
            <a:chOff x="0" y="1543811"/>
            <a:chExt cx="9113520" cy="5241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375" y="1543811"/>
              <a:ext cx="6992111" cy="51755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2631" y="5730238"/>
              <a:ext cx="1770887" cy="10500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741832"/>
              <a:ext cx="1738664" cy="1043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691" y="381000"/>
            <a:ext cx="870331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Россия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–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великая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держава,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поэтому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вряд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ли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удастся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хотя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бы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продолжительное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время обходиться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без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присутствия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российских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военнослужащих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рубежом.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Увы,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но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это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один </a:t>
            </a:r>
            <a:r>
              <a:rPr sz="2400" dirty="0">
                <a:latin typeface="Gabriola"/>
                <a:cs typeface="Gabriola"/>
              </a:rPr>
              <a:t>из</a:t>
            </a:r>
            <a:r>
              <a:rPr sz="2400" spc="3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неотъемлемых</a:t>
            </a:r>
            <a:r>
              <a:rPr sz="2400" spc="3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компонентов,</a:t>
            </a:r>
            <a:r>
              <a:rPr sz="2400" spc="3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обеспечивающих</a:t>
            </a:r>
            <a:r>
              <a:rPr sz="2400" spc="3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стране</a:t>
            </a:r>
            <a:r>
              <a:rPr sz="2400" spc="3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статус</a:t>
            </a:r>
            <a:r>
              <a:rPr sz="2400" spc="3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державы</a:t>
            </a:r>
            <a:r>
              <a:rPr sz="2400" spc="32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мирового </a:t>
            </a:r>
            <a:r>
              <a:rPr sz="2400" dirty="0">
                <a:latin typeface="Gabriola"/>
                <a:cs typeface="Gabriola"/>
              </a:rPr>
              <a:t>уровня.</a:t>
            </a:r>
            <a:r>
              <a:rPr sz="2400" spc="2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Поэтому</a:t>
            </a:r>
            <a:r>
              <a:rPr sz="2400" spc="2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люди,</a:t>
            </a:r>
            <a:r>
              <a:rPr sz="2400" spc="2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защищающие</a:t>
            </a:r>
            <a:r>
              <a:rPr sz="2400" spc="28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безопасность</a:t>
            </a:r>
            <a:r>
              <a:rPr sz="2400" spc="2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2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интересы</a:t>
            </a:r>
            <a:r>
              <a:rPr sz="2400" spc="2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страны</a:t>
            </a:r>
            <a:r>
              <a:rPr sz="2400" spc="2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</a:t>
            </a:r>
            <a:r>
              <a:rPr sz="2400" spc="28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рубежом, </a:t>
            </a:r>
            <a:r>
              <a:rPr sz="2400" dirty="0">
                <a:latin typeface="Gabriola"/>
                <a:cs typeface="Gabriola"/>
              </a:rPr>
              <a:t>были</a:t>
            </a:r>
            <a:r>
              <a:rPr sz="2400" spc="31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32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будут</a:t>
            </a:r>
            <a:r>
              <a:rPr sz="2400" spc="3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всегда.</a:t>
            </a:r>
            <a:r>
              <a:rPr sz="2400" spc="325" dirty="0">
                <a:latin typeface="Gabriola"/>
                <a:cs typeface="Gabriola"/>
              </a:rPr>
              <a:t>  </a:t>
            </a:r>
            <a:endParaRPr sz="2400" dirty="0">
              <a:latin typeface="Gabriola"/>
              <a:cs typeface="Gabriol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58" y="2562242"/>
            <a:ext cx="9144000" cy="4288790"/>
            <a:chOff x="0" y="2569463"/>
            <a:chExt cx="9144000" cy="42887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627" y="2569463"/>
              <a:ext cx="6845808" cy="42885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0208" y="2765082"/>
              <a:ext cx="6257290" cy="39786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741832"/>
              <a:ext cx="1738664" cy="10433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42631" y="5730238"/>
              <a:ext cx="1770887" cy="10500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77683" y="5711950"/>
              <a:ext cx="1766316" cy="1050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024995"/>
              </p:ext>
            </p:extLst>
          </p:nvPr>
        </p:nvGraphicFramePr>
        <p:xfrm>
          <a:off x="360527" y="792547"/>
          <a:ext cx="7948930" cy="3795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36670"/>
                <a:gridCol w="4112260"/>
              </a:tblGrid>
              <a:tr h="3795395">
                <a:tc>
                  <a:txBody>
                    <a:bodyPr/>
                    <a:lstStyle/>
                    <a:p>
                      <a:pPr marL="31750">
                        <a:lnSpc>
                          <a:spcPts val="1590"/>
                        </a:lnSpc>
                      </a:pPr>
                      <a:r>
                        <a:rPr sz="1800" spc="-20" dirty="0">
                          <a:latin typeface="Gabriola"/>
                          <a:cs typeface="Gabriola"/>
                        </a:rPr>
                        <a:t>Помяни</a:t>
                      </a:r>
                      <a:r>
                        <a:rPr sz="1800" spc="-5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нас,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Россия,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в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декабрьскую</a:t>
                      </a:r>
                      <a:r>
                        <a:rPr sz="1800" spc="-4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стужу,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  <a:p>
                      <a:pPr marL="31750" marR="295275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Gabriola"/>
                          <a:cs typeface="Gabriola"/>
                        </a:rPr>
                        <a:t>Перед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тем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как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сойдешься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за</a:t>
                      </a:r>
                      <a:r>
                        <a:rPr sz="1800" spc="-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праздничный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стол.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Вспомни</a:t>
                      </a:r>
                      <a:r>
                        <a:rPr sz="1800" spc="-5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тех,</a:t>
                      </a:r>
                      <a:r>
                        <a:rPr sz="1800" spc="-4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кто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присяги</a:t>
                      </a:r>
                      <a:r>
                        <a:rPr sz="1800" spc="-6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тебе</a:t>
                      </a:r>
                      <a:r>
                        <a:rPr sz="1800" spc="-5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не</a:t>
                      </a:r>
                      <a:r>
                        <a:rPr sz="1800" spc="-1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нарушил,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Кто</a:t>
                      </a:r>
                      <a:r>
                        <a:rPr sz="1800" spc="-5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берег</a:t>
                      </a:r>
                      <a:r>
                        <a:rPr sz="1800" spc="-6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тебя</a:t>
                      </a:r>
                      <a:r>
                        <a:rPr sz="1800" spc="-5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вечно</a:t>
                      </a:r>
                      <a:r>
                        <a:rPr sz="1800" spc="-6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и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в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вечность</a:t>
                      </a:r>
                      <a:r>
                        <a:rPr sz="1800" spc="-5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ушел.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1750" marR="608965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Gabriola"/>
                          <a:cs typeface="Gabriola"/>
                        </a:rPr>
                        <a:t>Помяни</a:t>
                      </a:r>
                      <a:r>
                        <a:rPr sz="1800" spc="-4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нас,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засыпанных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пеплом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и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 пылью,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Пулемётами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врезанных</a:t>
                      </a:r>
                      <a:r>
                        <a:rPr sz="1800" spc="-1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в</a:t>
                      </a:r>
                      <a:r>
                        <a:rPr sz="1800" spc="2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скальную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твердь. Запиши</a:t>
                      </a:r>
                      <a:r>
                        <a:rPr sz="1800" spc="-6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нас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в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 историю</a:t>
                      </a:r>
                      <a:r>
                        <a:rPr sz="1800" spc="-4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горестной</a:t>
                      </a:r>
                      <a:r>
                        <a:rPr sz="1800" spc="-5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былью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Gabriola"/>
                          <a:cs typeface="Gabriola"/>
                        </a:rPr>
                        <a:t>И</a:t>
                      </a:r>
                      <a:r>
                        <a:rPr sz="1800" spc="-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рубцом</a:t>
                      </a:r>
                      <a:r>
                        <a:rPr sz="1800" spc="-4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материнское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сердце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отметь.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1750" marR="612140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Gabriola"/>
                          <a:cs typeface="Gabriola"/>
                        </a:rPr>
                        <a:t>Помяни</a:t>
                      </a:r>
                      <a:r>
                        <a:rPr sz="1800" spc="-7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нас,</a:t>
                      </a:r>
                      <a:r>
                        <a:rPr sz="1800" spc="-5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Россия,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и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злых,</a:t>
                      </a:r>
                      <a:r>
                        <a:rPr sz="1800" spc="-5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и</a:t>
                      </a:r>
                      <a:r>
                        <a:rPr sz="1800" spc="-1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усталых,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Одуревших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от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зноя,</a:t>
                      </a:r>
                      <a:r>
                        <a:rPr sz="1800" spc="-4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без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сна,</a:t>
                      </a:r>
                      <a:r>
                        <a:rPr sz="1800" spc="-4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без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воды. 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Отмеряющих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жизнь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от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привала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к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привалу,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От</a:t>
                      </a:r>
                      <a:r>
                        <a:rPr sz="1800" spc="-4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звезды</a:t>
                      </a:r>
                      <a:r>
                        <a:rPr sz="1800" spc="-6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до</a:t>
                      </a:r>
                      <a:r>
                        <a:rPr sz="1800" spc="-4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звезды,</a:t>
                      </a:r>
                      <a:r>
                        <a:rPr sz="1800" spc="-6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от</a:t>
                      </a:r>
                      <a:r>
                        <a:rPr sz="1800" spc="-4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беды</a:t>
                      </a:r>
                      <a:r>
                        <a:rPr sz="1800" spc="-6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до</a:t>
                      </a:r>
                      <a:r>
                        <a:rPr sz="1800" spc="-4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беды.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2895">
                        <a:lnSpc>
                          <a:spcPts val="1590"/>
                        </a:lnSpc>
                      </a:pPr>
                      <a:r>
                        <a:rPr sz="1800" spc="-20" dirty="0">
                          <a:latin typeface="Gabriola"/>
                          <a:cs typeface="Gabriola"/>
                        </a:rPr>
                        <a:t>Помяни</a:t>
                      </a:r>
                      <a:r>
                        <a:rPr sz="1800" spc="-5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нас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и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гордых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атакой</a:t>
                      </a:r>
                      <a:r>
                        <a:rPr sz="1800" spc="-5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победной.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  <a:p>
                      <a:pPr marL="30289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Gabriola"/>
                          <a:cs typeface="Gabriola"/>
                        </a:rPr>
                        <a:t>Ни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на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шаг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не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 сошедших</a:t>
                      </a:r>
                      <a:r>
                        <a:rPr sz="1800" spc="-5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со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взятых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вершин.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  <a:p>
                      <a:pPr marL="302895" marR="36322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Gabriola"/>
                          <a:cs typeface="Gabriola"/>
                        </a:rPr>
                        <a:t>Не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трибунною</a:t>
                      </a:r>
                      <a:r>
                        <a:rPr sz="1800" spc="-4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речью,</a:t>
                      </a:r>
                      <a:r>
                        <a:rPr sz="1800" spc="-4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не</a:t>
                      </a:r>
                      <a:r>
                        <a:rPr sz="1800" spc="-1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строчкой</a:t>
                      </a:r>
                      <a:r>
                        <a:rPr sz="1800" spc="-6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газетной</a:t>
                      </a:r>
                      <a:r>
                        <a:rPr sz="1800" spc="-50" dirty="0">
                          <a:latin typeface="Gabriola"/>
                          <a:cs typeface="Gabriola"/>
                        </a:rPr>
                        <a:t> –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На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великих</a:t>
                      </a:r>
                      <a:r>
                        <a:rPr sz="1800" spc="-2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скрижалях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любви</a:t>
                      </a:r>
                      <a:r>
                        <a:rPr sz="1800" spc="-5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запиши.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02895" marR="918844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Gabriola"/>
                          <a:cs typeface="Gabriola"/>
                        </a:rPr>
                        <a:t>Помяни</a:t>
                      </a:r>
                      <a:r>
                        <a:rPr sz="1800" spc="-6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нас,</a:t>
                      </a:r>
                      <a:r>
                        <a:rPr sz="1800" spc="-5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Россия,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в</a:t>
                      </a:r>
                      <a:r>
                        <a:rPr sz="1800" spc="-1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извечной</a:t>
                      </a:r>
                      <a:r>
                        <a:rPr sz="1800" spc="-6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печали,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Златорусую</a:t>
                      </a:r>
                      <a:r>
                        <a:rPr sz="1800" spc="-4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косу</a:t>
                      </a:r>
                      <a:r>
                        <a:rPr sz="1800" spc="-3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свою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расплетя.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  <a:p>
                      <a:pPr marL="302895" marR="539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Gabriola"/>
                          <a:cs typeface="Gabriola"/>
                        </a:rPr>
                        <a:t>Мы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оставшимся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помнить</a:t>
                      </a:r>
                      <a:r>
                        <a:rPr sz="1800" spc="-4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и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 жить</a:t>
                      </a:r>
                      <a:r>
                        <a:rPr sz="1800" spc="-5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завещали, Жить,</a:t>
                      </a:r>
                      <a:r>
                        <a:rPr sz="1800" spc="-5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как</a:t>
                      </a:r>
                      <a:r>
                        <a:rPr sz="1800" spc="-4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прожили</a:t>
                      </a:r>
                      <a:r>
                        <a:rPr sz="1800" spc="-6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мы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—</a:t>
                      </a:r>
                      <a:r>
                        <a:rPr sz="1800" spc="-40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dirty="0">
                          <a:latin typeface="Gabriola"/>
                          <a:cs typeface="Gabriola"/>
                        </a:rPr>
                        <a:t>для</a:t>
                      </a:r>
                      <a:r>
                        <a:rPr sz="1800" spc="-4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20" dirty="0">
                          <a:latin typeface="Gabriola"/>
                          <a:cs typeface="Gabriola"/>
                        </a:rPr>
                        <a:t>тебя!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2766060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Gabriola"/>
                          <a:cs typeface="Gabriola"/>
                        </a:rPr>
                        <a:t>Игорь</a:t>
                      </a:r>
                      <a:r>
                        <a:rPr sz="1800" spc="-35" dirty="0">
                          <a:latin typeface="Gabriola"/>
                          <a:cs typeface="Gabriola"/>
                        </a:rPr>
                        <a:t> </a:t>
                      </a:r>
                      <a:r>
                        <a:rPr sz="1800" spc="-10" dirty="0">
                          <a:latin typeface="Gabriola"/>
                          <a:cs typeface="Gabriola"/>
                        </a:rPr>
                        <a:t>Морозов</a:t>
                      </a:r>
                      <a:endParaRPr sz="1800" dirty="0">
                        <a:latin typeface="Gabriola"/>
                        <a:cs typeface="Gabriol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2714244" y="4539995"/>
            <a:ext cx="3718560" cy="2318385"/>
            <a:chOff x="2714244" y="4539995"/>
            <a:chExt cx="3718560" cy="23183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4244" y="4539995"/>
              <a:ext cx="3718559" cy="23180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9951" y="4734768"/>
              <a:ext cx="3130042" cy="201714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741832"/>
            <a:ext cx="1619665" cy="10433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77683" y="5711950"/>
            <a:ext cx="1766316" cy="105003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00296" y="75057"/>
            <a:ext cx="9436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C00000"/>
                </a:solidFill>
              </a:rPr>
              <a:t>Родине</a:t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766" y="25400"/>
            <a:ext cx="867664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indent="262255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Дата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приурочена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завершению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вывода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советских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войск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из</a:t>
            </a:r>
            <a:r>
              <a:rPr sz="2400" spc="-25" dirty="0">
                <a:latin typeface="Gabriola"/>
                <a:cs typeface="Gabriola"/>
              </a:rPr>
              <a:t> Афганистана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1989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году. </a:t>
            </a:r>
            <a:r>
              <a:rPr sz="2400" dirty="0">
                <a:latin typeface="Gabriola"/>
                <a:cs typeface="Gabriola"/>
              </a:rPr>
              <a:t>Боевые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действия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на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территории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этой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страны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продолжались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1979</a:t>
            </a:r>
            <a:r>
              <a:rPr sz="2400" spc="-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1989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год.</a:t>
            </a:r>
            <a:r>
              <a:rPr sz="2400" spc="-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До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2011 </a:t>
            </a:r>
            <a:r>
              <a:rPr sz="2400" dirty="0">
                <a:latin typeface="Gabriola"/>
                <a:cs typeface="Gabriola"/>
              </a:rPr>
              <a:t>года</a:t>
            </a:r>
            <a:r>
              <a:rPr sz="2400" spc="2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15</a:t>
            </a:r>
            <a:r>
              <a:rPr sz="2400" spc="229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февраля</a:t>
            </a:r>
            <a:r>
              <a:rPr sz="2400" spc="229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отмечался</a:t>
            </a:r>
            <a:r>
              <a:rPr sz="2400" spc="2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как</a:t>
            </a:r>
            <a:r>
              <a:rPr sz="2400" spc="229" dirty="0">
                <a:latin typeface="Gabriola"/>
                <a:cs typeface="Gabriola"/>
              </a:rPr>
              <a:t> 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День</a:t>
            </a:r>
            <a:r>
              <a:rPr sz="2400" spc="229" dirty="0">
                <a:solidFill>
                  <a:srgbClr val="C00000"/>
                </a:solidFill>
                <a:latin typeface="Gabriola"/>
                <a:cs typeface="Gabriola"/>
              </a:rPr>
              <a:t>  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памяти</a:t>
            </a:r>
            <a:r>
              <a:rPr sz="2400" spc="229" dirty="0">
                <a:solidFill>
                  <a:srgbClr val="C00000"/>
                </a:solidFill>
                <a:latin typeface="Gabriola"/>
                <a:cs typeface="Gabriola"/>
              </a:rPr>
              <a:t>  </a:t>
            </a:r>
            <a:r>
              <a:rPr sz="2400" spc="-35" dirty="0">
                <a:solidFill>
                  <a:srgbClr val="C00000"/>
                </a:solidFill>
                <a:latin typeface="Gabriola"/>
                <a:cs typeface="Gabriola"/>
              </a:rPr>
              <a:t>воинов-</a:t>
            </a:r>
            <a:r>
              <a:rPr sz="2400" dirty="0">
                <a:solidFill>
                  <a:srgbClr val="C00000"/>
                </a:solidFill>
                <a:latin typeface="Gabriola"/>
                <a:cs typeface="Gabriola"/>
              </a:rPr>
              <a:t>интернационалистов</a:t>
            </a:r>
            <a:r>
              <a:rPr sz="2400" dirty="0">
                <a:latin typeface="Gabriola"/>
                <a:cs typeface="Gabriola"/>
              </a:rPr>
              <a:t>,</a:t>
            </a:r>
            <a:r>
              <a:rPr sz="2400" spc="229" dirty="0">
                <a:latin typeface="Gabriola"/>
                <a:cs typeface="Gabriola"/>
              </a:rPr>
              <a:t>  </a:t>
            </a:r>
            <a:r>
              <a:rPr sz="2400" spc="-25" dirty="0">
                <a:latin typeface="Gabriola"/>
                <a:cs typeface="Gabriola"/>
              </a:rPr>
              <a:t>но официального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статуса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он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не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имел.</a:t>
            </a:r>
            <a:endParaRPr sz="2400">
              <a:latin typeface="Gabriola"/>
              <a:cs typeface="Gabriola"/>
            </a:endParaRPr>
          </a:p>
          <a:p>
            <a:pPr marL="12700" marR="5080" indent="262255" algn="just">
              <a:lnSpc>
                <a:spcPct val="100000"/>
              </a:lnSpc>
            </a:pPr>
            <a:r>
              <a:rPr sz="2400" dirty="0">
                <a:latin typeface="Gabriola"/>
                <a:cs typeface="Gabriola"/>
              </a:rPr>
              <a:t>Новая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дата</a:t>
            </a:r>
            <a:r>
              <a:rPr sz="2400" spc="12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учреждена</a:t>
            </a:r>
            <a:r>
              <a:rPr sz="2400" spc="1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как</a:t>
            </a:r>
            <a:r>
              <a:rPr sz="2400" spc="13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единый</a:t>
            </a:r>
            <a:r>
              <a:rPr sz="2400" spc="1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день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памяти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обо</a:t>
            </a:r>
            <a:r>
              <a:rPr sz="2400" spc="1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всех</a:t>
            </a:r>
            <a:r>
              <a:rPr sz="2400" spc="1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гражданах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spc="-10" dirty="0">
                <a:latin typeface="Gabriola"/>
                <a:cs typeface="Gabriola"/>
              </a:rPr>
              <a:t>России, </a:t>
            </a:r>
            <a:r>
              <a:rPr sz="2400" dirty="0">
                <a:latin typeface="Gabriola"/>
                <a:cs typeface="Gabriola"/>
              </a:rPr>
              <a:t>проявивших</a:t>
            </a:r>
            <a:r>
              <a:rPr sz="2400" spc="16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самоотверженность</a:t>
            </a:r>
            <a:r>
              <a:rPr sz="2400" spc="16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17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преданность</a:t>
            </a:r>
            <a:r>
              <a:rPr sz="2400" spc="17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Родине</a:t>
            </a:r>
            <a:r>
              <a:rPr sz="2400" spc="17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при</a:t>
            </a:r>
            <a:r>
              <a:rPr sz="2400" spc="16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участии</a:t>
            </a:r>
            <a:r>
              <a:rPr sz="2400" spc="16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170" dirty="0">
                <a:latin typeface="Gabriola"/>
                <a:cs typeface="Gabriola"/>
              </a:rPr>
              <a:t>  </a:t>
            </a:r>
            <a:r>
              <a:rPr sz="2400" spc="-10" dirty="0">
                <a:latin typeface="Gabriola"/>
                <a:cs typeface="Gabriola"/>
              </a:rPr>
              <a:t>боевых </a:t>
            </a:r>
            <a:r>
              <a:rPr sz="2400" spc="-20" dirty="0">
                <a:latin typeface="Gabriola"/>
                <a:cs typeface="Gabriola"/>
              </a:rPr>
              <a:t>действиях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рубежом.</a:t>
            </a:r>
            <a:endParaRPr sz="2400">
              <a:latin typeface="Gabriola"/>
              <a:cs typeface="Gabriol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592323"/>
            <a:ext cx="9113520" cy="4192904"/>
            <a:chOff x="0" y="2592323"/>
            <a:chExt cx="9113520" cy="419290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8844" y="2592323"/>
              <a:ext cx="6108191" cy="41437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741832"/>
              <a:ext cx="1619665" cy="10433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7788" y="5730238"/>
              <a:ext cx="1665731" cy="1050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5115">
              <a:lnSpc>
                <a:spcPct val="100000"/>
              </a:lnSpc>
              <a:spcBef>
                <a:spcPts val="100"/>
              </a:spcBef>
            </a:pPr>
            <a:r>
              <a:rPr sz="2600" dirty="0"/>
              <a:t>Война</a:t>
            </a:r>
            <a:r>
              <a:rPr sz="2600" spc="225" dirty="0"/>
              <a:t> </a:t>
            </a:r>
            <a:r>
              <a:rPr sz="2600" dirty="0"/>
              <a:t>в</a:t>
            </a:r>
            <a:r>
              <a:rPr sz="2600" spc="225" dirty="0"/>
              <a:t> </a:t>
            </a:r>
            <a:r>
              <a:rPr sz="2600" spc="-10" dirty="0"/>
              <a:t>Афганистане</a:t>
            </a:r>
            <a:r>
              <a:rPr sz="2600" spc="235" dirty="0"/>
              <a:t> </a:t>
            </a:r>
            <a:r>
              <a:rPr sz="2600" dirty="0"/>
              <a:t>–</a:t>
            </a:r>
            <a:r>
              <a:rPr sz="2600" spc="215" dirty="0"/>
              <a:t> </a:t>
            </a:r>
            <a:r>
              <a:rPr sz="2600" dirty="0"/>
              <a:t>самый</a:t>
            </a:r>
            <a:r>
              <a:rPr sz="2600" spc="225" dirty="0"/>
              <a:t> </a:t>
            </a:r>
            <a:r>
              <a:rPr sz="2600" dirty="0"/>
              <a:t>известный</a:t>
            </a:r>
            <a:r>
              <a:rPr sz="2600" spc="229" dirty="0"/>
              <a:t> </a:t>
            </a:r>
            <a:r>
              <a:rPr sz="2600" dirty="0"/>
              <a:t>и</a:t>
            </a:r>
            <a:r>
              <a:rPr sz="2600" spc="220" dirty="0"/>
              <a:t> </a:t>
            </a:r>
            <a:r>
              <a:rPr sz="2600" spc="-10" dirty="0"/>
              <a:t>масштабный</a:t>
            </a:r>
            <a:r>
              <a:rPr sz="2600" spc="229" dirty="0"/>
              <a:t> </a:t>
            </a:r>
            <a:r>
              <a:rPr sz="2600" dirty="0"/>
              <a:t>пример</a:t>
            </a:r>
            <a:r>
              <a:rPr sz="2600" spc="229" dirty="0"/>
              <a:t> </a:t>
            </a:r>
            <a:r>
              <a:rPr sz="2600" spc="-10" dirty="0"/>
              <a:t>участия </a:t>
            </a:r>
            <a:r>
              <a:rPr sz="2600" spc="-25" dirty="0"/>
              <a:t>советской</a:t>
            </a:r>
            <a:r>
              <a:rPr sz="2600" spc="-45" dirty="0"/>
              <a:t> </a:t>
            </a:r>
            <a:r>
              <a:rPr sz="2600" spc="-20" dirty="0"/>
              <a:t>армии</a:t>
            </a:r>
            <a:r>
              <a:rPr sz="2600" spc="-55" dirty="0"/>
              <a:t> </a:t>
            </a:r>
            <a:r>
              <a:rPr sz="2600" dirty="0"/>
              <a:t>в</a:t>
            </a:r>
            <a:r>
              <a:rPr sz="2600" spc="-5" dirty="0"/>
              <a:t> </a:t>
            </a:r>
            <a:r>
              <a:rPr sz="2600" spc="-20" dirty="0"/>
              <a:t>боевых</a:t>
            </a:r>
            <a:r>
              <a:rPr sz="2600" spc="-55" dirty="0"/>
              <a:t> </a:t>
            </a:r>
            <a:r>
              <a:rPr sz="2600" spc="-20" dirty="0"/>
              <a:t>действиях</a:t>
            </a:r>
            <a:r>
              <a:rPr sz="2600" spc="-60" dirty="0"/>
              <a:t> </a:t>
            </a:r>
            <a:r>
              <a:rPr sz="2600" dirty="0"/>
              <a:t>за</a:t>
            </a:r>
            <a:r>
              <a:rPr sz="2600" spc="-20" dirty="0"/>
              <a:t> </a:t>
            </a:r>
            <a:r>
              <a:rPr sz="2600" spc="-25" dirty="0"/>
              <a:t>пределами</a:t>
            </a:r>
            <a:r>
              <a:rPr sz="2600" spc="-55" dirty="0"/>
              <a:t> </a:t>
            </a:r>
            <a:r>
              <a:rPr sz="2600" spc="-10" dirty="0"/>
              <a:t>страны.</a:t>
            </a:r>
            <a:endParaRPr sz="2600"/>
          </a:p>
        </p:txBody>
      </p:sp>
      <p:grpSp>
        <p:nvGrpSpPr>
          <p:cNvPr id="3" name="object 3"/>
          <p:cNvGrpSpPr/>
          <p:nvPr/>
        </p:nvGrpSpPr>
        <p:grpSpPr>
          <a:xfrm>
            <a:off x="0" y="858010"/>
            <a:ext cx="9113520" cy="6000115"/>
            <a:chOff x="0" y="858010"/>
            <a:chExt cx="9113520" cy="60001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31" y="858010"/>
              <a:ext cx="8423148" cy="59999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573" y="1052677"/>
              <a:ext cx="7835519" cy="56080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7788" y="5730238"/>
              <a:ext cx="1665731" cy="10500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741832"/>
              <a:ext cx="1619665" cy="1043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632669"/>
            <a:ext cx="9144000" cy="3225800"/>
            <a:chOff x="0" y="3632669"/>
            <a:chExt cx="9144000" cy="3225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32669"/>
              <a:ext cx="9144000" cy="26226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5" y="5814631"/>
              <a:ext cx="1643888" cy="104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7788" y="5774434"/>
              <a:ext cx="1665731" cy="105003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8739" y="25400"/>
            <a:ext cx="8832215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15</a:t>
            </a:r>
            <a:r>
              <a:rPr sz="2400" spc="9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февраля</a:t>
            </a:r>
            <a:r>
              <a:rPr sz="2400" spc="9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1989</a:t>
            </a:r>
            <a:r>
              <a:rPr sz="2400" spc="9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года</a:t>
            </a:r>
            <a:r>
              <a:rPr sz="2400" spc="8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9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10</a:t>
            </a:r>
            <a:r>
              <a:rPr sz="2400" spc="9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часов</a:t>
            </a:r>
            <a:r>
              <a:rPr sz="2400" spc="9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30</a:t>
            </a:r>
            <a:r>
              <a:rPr sz="2400" spc="9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минут</a:t>
            </a:r>
            <a:r>
              <a:rPr sz="2400" spc="9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командующий</a:t>
            </a:r>
            <a:r>
              <a:rPr sz="2400" spc="90" dirty="0">
                <a:latin typeface="Gabriola"/>
                <a:cs typeface="Gabriola"/>
              </a:rPr>
              <a:t>  </a:t>
            </a:r>
            <a:r>
              <a:rPr sz="2400" spc="-30" dirty="0">
                <a:latin typeface="Gabriola"/>
                <a:cs typeface="Gabriola"/>
              </a:rPr>
              <a:t>40-</a:t>
            </a:r>
            <a:r>
              <a:rPr sz="2400" dirty="0">
                <a:latin typeface="Gabriola"/>
                <a:cs typeface="Gabriola"/>
              </a:rPr>
              <a:t>й</a:t>
            </a:r>
            <a:r>
              <a:rPr sz="2400" spc="9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армией</a:t>
            </a:r>
            <a:r>
              <a:rPr sz="2400" spc="60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генерал- </a:t>
            </a:r>
            <a:r>
              <a:rPr sz="2400" dirty="0">
                <a:latin typeface="Gabriola"/>
                <a:cs typeface="Gabriola"/>
              </a:rPr>
              <a:t>лейтенант</a:t>
            </a:r>
            <a:r>
              <a:rPr sz="2400" spc="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Борис</a:t>
            </a:r>
            <a:r>
              <a:rPr sz="2400" spc="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Громов</a:t>
            </a:r>
            <a:r>
              <a:rPr sz="2400" spc="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последним</a:t>
            </a:r>
            <a:r>
              <a:rPr sz="2400" spc="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из</a:t>
            </a:r>
            <a:r>
              <a:rPr sz="2400" spc="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воинов</a:t>
            </a:r>
            <a:r>
              <a:rPr sz="2400" spc="3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Ограниченного</a:t>
            </a:r>
            <a:r>
              <a:rPr sz="2400" spc="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контингента</a:t>
            </a:r>
            <a:r>
              <a:rPr sz="2400" spc="3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советских войск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перешел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мост</a:t>
            </a:r>
            <a:r>
              <a:rPr sz="2400" spc="-7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через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Аму-Дарью,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разделявшую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СССР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Афганистан.</a:t>
            </a:r>
            <a:endParaRPr sz="2400">
              <a:latin typeface="Gabriola"/>
              <a:cs typeface="Gabriola"/>
            </a:endParaRPr>
          </a:p>
          <a:p>
            <a:pPr marL="12700" marR="5080" indent="261620" algn="just">
              <a:lnSpc>
                <a:spcPct val="100000"/>
              </a:lnSpc>
            </a:pPr>
            <a:r>
              <a:rPr sz="2400" dirty="0">
                <a:latin typeface="Gabriola"/>
                <a:cs typeface="Gabriola"/>
              </a:rPr>
              <a:t>Жертвами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этой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войны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стали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около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15</a:t>
            </a:r>
            <a:r>
              <a:rPr sz="2400" spc="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тыс.</a:t>
            </a:r>
            <a:r>
              <a:rPr sz="2400" spc="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советских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солдат</a:t>
            </a:r>
            <a:r>
              <a:rPr sz="2400" spc="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офицеров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не</a:t>
            </a:r>
            <a:r>
              <a:rPr sz="2400" spc="6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менее </a:t>
            </a:r>
            <a:r>
              <a:rPr sz="2400" dirty="0">
                <a:latin typeface="Gabriola"/>
                <a:cs typeface="Gabriola"/>
              </a:rPr>
              <a:t>100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тыс.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афганцев.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Инвалидами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стали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десятки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тысяч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людей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обеих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сторон.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274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человека </a:t>
            </a:r>
            <a:r>
              <a:rPr sz="2400" dirty="0">
                <a:latin typeface="Gabriola"/>
                <a:cs typeface="Gabriola"/>
              </a:rPr>
              <a:t>до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сих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пор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числятся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пропавшими</a:t>
            </a:r>
            <a:r>
              <a:rPr sz="2400" spc="-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без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вести.</a:t>
            </a:r>
            <a:endParaRPr sz="2400">
              <a:latin typeface="Gabriola"/>
              <a:cs typeface="Gabriola"/>
            </a:endParaRPr>
          </a:p>
          <a:p>
            <a:pPr marL="12700" marR="5715" indent="261620" algn="just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Gabriola"/>
                <a:cs typeface="Gabriola"/>
              </a:rPr>
              <a:t>Военную</a:t>
            </a:r>
            <a:r>
              <a:rPr sz="2400" spc="434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службу</a:t>
            </a:r>
            <a:r>
              <a:rPr sz="2400" spc="434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4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составе</a:t>
            </a:r>
            <a:r>
              <a:rPr sz="2400" spc="4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Ограниченного</a:t>
            </a:r>
            <a:r>
              <a:rPr sz="2400" spc="4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контингента</a:t>
            </a:r>
            <a:r>
              <a:rPr sz="2400" spc="4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прошли</a:t>
            </a:r>
            <a:r>
              <a:rPr sz="2400" spc="4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свыше</a:t>
            </a:r>
            <a:r>
              <a:rPr sz="2400" spc="4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600</a:t>
            </a:r>
            <a:r>
              <a:rPr sz="2400" spc="44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тыс. </a:t>
            </a:r>
            <a:r>
              <a:rPr sz="2400" spc="-25" dirty="0">
                <a:latin typeface="Gabriola"/>
                <a:cs typeface="Gabriola"/>
              </a:rPr>
              <a:t>военнослужащих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около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21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тыс.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рабочих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-20" dirty="0">
                <a:latin typeface="Gabriola"/>
                <a:cs typeface="Gabriola"/>
              </a:rPr>
              <a:t> служащих, </a:t>
            </a:r>
            <a:r>
              <a:rPr sz="2400" spc="-10" dirty="0">
                <a:latin typeface="Gabriola"/>
                <a:cs typeface="Gabriola"/>
              </a:rPr>
              <a:t>которые</a:t>
            </a:r>
            <a:r>
              <a:rPr sz="2400" spc="-1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трудились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Афганистане </a:t>
            </a:r>
            <a:r>
              <a:rPr sz="2400" dirty="0">
                <a:latin typeface="Gabriola"/>
                <a:cs typeface="Gabriola"/>
              </a:rPr>
              <a:t>на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гражданских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должностях.</a:t>
            </a:r>
            <a:endParaRPr sz="24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987" y="55626"/>
            <a:ext cx="880554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За</a:t>
            </a:r>
            <a:r>
              <a:rPr sz="2400" spc="1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успешное</a:t>
            </a:r>
            <a:r>
              <a:rPr sz="2400" spc="1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выполнение</a:t>
            </a:r>
            <a:r>
              <a:rPr sz="2400" spc="1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заданий</a:t>
            </a:r>
            <a:r>
              <a:rPr sz="2400" spc="1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военного</a:t>
            </a:r>
            <a:r>
              <a:rPr sz="2400" spc="17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командования,</a:t>
            </a:r>
            <a:r>
              <a:rPr sz="2400" spc="1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</a:t>
            </a:r>
            <a:r>
              <a:rPr sz="2400" spc="18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января</a:t>
            </a:r>
            <a:r>
              <a:rPr sz="2400" spc="18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1980</a:t>
            </a:r>
            <a:r>
              <a:rPr sz="2400" spc="1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</a:t>
            </a:r>
            <a:r>
              <a:rPr sz="2400" spc="18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февраль </a:t>
            </a:r>
            <a:r>
              <a:rPr sz="2400" dirty="0">
                <a:latin typeface="Gabriola"/>
                <a:cs typeface="Gabriola"/>
              </a:rPr>
              <a:t>1989</a:t>
            </a:r>
            <a:r>
              <a:rPr sz="2400" spc="3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года,</a:t>
            </a:r>
            <a:r>
              <a:rPr sz="2400" spc="3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205</a:t>
            </a:r>
            <a:r>
              <a:rPr sz="2400" spc="2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тыс.</a:t>
            </a:r>
            <a:r>
              <a:rPr sz="2400" spc="30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863</a:t>
            </a:r>
            <a:r>
              <a:rPr sz="2400" spc="3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человека</a:t>
            </a:r>
            <a:r>
              <a:rPr sz="2400" spc="2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были</a:t>
            </a:r>
            <a:r>
              <a:rPr sz="2400" spc="2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награждены</a:t>
            </a:r>
            <a:r>
              <a:rPr sz="2400" spc="30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государственными</a:t>
            </a:r>
            <a:r>
              <a:rPr sz="2400" spc="2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наградами,</a:t>
            </a:r>
            <a:r>
              <a:rPr sz="2400" spc="310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73 </a:t>
            </a:r>
            <a:r>
              <a:rPr sz="2400" dirty="0">
                <a:latin typeface="Gabriola"/>
                <a:cs typeface="Gabriola"/>
              </a:rPr>
              <a:t>военнослужащим</a:t>
            </a:r>
            <a:r>
              <a:rPr sz="2400" spc="4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присвоено</a:t>
            </a:r>
            <a:r>
              <a:rPr sz="2400" spc="4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звание</a:t>
            </a:r>
            <a:r>
              <a:rPr sz="2400" spc="4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Героя</a:t>
            </a:r>
            <a:r>
              <a:rPr sz="2400" spc="4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Советского</a:t>
            </a:r>
            <a:r>
              <a:rPr sz="2400" spc="434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Союза.</a:t>
            </a:r>
            <a:r>
              <a:rPr sz="2400" spc="434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Более</a:t>
            </a:r>
            <a:r>
              <a:rPr sz="2400" spc="434" dirty="0">
                <a:latin typeface="Gabriola"/>
                <a:cs typeface="Gabriola"/>
              </a:rPr>
              <a:t>  </a:t>
            </a:r>
            <a:r>
              <a:rPr sz="2400" spc="-10" dirty="0">
                <a:latin typeface="Gabriola"/>
                <a:cs typeface="Gabriola"/>
              </a:rPr>
              <a:t>половины </a:t>
            </a:r>
            <a:r>
              <a:rPr sz="2400" spc="-25" dirty="0">
                <a:latin typeface="Gabriola"/>
                <a:cs typeface="Gabriola"/>
              </a:rPr>
              <a:t>награжденных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–</a:t>
            </a:r>
            <a:r>
              <a:rPr sz="2400" spc="-20" dirty="0">
                <a:latin typeface="Gabriola"/>
                <a:cs typeface="Gabriola"/>
              </a:rPr>
              <a:t> солдаты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-1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сержанты.</a:t>
            </a:r>
            <a:endParaRPr sz="2400">
              <a:latin typeface="Gabriola"/>
              <a:cs typeface="Gabriol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496" y="1508759"/>
            <a:ext cx="9078595" cy="5349240"/>
            <a:chOff x="35496" y="1508759"/>
            <a:chExt cx="9078595" cy="53492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371" y="1508759"/>
              <a:ext cx="7968996" cy="53492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926" y="1703806"/>
              <a:ext cx="7380351" cy="49079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7788" y="5730238"/>
              <a:ext cx="1665731" cy="10500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96" y="5774013"/>
              <a:ext cx="1643888" cy="1043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472" y="25400"/>
            <a:ext cx="8653145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Воины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–</a:t>
            </a:r>
            <a:r>
              <a:rPr sz="2400" spc="-25" dirty="0">
                <a:latin typeface="Gabriola"/>
                <a:cs typeface="Gabriola"/>
              </a:rPr>
              <a:t> интернационалисты,</a:t>
            </a:r>
            <a:r>
              <a:rPr sz="2400" spc="-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ветераны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боевых</a:t>
            </a:r>
            <a:r>
              <a:rPr sz="2400" spc="-1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действий</a:t>
            </a:r>
            <a:r>
              <a:rPr sz="2400" spc="-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локальных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конфликтов </a:t>
            </a:r>
            <a:r>
              <a:rPr sz="2400" dirty="0">
                <a:latin typeface="Gabriola"/>
                <a:cs typeface="Gabriola"/>
              </a:rPr>
              <a:t>–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практически</a:t>
            </a:r>
            <a:r>
              <a:rPr sz="2400" spc="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каждое</a:t>
            </a:r>
            <a:r>
              <a:rPr sz="2400" spc="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советское</a:t>
            </a:r>
            <a:r>
              <a:rPr sz="2400" spc="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российское</a:t>
            </a:r>
            <a:r>
              <a:rPr sz="2400" spc="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поколение</a:t>
            </a:r>
            <a:r>
              <a:rPr sz="2400" spc="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имело</a:t>
            </a:r>
            <a:r>
              <a:rPr sz="2400" spc="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«свою»</a:t>
            </a:r>
            <a:r>
              <a:rPr sz="2400" spc="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войну.</a:t>
            </a:r>
            <a:r>
              <a:rPr sz="2400" spc="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6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конце </a:t>
            </a:r>
            <a:r>
              <a:rPr sz="2400" spc="-20" dirty="0">
                <a:latin typeface="Gabriola"/>
                <a:cs typeface="Gabriola"/>
              </a:rPr>
              <a:t>1940-</a:t>
            </a:r>
            <a:r>
              <a:rPr sz="2400" dirty="0">
                <a:latin typeface="Gabriola"/>
                <a:cs typeface="Gabriola"/>
              </a:rPr>
              <a:t>х</a:t>
            </a:r>
            <a:r>
              <a:rPr sz="2400" spc="4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годов</a:t>
            </a:r>
            <a:r>
              <a:rPr sz="2400" spc="4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Советский</a:t>
            </a:r>
            <a:r>
              <a:rPr sz="2400" spc="4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Союз</a:t>
            </a:r>
            <a:r>
              <a:rPr sz="2400" spc="45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вступил</a:t>
            </a:r>
            <a:r>
              <a:rPr sz="2400" spc="47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47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фазу</a:t>
            </a:r>
            <a:r>
              <a:rPr sz="2400" spc="4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холодной</a:t>
            </a:r>
            <a:r>
              <a:rPr sz="2400" spc="47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войны</a:t>
            </a:r>
            <a:r>
              <a:rPr sz="2400" spc="459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</a:t>
            </a:r>
            <a:r>
              <a:rPr sz="2400" spc="47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США</a:t>
            </a:r>
            <a:r>
              <a:rPr sz="2400" spc="4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45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другими странами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капиталистического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Запада.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Основные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линии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противостояния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между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СССР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1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США</a:t>
            </a:r>
            <a:r>
              <a:rPr sz="2400" spc="2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пролегали</a:t>
            </a:r>
            <a:r>
              <a:rPr sz="2400" spc="1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1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«третьем</a:t>
            </a:r>
            <a:r>
              <a:rPr sz="2400" spc="19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мире»</a:t>
            </a:r>
            <a:r>
              <a:rPr sz="2400" spc="1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-</a:t>
            </a:r>
            <a:r>
              <a:rPr sz="2400" spc="2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странах</a:t>
            </a:r>
            <a:r>
              <a:rPr sz="2400" spc="1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Азии,</a:t>
            </a:r>
            <a:r>
              <a:rPr sz="2400" spc="2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Африки,</a:t>
            </a:r>
            <a:r>
              <a:rPr sz="2400" spc="2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Латинской</a:t>
            </a:r>
            <a:r>
              <a:rPr sz="2400" spc="19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Америки. Советский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Союз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деньгами,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оружием,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техникой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поддерживал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дружественные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режимы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50" dirty="0">
                <a:latin typeface="Gabriola"/>
                <a:cs typeface="Gabriola"/>
              </a:rPr>
              <a:t>в </a:t>
            </a:r>
            <a:r>
              <a:rPr sz="2400" spc="-10" dirty="0">
                <a:latin typeface="Gabriola"/>
                <a:cs typeface="Gabriola"/>
              </a:rPr>
              <a:t>развивающихся</a:t>
            </a:r>
            <a:r>
              <a:rPr sz="2400" spc="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странах.</a:t>
            </a:r>
            <a:r>
              <a:rPr sz="2400" spc="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Требовались</a:t>
            </a:r>
            <a:r>
              <a:rPr sz="2400" spc="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люди</a:t>
            </a:r>
            <a:r>
              <a:rPr sz="2400" spc="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–</a:t>
            </a:r>
            <a:r>
              <a:rPr sz="2400" spc="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от</a:t>
            </a:r>
            <a:r>
              <a:rPr sz="2400" spc="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опытнейших</a:t>
            </a:r>
            <a:r>
              <a:rPr sz="2400" spc="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военных</a:t>
            </a:r>
            <a:r>
              <a:rPr sz="2400" spc="4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советников</a:t>
            </a:r>
            <a:r>
              <a:rPr sz="2400" spc="30" dirty="0">
                <a:latin typeface="Gabriola"/>
                <a:cs typeface="Gabriola"/>
              </a:rPr>
              <a:t> </a:t>
            </a:r>
            <a:r>
              <a:rPr sz="2400" spc="-50" dirty="0">
                <a:latin typeface="Gabriola"/>
                <a:cs typeface="Gabriola"/>
              </a:rPr>
              <a:t>и </a:t>
            </a:r>
            <a:r>
              <a:rPr sz="2400" spc="-10" dirty="0">
                <a:latin typeface="Gabriola"/>
                <a:cs typeface="Gabriola"/>
              </a:rPr>
              <a:t>технических</a:t>
            </a:r>
            <a:r>
              <a:rPr sz="2400" spc="1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специалистов</a:t>
            </a:r>
            <a:r>
              <a:rPr sz="2400" spc="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до</a:t>
            </a:r>
            <a:r>
              <a:rPr sz="2400" spc="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простых</a:t>
            </a:r>
            <a:r>
              <a:rPr sz="2400" spc="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солдат,</a:t>
            </a:r>
            <a:r>
              <a:rPr sz="2400" spc="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которые</a:t>
            </a:r>
            <a:r>
              <a:rPr sz="2400" spc="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бы</a:t>
            </a:r>
            <a:r>
              <a:rPr sz="2400" spc="1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обеспечивали</a:t>
            </a:r>
            <a:r>
              <a:rPr sz="2400" spc="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</a:t>
            </a:r>
            <a:r>
              <a:rPr sz="2400" spc="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оружием</a:t>
            </a:r>
            <a:r>
              <a:rPr sz="2400" spc="15" dirty="0">
                <a:latin typeface="Gabriola"/>
                <a:cs typeface="Gabriola"/>
              </a:rPr>
              <a:t> </a:t>
            </a:r>
            <a:r>
              <a:rPr sz="2400" spc="-50" dirty="0">
                <a:latin typeface="Gabriola"/>
                <a:cs typeface="Gabriola"/>
              </a:rPr>
              <a:t>в </a:t>
            </a:r>
            <a:r>
              <a:rPr sz="2400" spc="-10" dirty="0">
                <a:latin typeface="Gabriola"/>
                <a:cs typeface="Gabriola"/>
              </a:rPr>
              <a:t>руках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защиту</a:t>
            </a:r>
            <a:r>
              <a:rPr sz="2400" spc="-7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советских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интересов</a:t>
            </a:r>
            <a:r>
              <a:rPr sz="2400" spc="-7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</a:t>
            </a:r>
            <a:r>
              <a:rPr sz="2400" spc="-4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рубежом.</a:t>
            </a:r>
            <a:endParaRPr sz="2400">
              <a:latin typeface="Gabriola"/>
              <a:cs typeface="Gabriol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233926"/>
            <a:ext cx="9144000" cy="3624579"/>
            <a:chOff x="0" y="3233926"/>
            <a:chExt cx="9144000" cy="362457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33926"/>
              <a:ext cx="5106924" cy="36240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28937"/>
              <a:ext cx="4714366" cy="33073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7803" y="3233926"/>
              <a:ext cx="4616196" cy="36240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2876" y="3428937"/>
              <a:ext cx="4396612" cy="33073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691" y="25400"/>
            <a:ext cx="870521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По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данным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Минобороны, </a:t>
            </a:r>
            <a:r>
              <a:rPr sz="2400" dirty="0">
                <a:latin typeface="Gabriola"/>
                <a:cs typeface="Gabriola"/>
              </a:rPr>
              <a:t>после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окончания</a:t>
            </a:r>
            <a:r>
              <a:rPr sz="2400" spc="-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Второй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мировой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войны</a:t>
            </a:r>
            <a:r>
              <a:rPr sz="2400" spc="-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1,5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млн.</a:t>
            </a:r>
            <a:r>
              <a:rPr sz="2400" spc="-1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советских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1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российских</a:t>
            </a:r>
            <a:r>
              <a:rPr sz="2400" spc="12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граждан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приняли</a:t>
            </a:r>
            <a:r>
              <a:rPr sz="2400" spc="1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участие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1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более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чем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30</a:t>
            </a:r>
            <a:r>
              <a:rPr sz="2400" spc="125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войнах</a:t>
            </a:r>
            <a:r>
              <a:rPr sz="2400" spc="130" dirty="0">
                <a:latin typeface="Gabriola"/>
                <a:cs typeface="Gabriola"/>
              </a:rPr>
              <a:t> 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125" dirty="0">
                <a:latin typeface="Gabriola"/>
                <a:cs typeface="Gabriola"/>
              </a:rPr>
              <a:t>  </a:t>
            </a:r>
            <a:r>
              <a:rPr sz="2400" spc="-10" dirty="0">
                <a:latin typeface="Gabriola"/>
                <a:cs typeface="Gabriola"/>
              </a:rPr>
              <a:t>вооруженных </a:t>
            </a:r>
            <a:r>
              <a:rPr sz="2400" dirty="0">
                <a:latin typeface="Gabriola"/>
                <a:cs typeface="Gabriola"/>
              </a:rPr>
              <a:t>конфликтах</a:t>
            </a:r>
            <a:r>
              <a:rPr sz="2400" spc="1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</a:t>
            </a:r>
            <a:r>
              <a:rPr sz="2400" spc="1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пределами</a:t>
            </a:r>
            <a:r>
              <a:rPr sz="2400" spc="1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страны</a:t>
            </a:r>
            <a:r>
              <a:rPr sz="2400" spc="1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9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нескольких</a:t>
            </a:r>
            <a:r>
              <a:rPr sz="2400" spc="1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десятках</a:t>
            </a:r>
            <a:r>
              <a:rPr sz="2400" spc="10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государств</a:t>
            </a:r>
            <a:r>
              <a:rPr sz="2400" spc="10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Азии,</a:t>
            </a:r>
            <a:r>
              <a:rPr sz="2400" spc="10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Африки</a:t>
            </a:r>
            <a:r>
              <a:rPr sz="2400" spc="100" dirty="0">
                <a:latin typeface="Gabriola"/>
                <a:cs typeface="Gabriola"/>
              </a:rPr>
              <a:t> </a:t>
            </a:r>
            <a:r>
              <a:rPr sz="2400" spc="-50" dirty="0">
                <a:latin typeface="Gabriola"/>
                <a:cs typeface="Gabriola"/>
              </a:rPr>
              <a:t>и </a:t>
            </a:r>
            <a:r>
              <a:rPr sz="2400" dirty="0">
                <a:latin typeface="Gabriola"/>
                <a:cs typeface="Gabriola"/>
              </a:rPr>
              <a:t>Латинской</a:t>
            </a:r>
            <a:r>
              <a:rPr sz="2400" spc="2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Америки</a:t>
            </a:r>
            <a:r>
              <a:rPr sz="2400" spc="2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-</a:t>
            </a:r>
            <a:r>
              <a:rPr sz="2400" spc="2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Афганистане,</a:t>
            </a:r>
            <a:r>
              <a:rPr sz="2400" spc="2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Анголе,</a:t>
            </a:r>
            <a:r>
              <a:rPr sz="2400" spc="2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Эфиопии,</a:t>
            </a:r>
            <a:r>
              <a:rPr sz="2400" spc="24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Вьетнаме,</a:t>
            </a:r>
            <a:r>
              <a:rPr sz="2400" spc="2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Корее,</a:t>
            </a:r>
            <a:r>
              <a:rPr sz="2400" spc="23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Мозамбике, </a:t>
            </a:r>
            <a:r>
              <a:rPr sz="2400" dirty="0">
                <a:latin typeface="Gabriola"/>
                <a:cs typeface="Gabriola"/>
              </a:rPr>
              <a:t>Никарагуа,</a:t>
            </a:r>
            <a:r>
              <a:rPr sz="2400" spc="229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на</a:t>
            </a:r>
            <a:r>
              <a:rPr sz="2400" spc="2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Кубе,</a:t>
            </a:r>
            <a:r>
              <a:rPr sz="2400" spc="229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2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республиках</a:t>
            </a:r>
            <a:r>
              <a:rPr sz="2400" spc="2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бывшего</a:t>
            </a:r>
            <a:r>
              <a:rPr sz="2400" spc="229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СССР,</a:t>
            </a:r>
            <a:r>
              <a:rPr sz="2400" spc="23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Югославии</a:t>
            </a:r>
            <a:r>
              <a:rPr sz="2400" spc="2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229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др.</a:t>
            </a:r>
            <a:r>
              <a:rPr sz="2400" spc="229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При</a:t>
            </a:r>
            <a:r>
              <a:rPr sz="2400" spc="22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исполнении </a:t>
            </a:r>
            <a:r>
              <a:rPr sz="2400" spc="-20" dirty="0">
                <a:latin typeface="Gabriola"/>
                <a:cs typeface="Gabriola"/>
              </a:rPr>
              <a:t>служебного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долга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за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рубежом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погибли</a:t>
            </a:r>
            <a:r>
              <a:rPr sz="2400" spc="-7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около</a:t>
            </a:r>
            <a:r>
              <a:rPr sz="2400" spc="-6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25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тыс.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советских</a:t>
            </a:r>
            <a:r>
              <a:rPr sz="2400" spc="-5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российских</a:t>
            </a:r>
            <a:r>
              <a:rPr sz="2400" spc="-5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граждан.</a:t>
            </a:r>
            <a:endParaRPr sz="2400">
              <a:latin typeface="Gabriola"/>
              <a:cs typeface="Gabriol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99388" y="2165602"/>
            <a:ext cx="6870700" cy="4692650"/>
            <a:chOff x="1199388" y="2165602"/>
            <a:chExt cx="6870700" cy="46926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9388" y="2165602"/>
              <a:ext cx="6870192" cy="46923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4714" y="2360162"/>
              <a:ext cx="6282436" cy="438137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311144" y="6370116"/>
            <a:ext cx="2176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Gabriola"/>
                <a:cs typeface="Gabriola"/>
              </a:rPr>
              <a:t>Вывод</a:t>
            </a:r>
            <a:r>
              <a:rPr sz="1800" spc="-60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войск</a:t>
            </a:r>
            <a:r>
              <a:rPr sz="1800" spc="-50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из</a:t>
            </a:r>
            <a:r>
              <a:rPr sz="1800" spc="-25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Афганистана</a:t>
            </a:r>
            <a:endParaRPr sz="1800">
              <a:latin typeface="Gabriola"/>
              <a:cs typeface="Gabriol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496" y="5730238"/>
            <a:ext cx="9078595" cy="1087755"/>
            <a:chOff x="35496" y="5730238"/>
            <a:chExt cx="9078595" cy="108775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7788" y="5730238"/>
              <a:ext cx="1665731" cy="10500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96" y="5774012"/>
              <a:ext cx="1643888" cy="1043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401" y="26669"/>
            <a:ext cx="88372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162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Практически</a:t>
            </a:r>
            <a:r>
              <a:rPr spc="110" dirty="0"/>
              <a:t>  </a:t>
            </a:r>
            <a:r>
              <a:rPr dirty="0"/>
              <a:t>одновременно</a:t>
            </a:r>
            <a:r>
              <a:rPr spc="120" dirty="0"/>
              <a:t>  </a:t>
            </a:r>
            <a:r>
              <a:rPr dirty="0"/>
              <a:t>с</a:t>
            </a:r>
            <a:r>
              <a:rPr spc="114" dirty="0"/>
              <a:t>  </a:t>
            </a:r>
            <a:r>
              <a:rPr dirty="0"/>
              <a:t>афганской</a:t>
            </a:r>
            <a:r>
              <a:rPr spc="105" dirty="0"/>
              <a:t>  </a:t>
            </a:r>
            <a:r>
              <a:rPr dirty="0"/>
              <a:t>войной</a:t>
            </a:r>
            <a:r>
              <a:rPr spc="110" dirty="0"/>
              <a:t>  </a:t>
            </a:r>
            <a:r>
              <a:rPr dirty="0"/>
              <a:t>советские</a:t>
            </a:r>
            <a:r>
              <a:rPr spc="114" dirty="0"/>
              <a:t>  </a:t>
            </a:r>
            <a:r>
              <a:rPr dirty="0"/>
              <a:t>офицеры</a:t>
            </a:r>
            <a:r>
              <a:rPr spc="114" dirty="0"/>
              <a:t>  </a:t>
            </a:r>
            <a:r>
              <a:rPr dirty="0"/>
              <a:t>и</a:t>
            </a:r>
            <a:r>
              <a:rPr spc="110" dirty="0"/>
              <a:t>  </a:t>
            </a:r>
            <a:r>
              <a:rPr spc="-10" dirty="0"/>
              <a:t>солдаты </a:t>
            </a:r>
            <a:r>
              <a:rPr dirty="0"/>
              <a:t>принимали</a:t>
            </a:r>
            <a:r>
              <a:rPr spc="525" dirty="0"/>
              <a:t> </a:t>
            </a:r>
            <a:r>
              <a:rPr dirty="0"/>
              <a:t>участие</a:t>
            </a:r>
            <a:r>
              <a:rPr spc="535" dirty="0"/>
              <a:t> </a:t>
            </a:r>
            <a:r>
              <a:rPr dirty="0"/>
              <a:t>в</a:t>
            </a:r>
            <a:r>
              <a:rPr spc="515" dirty="0"/>
              <a:t> </a:t>
            </a:r>
            <a:r>
              <a:rPr dirty="0"/>
              <a:t>боевых</a:t>
            </a:r>
            <a:r>
              <a:rPr spc="525" dirty="0"/>
              <a:t> </a:t>
            </a:r>
            <a:r>
              <a:rPr dirty="0"/>
              <a:t>действиях</a:t>
            </a:r>
            <a:r>
              <a:rPr spc="520" dirty="0"/>
              <a:t> </a:t>
            </a:r>
            <a:r>
              <a:rPr dirty="0"/>
              <a:t>на</a:t>
            </a:r>
            <a:r>
              <a:rPr spc="520" dirty="0"/>
              <a:t> </a:t>
            </a:r>
            <a:r>
              <a:rPr dirty="0"/>
              <a:t>территории</a:t>
            </a:r>
            <a:r>
              <a:rPr spc="520" dirty="0"/>
              <a:t> </a:t>
            </a:r>
            <a:r>
              <a:rPr dirty="0"/>
              <a:t>Анголы.</a:t>
            </a:r>
            <a:r>
              <a:rPr spc="530" dirty="0"/>
              <a:t> </a:t>
            </a:r>
            <a:r>
              <a:rPr dirty="0"/>
              <a:t>Здесь,</a:t>
            </a:r>
            <a:r>
              <a:rPr spc="530" dirty="0"/>
              <a:t> </a:t>
            </a:r>
            <a:r>
              <a:rPr dirty="0"/>
              <a:t>в</a:t>
            </a:r>
            <a:r>
              <a:rPr spc="525" dirty="0"/>
              <a:t> </a:t>
            </a:r>
            <a:r>
              <a:rPr spc="-10" dirty="0"/>
              <a:t>бывшей португальской</a:t>
            </a:r>
            <a:r>
              <a:rPr spc="5" dirty="0"/>
              <a:t> </a:t>
            </a:r>
            <a:r>
              <a:rPr dirty="0"/>
              <a:t>колонии</a:t>
            </a:r>
            <a:r>
              <a:rPr spc="20" dirty="0"/>
              <a:t> </a:t>
            </a:r>
            <a:r>
              <a:rPr dirty="0"/>
              <a:t>на</a:t>
            </a:r>
            <a:r>
              <a:rPr spc="15" dirty="0"/>
              <a:t> </a:t>
            </a:r>
            <a:r>
              <a:rPr spc="-25" dirty="0"/>
              <a:t>юго-</a:t>
            </a:r>
            <a:r>
              <a:rPr dirty="0"/>
              <a:t>западе</a:t>
            </a:r>
            <a:r>
              <a:rPr spc="30" dirty="0"/>
              <a:t> </a:t>
            </a:r>
            <a:r>
              <a:rPr spc="-10" dirty="0"/>
              <a:t>африканского</a:t>
            </a:r>
            <a:r>
              <a:rPr spc="10" dirty="0"/>
              <a:t> </a:t>
            </a:r>
            <a:r>
              <a:rPr spc="-10" dirty="0"/>
              <a:t>континента,</a:t>
            </a:r>
            <a:r>
              <a:rPr spc="25" dirty="0"/>
              <a:t> </a:t>
            </a:r>
            <a:r>
              <a:rPr dirty="0"/>
              <a:t>после</a:t>
            </a:r>
            <a:r>
              <a:rPr spc="25" dirty="0"/>
              <a:t> </a:t>
            </a:r>
            <a:r>
              <a:rPr spc="-10" dirty="0"/>
              <a:t>провозглашения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401" y="1124203"/>
            <a:ext cx="8112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43710" algn="l"/>
                <a:tab pos="3109595" algn="l"/>
                <a:tab pos="4726940" algn="l"/>
                <a:tab pos="6185535" algn="l"/>
                <a:tab pos="7029450" algn="l"/>
              </a:tabLst>
            </a:pPr>
            <a:r>
              <a:rPr sz="2400" spc="-10" dirty="0">
                <a:latin typeface="Gabriola"/>
                <a:cs typeface="Gabriola"/>
              </a:rPr>
              <a:t>независимости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10" dirty="0">
                <a:latin typeface="Gabriola"/>
                <a:cs typeface="Gabriola"/>
              </a:rPr>
              <a:t>разгорелась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10" dirty="0">
                <a:latin typeface="Gabriola"/>
                <a:cs typeface="Gabriola"/>
              </a:rPr>
              <a:t>ожесточенная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10" dirty="0">
                <a:latin typeface="Gabriola"/>
                <a:cs typeface="Gabriola"/>
              </a:rPr>
              <a:t>гражданская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10" dirty="0">
                <a:latin typeface="Gabriola"/>
                <a:cs typeface="Gabriola"/>
              </a:rPr>
              <a:t>война.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10" dirty="0">
                <a:latin typeface="Gabriola"/>
                <a:cs typeface="Gabriola"/>
              </a:rPr>
              <a:t>Советский</a:t>
            </a:r>
            <a:endParaRPr sz="2400">
              <a:latin typeface="Gabriola"/>
              <a:cs typeface="Gabriol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401" y="1124203"/>
            <a:ext cx="88366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306434">
              <a:lnSpc>
                <a:spcPct val="100000"/>
              </a:lnSpc>
              <a:spcBef>
                <a:spcPts val="100"/>
              </a:spcBef>
              <a:tabLst>
                <a:tab pos="1248410" algn="l"/>
                <a:tab pos="3491865" algn="l"/>
                <a:tab pos="3935729" algn="l"/>
                <a:tab pos="5767705" algn="l"/>
                <a:tab pos="6068060" algn="l"/>
                <a:tab pos="7116445" algn="l"/>
                <a:tab pos="8125459" algn="l"/>
              </a:tabLst>
            </a:pPr>
            <a:r>
              <a:rPr sz="2400" spc="-30" dirty="0">
                <a:latin typeface="Gabriola"/>
                <a:cs typeface="Gabriola"/>
              </a:rPr>
              <a:t>Союз </a:t>
            </a:r>
            <a:r>
              <a:rPr sz="2400" spc="-10" dirty="0">
                <a:latin typeface="Gabriola"/>
                <a:cs typeface="Gabriola"/>
              </a:rPr>
              <a:t>поддержал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10" dirty="0">
                <a:latin typeface="Gabriola"/>
                <a:cs typeface="Gabriola"/>
              </a:rPr>
              <a:t>ориентировавшуюся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25" dirty="0">
                <a:latin typeface="Gabriola"/>
                <a:cs typeface="Gabriola"/>
              </a:rPr>
              <a:t>на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10" dirty="0">
                <a:latin typeface="Gabriola"/>
                <a:cs typeface="Gabriola"/>
              </a:rPr>
              <a:t>сотрудничество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50" dirty="0">
                <a:latin typeface="Gabriola"/>
                <a:cs typeface="Gabriola"/>
              </a:rPr>
              <a:t>с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10" dirty="0">
                <a:latin typeface="Gabriola"/>
                <a:cs typeface="Gabriola"/>
              </a:rPr>
              <a:t>Москвой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10" dirty="0">
                <a:latin typeface="Gabriola"/>
                <a:cs typeface="Gabriola"/>
              </a:rPr>
              <a:t>партию</a:t>
            </a:r>
            <a:r>
              <a:rPr sz="2400" dirty="0">
                <a:latin typeface="Gabriola"/>
                <a:cs typeface="Gabriola"/>
              </a:rPr>
              <a:t>	</a:t>
            </a:r>
            <a:r>
              <a:rPr sz="2400" spc="-35" dirty="0">
                <a:latin typeface="Gabriola"/>
                <a:cs typeface="Gabriola"/>
              </a:rPr>
              <a:t>МПЛА,</a:t>
            </a:r>
            <a:endParaRPr sz="2400">
              <a:latin typeface="Gabriola"/>
              <a:cs typeface="Gabriol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51788" y="2484118"/>
            <a:ext cx="6844665" cy="4373880"/>
            <a:chOff x="1351788" y="2484118"/>
            <a:chExt cx="6844665" cy="43738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1788" y="2484118"/>
              <a:ext cx="6844283" cy="43738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7622" y="2678722"/>
              <a:ext cx="6254877" cy="416204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4401" y="1855723"/>
            <a:ext cx="8835390" cy="114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briola"/>
                <a:cs typeface="Gabriola"/>
              </a:rPr>
              <a:t>пришедшую</a:t>
            </a:r>
            <a:r>
              <a:rPr sz="2400" spc="2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к</a:t>
            </a:r>
            <a:r>
              <a:rPr sz="2400" spc="2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власти</a:t>
            </a:r>
            <a:r>
              <a:rPr sz="2400" spc="2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2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стране.</a:t>
            </a:r>
            <a:r>
              <a:rPr sz="2400" spc="2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Против</a:t>
            </a:r>
            <a:r>
              <a:rPr sz="2400" spc="21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неё,</a:t>
            </a:r>
            <a:r>
              <a:rPr sz="2400" spc="2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в</a:t>
            </a:r>
            <a:r>
              <a:rPr sz="2400" spc="2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свою</a:t>
            </a:r>
            <a:r>
              <a:rPr sz="2400" spc="21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очередь,</a:t>
            </a:r>
            <a:r>
              <a:rPr sz="2400" spc="220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сражалась</a:t>
            </a:r>
            <a:r>
              <a:rPr sz="2400" spc="22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повстанческая армия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УНИТА,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25" dirty="0">
                <a:latin typeface="Gabriola"/>
                <a:cs typeface="Gabriola"/>
              </a:rPr>
              <a:t>поддерживаемая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spc="-20" dirty="0">
                <a:latin typeface="Gabriola"/>
                <a:cs typeface="Gabriola"/>
              </a:rPr>
              <a:t>США,</a:t>
            </a:r>
            <a:r>
              <a:rPr sz="2400" spc="-45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ЮАР</a:t>
            </a:r>
            <a:r>
              <a:rPr sz="2400" spc="-6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и</a:t>
            </a:r>
            <a:r>
              <a:rPr sz="2400" spc="-30" dirty="0">
                <a:latin typeface="Gabriola"/>
                <a:cs typeface="Gabriola"/>
              </a:rPr>
              <a:t> </a:t>
            </a:r>
            <a:r>
              <a:rPr sz="2400" spc="-10" dirty="0">
                <a:latin typeface="Gabriola"/>
                <a:cs typeface="Gabriola"/>
              </a:rPr>
              <a:t>Китаем.</a:t>
            </a:r>
            <a:endParaRPr sz="2400">
              <a:latin typeface="Gabriola"/>
              <a:cs typeface="Gabriola"/>
            </a:endParaRPr>
          </a:p>
          <a:p>
            <a:pPr marR="262255" algn="ctr">
              <a:lnSpc>
                <a:spcPct val="100000"/>
              </a:lnSpc>
              <a:spcBef>
                <a:spcPts val="885"/>
              </a:spcBef>
            </a:pPr>
            <a:r>
              <a:rPr sz="1800" dirty="0">
                <a:latin typeface="Gabriola"/>
                <a:cs typeface="Gabriola"/>
              </a:rPr>
              <a:t>Фото</a:t>
            </a:r>
            <a:r>
              <a:rPr sz="1800" spc="-60" dirty="0">
                <a:latin typeface="Gabriola"/>
                <a:cs typeface="Gabriola"/>
              </a:rPr>
              <a:t> </a:t>
            </a:r>
            <a:r>
              <a:rPr sz="1800" dirty="0">
                <a:latin typeface="Gabriola"/>
                <a:cs typeface="Gabriola"/>
              </a:rPr>
              <a:t>из</a:t>
            </a:r>
            <a:r>
              <a:rPr sz="1800" spc="-50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архива</a:t>
            </a:r>
            <a:r>
              <a:rPr sz="1800" spc="-45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Союза</a:t>
            </a:r>
            <a:r>
              <a:rPr sz="1800" spc="-55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ветеранов</a:t>
            </a:r>
            <a:r>
              <a:rPr sz="1800" spc="-60" dirty="0">
                <a:latin typeface="Gabriola"/>
                <a:cs typeface="Gabriola"/>
              </a:rPr>
              <a:t> </a:t>
            </a:r>
            <a:r>
              <a:rPr sz="1800" spc="-10" dirty="0">
                <a:latin typeface="Gabriola"/>
                <a:cs typeface="Gabriola"/>
              </a:rPr>
              <a:t>Анголы</a:t>
            </a:r>
            <a:endParaRPr sz="1800">
              <a:latin typeface="Gabriola"/>
              <a:cs typeface="Gabriol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5496" y="5730238"/>
            <a:ext cx="9078595" cy="1087755"/>
            <a:chOff x="35496" y="5730238"/>
            <a:chExt cx="9078595" cy="10877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7788" y="5730238"/>
              <a:ext cx="1665731" cy="10500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96" y="5774012"/>
              <a:ext cx="1643888" cy="1043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1553</Words>
  <Application>Microsoft Office PowerPoint</Application>
  <PresentationFormat>Экран (4:3)</PresentationFormat>
  <Paragraphs>71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Презентация PowerPoint</vt:lpstr>
      <vt:lpstr>Презентация PowerPoint</vt:lpstr>
      <vt:lpstr>Презентация PowerPoint</vt:lpstr>
      <vt:lpstr>Война в Афганистане – самый известный и масштабный пример участия советской армии в боевых действиях за пределами страны.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Практически  одновременно  с  афганской  войной  советские  офицеры  и  солдаты принимали участие в боевых действиях на территории Анголы. Здесь, в бывшей португальской колонии на юго-западе африканского континента, после провозглашения</vt:lpstr>
      <vt:lpstr>О вкладе Советского Союза в победу МПЛА в гражданской войне в свое время сказал кубинский лидер Фидель Кастро, отметивший, что без советской помощи у ангольского правительства не было бы никаких шансов. В отличие от Афганистана, участие советских военнослужащих в боевых действиях в Африке практически не афишировалось.</vt:lpstr>
      <vt:lpstr>Организацией и руководством советскими военнослужащими в Анголе занималось 10-е Главное управление Генштаба ВС СССР, по линии которого через Анголу в 1975-1991 годы прошли 10 985 советских военнослужащих, в том числе - 107 генералов и адмиралов, 7211 офицеров, более 3500 прапорщиков, мичманов, старшин, сержантов и рядовых, а также рабочие и служащие Советской Армии и Военно-морского флота.</vt:lpstr>
      <vt:lpstr>Презентация PowerPoint</vt:lpstr>
      <vt:lpstr>В 1977-1979 гг. советские военнослужащие принимали участие в Огаденской войне, вспыхнувшей между Сомали и Эфиопией. В ней СССР поддерживало молодое революционное правительство Эфиопии, в помощь которому направлялась военная техника, а также специалисты для её обслуживания. Благодаря советской и кубинской военной помощи Эфиопии удалось одержать победу в Огаденской войне.</vt:lpstr>
      <vt:lpstr>Помимо Африки, советские военнослужащие с 1967 г. находились на территории</vt:lpstr>
      <vt:lpstr>Презентация PowerPoint</vt:lpstr>
      <vt:lpstr>Операция ВС РФ в Сирии По данным официальных публикаций Минобороны и представителей российских региональных властей, во время военной операции в Сирии в результате боевых действий погибли 44 российских военнослужащих (единого списка военное ведомство не публикует).</vt:lpstr>
      <vt:lpstr>Пятеро  из  военнослужащих  посмертно  удостоены  звания  Героя  Российской Федерации (подполковник Олег Пешков, старший лейтенант Александр Прохоренко, капитан Марат Ахметшин, полковник Ряфагать Хабибуллин, майор Роман Филиппов).</vt:lpstr>
      <vt:lpstr>Самый высокопоставленный российский военный, погибший в Сирии, - генерал- лейтенант Валерий Асапов, старший группы российских военных советников, который в сентябре 2017 года получил смертельное ранение при попадании минометной мины в командный пункт.</vt:lpstr>
      <vt:lpstr>15  февраля служащие  Вооруженных сил  РФ  принимают участие  в  церемониях возложения венков к памятникам воинов, исполнявших служебный долг за пределами Отечества. Во многих российских городах проходят торжественные мероприятия, митинги и акции с участием ветеранов боевых действий, представителями власти, общественности и учреждений военно-патриотического воспитания молодежи.</vt:lpstr>
      <vt:lpstr>15  февраля  2017  года  впервые  состоялась  всероссийская  акция  "Бессмертный батальон", в которой приняли участие ветераны Афганистана и других локальных войн и конфликтов. В Москве участники акции прошли с портретами погибших боевых товарищей по Поклонной горе.</vt:lpstr>
      <vt:lpstr>Презентация PowerPoint</vt:lpstr>
      <vt:lpstr>Родине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</dc:creator>
  <cp:lastModifiedBy>Сиднев ВВ</cp:lastModifiedBy>
  <cp:revision>5</cp:revision>
  <dcterms:created xsi:type="dcterms:W3CDTF">2026-02-10T05:40:52Z</dcterms:created>
  <dcterms:modified xsi:type="dcterms:W3CDTF">2026-02-10T06:56:35Z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2021-02-15T00:00:00Z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2026-02-10T00:00:00Z</vt:filetime>
  </property>
  <property fmtid="{D5CDD505-2E9C-101B-9397-08002B2CF9AE}" pid="5" name="Producer">
    <vt:lpwstr>Microsoft® PowerPoint® 2010</vt:lpwstr>
  </property>
</Properties>
</file>