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8" r:id="rId11"/>
    <p:sldId id="280" r:id="rId12"/>
    <p:sldId id="284" r:id="rId13"/>
    <p:sldId id="288" r:id="rId14"/>
    <p:sldId id="290" r:id="rId15"/>
    <p:sldId id="292" r:id="rId16"/>
    <p:sldId id="294" r:id="rId17"/>
    <p:sldId id="296" r:id="rId18"/>
    <p:sldId id="298" r:id="rId19"/>
    <p:sldId id="299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https://ae04.alicdn.com/kf/H91cfac332404450ca1550dacae91668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"/>
          <a:stretch>
            <a:fillRect/>
          </a:stretch>
        </p:blipFill>
        <p:spPr bwMode="auto">
          <a:xfrm>
            <a:off x="323528" y="908720"/>
            <a:ext cx="8316416" cy="5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47664" y="260648"/>
            <a:ext cx="6366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 мая – Международный день музеев</a:t>
            </a:r>
            <a:endParaRPr kumimoji="0" lang="ru-RU" sz="44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13285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«Великие 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собрания живописи»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6309320"/>
            <a:ext cx="2018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Онлайн-информация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Тициан «Любовь земная и Любовь небесная», 1515–1516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95536" y="3933056"/>
            <a:ext cx="8496944" cy="2160240"/>
          </a:xfrm>
        </p:spPr>
        <p:txBody>
          <a:bodyPr>
            <a:normAutofit fontScale="92500" lnSpcReduction="20000"/>
          </a:bodyPr>
          <a:lstStyle/>
          <a:p>
            <a:pPr indent="384048"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Современное название картины не было дано самим художником, а начало употребляться лишь два века спустя. До этого времени у картины были различные названия: </a:t>
            </a:r>
          </a:p>
          <a:p>
            <a:pPr indent="384048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«Красота приукрашенная и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неприукрашенная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(1613), </a:t>
            </a:r>
          </a:p>
          <a:p>
            <a:pPr indent="384048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«Три типа любви» (1650),</a:t>
            </a:r>
          </a:p>
          <a:p>
            <a:pPr indent="384048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«Божественная и светская женщины» (1700), </a:t>
            </a:r>
          </a:p>
          <a:p>
            <a:pPr indent="384048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«Любовь земная и Любовь небесная» (1792 и 1833).</a:t>
            </a:r>
          </a:p>
        </p:txBody>
      </p:sp>
      <p:pic>
        <p:nvPicPr>
          <p:cNvPr id="9" name="Содержимое 8" descr="04-¦в¦¬TЖ¦¬¦-¦--¦ЫTО¦-¦-¦-TМ-¦¬¦¦¦-¦-¦-TП-¦¬-¦-¦¦¦-¦¦TБ¦-¦-TП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908720"/>
            <a:ext cx="4536504" cy="2520280"/>
          </a:xfrm>
        </p:spPr>
      </p:pic>
      <p:sp>
        <p:nvSpPr>
          <p:cNvPr id="6" name="Прямоугольник 5"/>
          <p:cNvSpPr/>
          <p:nvPr/>
        </p:nvSpPr>
        <p:spPr>
          <a:xfrm>
            <a:off x="1979712" y="6093296"/>
            <a:ext cx="366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Хранится в Галерее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Боргезе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Риме</a:t>
            </a:r>
            <a:endParaRPr lang="ru-RU" dirty="0"/>
          </a:p>
        </p:txBody>
      </p:sp>
      <p:pic>
        <p:nvPicPr>
          <p:cNvPr id="21506" name="Picture 2" descr="https://malevich-blog.ru/wp-content/uploads/2021/09/tic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248708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Рембрандт «Ночной дозор» 1642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267744" y="980728"/>
            <a:ext cx="3384376" cy="3312368"/>
          </a:xfrm>
        </p:spPr>
        <p:txBody>
          <a:bodyPr>
            <a:normAutofit fontScale="92500"/>
          </a:bodyPr>
          <a:lstStyle/>
          <a:p>
            <a:pPr indent="384048">
              <a:buNone/>
            </a:pPr>
            <a:r>
              <a:rPr lang="ru-RU" sz="1700" dirty="0" smtClean="0"/>
              <a:t>	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Истинное название картины Рембрандта «Выступление стрелковой роты капитана Франса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Баннинга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Кока и лейтенанта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Виллема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Рейтенбюрга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384048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Обнаружившим в XIX веке картину искусствоведам показалось, что фигуры выступают на темном фоне, и ее назвали «Ночной дозор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7" name="Содержимое 6" descr="010-¦Э¦-TЗ¦-¦-¦¦-¦+¦-¦¬¦-TА-¦а¦¦¦-¦-TА¦-¦-¦+TВ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052736"/>
            <a:ext cx="3369974" cy="2808312"/>
          </a:xfrm>
        </p:spPr>
      </p:pic>
      <p:sp>
        <p:nvSpPr>
          <p:cNvPr id="6" name="Прямоугольник 5"/>
          <p:cNvSpPr/>
          <p:nvPr/>
        </p:nvSpPr>
        <p:spPr>
          <a:xfrm>
            <a:off x="1979712" y="5517232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Хранится в Государственном музее в Амстердаме. </a:t>
            </a:r>
            <a:endParaRPr lang="ru-RU" dirty="0"/>
          </a:p>
        </p:txBody>
      </p:sp>
      <p:pic>
        <p:nvPicPr>
          <p:cNvPr id="19458" name="Picture 2" descr="https://img-cdn.brainberries.co/wp-content/uploads/2020/07/rembrand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2304257" cy="28803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429309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4048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Позднее обнаружилось, что темной картину делает слой копоти, а действие на самом деле происходит днем. Однако в сокровищницу мирового искусства картина уже вошла под названием «Ночной дозор».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Иван Айвазовский «Девятый вал» 1850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39552" y="4221088"/>
            <a:ext cx="8064896" cy="1944216"/>
          </a:xfrm>
        </p:spPr>
        <p:txBody>
          <a:bodyPr>
            <a:normAutofit/>
          </a:bodyPr>
          <a:lstStyle/>
          <a:p>
            <a:pPr indent="384048">
              <a:buNone/>
            </a:pPr>
            <a:r>
              <a:rPr lang="ru-RU" sz="1700" dirty="0" smtClean="0"/>
              <a:t>	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Айвазовский — всемирно известный российский художник-маринист, посвятивший свою жизнь изображению моря. </a:t>
            </a:r>
          </a:p>
          <a:p>
            <a:pPr indent="384048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 создано около шести тысяч произведений, каждое из которых получило признание при жизни художника. </a:t>
            </a:r>
          </a:p>
          <a:p>
            <a:pPr indent="384048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«Девятый вал» включена в книгу «100 великих картин».</a:t>
            </a:r>
          </a:p>
          <a:p>
            <a:pPr>
              <a:buNone/>
            </a:pPr>
            <a:endParaRPr lang="ru-RU" sz="17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016-¦Р¦¦¦-¦-¦¬¦-¦-TБ¦¦¦¬¦¦-¦Ф¦¦¦-TПTВTЛ¦¦-¦-¦-¦¬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936398"/>
            <a:ext cx="4542656" cy="2995314"/>
          </a:xfrm>
        </p:spPr>
      </p:pic>
      <p:sp>
        <p:nvSpPr>
          <p:cNvPr id="6" name="Прямоугольник 5"/>
          <p:cNvSpPr/>
          <p:nvPr/>
        </p:nvSpPr>
        <p:spPr>
          <a:xfrm>
            <a:off x="1187624" y="609329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Хранится в Санкт-Петербурге в Государственном Русском музее. </a:t>
            </a:r>
            <a:endParaRPr lang="ru-RU" dirty="0"/>
          </a:p>
        </p:txBody>
      </p:sp>
      <p:pic>
        <p:nvPicPr>
          <p:cNvPr id="15362" name="Picture 2" descr="https://webpulse.imgsmail.ru/imgpreview?key=pulse_cabinet-image-06636560-8bfd-4522-9e2f-38683e0b6497&amp;mb=webpu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80728"/>
            <a:ext cx="244827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Клод Моне «Впечатление. Восходящее солнце» 1872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179512" y="3933056"/>
            <a:ext cx="8964488" cy="2160240"/>
          </a:xfrm>
        </p:spPr>
        <p:txBody>
          <a:bodyPr>
            <a:normAutofit/>
          </a:bodyPr>
          <a:lstStyle/>
          <a:p>
            <a:pPr marL="88900" indent="441325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произведения «</a:t>
            </a:r>
            <a:r>
              <a:rPr lang="ru-RU" sz="17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Impression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soleil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levant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 легкой руки журналиста Л. </a:t>
            </a:r>
            <a:r>
              <a:rPr lang="ru-RU" sz="17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Леруа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стало именем художественного направления «импрессионизм». </a:t>
            </a:r>
          </a:p>
          <a:p>
            <a:pPr marL="88900" indent="441325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Импрессионизм — направление в искусстве последней трети XIX — начала XX веков, зародившееся во Франции. </a:t>
            </a:r>
          </a:p>
          <a:p>
            <a:pPr marL="88900" indent="441325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Представители стремились разрабатывать методы и приемы, которые позволяли наиболее естественно и живо запечатлеть реальный мир в его подвижности и изменчивости. </a:t>
            </a:r>
          </a:p>
          <a:p>
            <a:pPr marL="88900" indent="441325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написана с натуры в старом аванпорте Гавра во Франции.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Содержимое 5" descr="¦Ъ¦¬¦-¦+ ¦Ь¦-¦-¦¦ Tл¦Т¦¬¦¦TЗ¦-TВ¦¬¦¦¦-¦¬¦¦. ¦Т¦-TБTЕ¦-¦+TПTЙ¦¦¦¦ TБ¦-¦¬¦-TЖ¦¦T¬ 187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692696"/>
            <a:ext cx="3888432" cy="2987612"/>
          </a:xfrm>
        </p:spPr>
      </p:pic>
      <p:sp>
        <p:nvSpPr>
          <p:cNvPr id="7" name="Прямоугольник 6"/>
          <p:cNvSpPr/>
          <p:nvPr/>
        </p:nvSpPr>
        <p:spPr>
          <a:xfrm>
            <a:off x="971600" y="602128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Хранится в Музее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Мармоттан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Париже.</a:t>
            </a:r>
            <a:endParaRPr lang="ru-RU" dirty="0"/>
          </a:p>
        </p:txBody>
      </p:sp>
      <p:pic>
        <p:nvPicPr>
          <p:cNvPr id="11266" name="Picture 2" descr="https://paoloayroni.ru/wp-content/uploads/2/b/9/2b96a665e7c10cc34a0439ab8119710d.jpeg"/>
          <p:cNvPicPr>
            <a:picLocks noChangeAspect="1" noChangeArrowheads="1"/>
          </p:cNvPicPr>
          <p:nvPr/>
        </p:nvPicPr>
        <p:blipFill>
          <a:blip r:embed="rId4" cstate="print"/>
          <a:srcRect r="40742"/>
          <a:stretch>
            <a:fillRect/>
          </a:stretch>
        </p:blipFill>
        <p:spPr bwMode="auto">
          <a:xfrm>
            <a:off x="755576" y="620688"/>
            <a:ext cx="3255704" cy="3090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97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Винсент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«Звёздная ночь» 1889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0" y="4437112"/>
            <a:ext cx="8748464" cy="1368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700" dirty="0" smtClean="0"/>
              <a:t>	</a:t>
            </a:r>
            <a:endParaRPr lang="ru-RU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384048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отличие от большинства картин художника, «Звездная ночь» была написана по памяти. </a:t>
            </a:r>
          </a:p>
          <a:p>
            <a:pPr indent="384048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ru-RU" sz="17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находился в то время в лечебнице </a:t>
            </a:r>
            <a:r>
              <a:rPr lang="ru-RU" sz="17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Сен-Реми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терзаемый приступами безумия.</a:t>
            </a: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018-¦Т¦-¦--¦У¦-¦¦-¦Ч¦-¦¦¦¬¦+¦-¦-TП-¦-¦-TЗTМ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980728"/>
            <a:ext cx="4464496" cy="3384376"/>
          </a:xfrm>
        </p:spPr>
      </p:pic>
      <p:sp>
        <p:nvSpPr>
          <p:cNvPr id="6" name="Прямоугольник 5"/>
          <p:cNvSpPr/>
          <p:nvPr/>
        </p:nvSpPr>
        <p:spPr>
          <a:xfrm>
            <a:off x="1331640" y="587727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Хранится в Музее современного искусства в Нью-Йорке.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.pinimg.com/originals/78/79/96/78799667e3b758bfd3e5129461905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764704"/>
            <a:ext cx="2351343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Поль Гоген «Откуда мы пришли? Кто мы? Куда мы идём?» 1898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0" y="3789040"/>
            <a:ext cx="8820472" cy="2852936"/>
          </a:xfrm>
        </p:spPr>
        <p:txBody>
          <a:bodyPr>
            <a:normAutofit/>
          </a:bodyPr>
          <a:lstStyle/>
          <a:p>
            <a:pPr indent="384048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Музей изящный искусств, Бостон. Картина является ключевой в новаторском постимпрессионистском стиле Гогена; его искусство подчёркивало чёткое использование красок и толстых мазков, принципов импрессионизма, в то же время стремилось передать эмоциональную или экспрессионистскую силу. По указанию самого Гогена картину следует читать справа налево — три основные группы фигур иллюстрируют вопросы, поставленные в названии. Три женщины с ребёнком представляют начало жизни; средняя группа символизирует ежедневное существование зрелости; в заключительной группе, по замыслу художника, «старая женщина, приближающаяся к смерти, кажется примирившейся и предавшейся своим размышлениям», у ее ног «странная белая птица… представляет бесполезность слов».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19-¦Я¦-¦¬TМ-¦У¦-¦¦¦¦¦- ¦-TВ¦¦TГ¦+¦- ¦-TЛ ¦¬TА¦¬TИ¦¬¦¬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908720"/>
            <a:ext cx="4680520" cy="2664296"/>
          </a:xfrm>
        </p:spPr>
      </p:pic>
      <p:pic>
        <p:nvPicPr>
          <p:cNvPr id="7170" name="Picture 2" descr="https://muzei-mira.com/uploads/posts/2015-10/1444196144_avtoportret-gogen-1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764704"/>
            <a:ext cx="249448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9258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Кузьма Сергеевич Петров-Водкин «Купание красного коня» 1912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39552" y="4365104"/>
            <a:ext cx="8172400" cy="18448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indent="384048"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Написанная в 1912 году, картина оказалась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провидческой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Красный конь выступает в роли судьбы России или самой России, которую не в силах удержать хрупкий и юный седок.  </a:t>
            </a:r>
          </a:p>
          <a:p>
            <a:pPr indent="384048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образом, художник символически предсказал своей картиной «красную» судьбу России XX века.</a:t>
            </a:r>
          </a:p>
        </p:txBody>
      </p:sp>
      <p:pic>
        <p:nvPicPr>
          <p:cNvPr id="6" name="Содержимое 5" descr="013-¦ЪTГ¦¬¦-¦-¦¬¦¦-¦¦TА¦-TБ¦-¦-¦¦¦--¦¦¦-¦-TП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764704"/>
            <a:ext cx="4752528" cy="3528392"/>
          </a:xfrm>
        </p:spPr>
      </p:pic>
      <p:sp>
        <p:nvSpPr>
          <p:cNvPr id="7" name="Прямоугольник 6"/>
          <p:cNvSpPr/>
          <p:nvPr/>
        </p:nvSpPr>
        <p:spPr>
          <a:xfrm>
            <a:off x="1259632" y="609329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Находится в Государственной Третьяковской галерее в Москве.</a:t>
            </a:r>
            <a:endParaRPr lang="ru-RU" dirty="0"/>
          </a:p>
        </p:txBody>
      </p:sp>
      <p:pic>
        <p:nvPicPr>
          <p:cNvPr id="5122" name="Picture 2" descr="https://arthive.net/res/media/img/ox800/work/d53/461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2699711" cy="341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Казимир Малевич «Чёрный квадрат» 1915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699792" y="620688"/>
            <a:ext cx="3384376" cy="2880320"/>
          </a:xfrm>
        </p:spPr>
        <p:txBody>
          <a:bodyPr>
            <a:noAutofit/>
          </a:bodyPr>
          <a:lstStyle/>
          <a:p>
            <a:pPr marL="0" indent="365125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Казимир Малевич — российский и советский  художник-авангардист польского происхождения, педагог, теоретик искусства, философ. 		  </a:t>
            </a:r>
          </a:p>
          <a:p>
            <a:pPr marL="0" indent="365125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 супрематизма — одного из  наиболее ранних проявлений абстрактного  искусства новейшего времени, манифестом  которого явилась картина «Черный квадрат». </a:t>
            </a:r>
          </a:p>
          <a:p>
            <a:pPr marL="0" indent="365125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Чёрный квадрат на белом фоне в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супрематической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теории означал собой «нуль», во-первых, потому, что он  означал начало беспредметности, во-вторых, потому что он означал конец традиционного предметного мышления художника. </a:t>
            </a:r>
          </a:p>
          <a:p>
            <a:pPr marL="0" indent="365125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Квадрат стал знаковой формой супрематизма, — и точкой нулевого отсчёта, как традиционно математическое понятие.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623731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Хранится в Государственной Третьяковской галерее. 			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15719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утверждению художника, он писал картину несколько месяцев. Впоследствии Малевич выполнил несколько копий «Черного квадрата» (по некоторым данным, семь). </a:t>
            </a:r>
          </a:p>
          <a:p>
            <a:pPr indent="365125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Малевич писал новые «Черные квадраты» уже на чистых холстах. </a:t>
            </a:r>
          </a:p>
          <a:p>
            <a:pPr indent="365125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картина «Чёрный квадрат», подлинник, с которого впоследствии делались авторские повторения, Малевичем были также написаны картины «Красный квадрат» и один «Белый квадрат».</a:t>
            </a:r>
          </a:p>
        </p:txBody>
      </p:sp>
      <p:pic>
        <p:nvPicPr>
          <p:cNvPr id="3076" name="Picture 4" descr="https://s00.yaplakal.com/pics/pics_original/6/5/7/17776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387986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https://avatars.dzeninfra.ru/get-zen_brief/5281279/pub_61bf2f88e5278f7879d14e5d_61bf303a4b46c01ca7db4237/scale_1200"/>
          <p:cNvPicPr>
            <a:picLocks noChangeAspect="1" noChangeArrowheads="1"/>
          </p:cNvPicPr>
          <p:nvPr/>
        </p:nvPicPr>
        <p:blipFill>
          <a:blip r:embed="rId4" cstate="print"/>
          <a:srcRect l="2534" t="2809" r="2396" b="2122"/>
          <a:stretch>
            <a:fillRect/>
          </a:stretch>
        </p:blipFill>
        <p:spPr bwMode="auto">
          <a:xfrm>
            <a:off x="6156176" y="1124744"/>
            <a:ext cx="2808312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Сальвадор Дали «Постоянство памяти» 1931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0" y="4293096"/>
            <a:ext cx="8892480" cy="18722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 indent="384048">
              <a:buNone/>
            </a:pPr>
            <a:r>
              <a:rPr lang="ru-RU" sz="3800" dirty="0" smtClean="0"/>
              <a:t>	</a:t>
            </a:r>
            <a:r>
              <a:rPr lang="ru-RU" sz="3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признанию самого автора, картина была написана в результате ассоциаций, возникших у Дали при виде плавленого сыра.</a:t>
            </a:r>
          </a:p>
          <a:p>
            <a:pPr indent="384048">
              <a:buNone/>
            </a:pPr>
            <a:r>
              <a:rPr lang="ru-RU" sz="3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Когда любимая женщина Дали — Гала — вернулась с вечернего сеанса кино, только взглянув на картину, она предсказала, что раз увидевши «Постоянство памяти», никто уже не забудет.</a:t>
            </a:r>
          </a:p>
        </p:txBody>
      </p:sp>
      <p:pic>
        <p:nvPicPr>
          <p:cNvPr id="7" name="Содержимое 6" descr="011-¦б¦-¦¬TМ¦-¦-¦+¦-TА-¦Ф¦-¦¬¦¬-¦Я¦-TБTВ¦-TП¦-TБTВ¦-¦--¦Я¦-¦-TПTВ¦¬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07904" y="908720"/>
            <a:ext cx="4176464" cy="3240360"/>
          </a:xfrm>
        </p:spPr>
      </p:pic>
      <p:sp>
        <p:nvSpPr>
          <p:cNvPr id="6" name="Прямоугольник 5"/>
          <p:cNvSpPr/>
          <p:nvPr/>
        </p:nvSpPr>
        <p:spPr>
          <a:xfrm>
            <a:off x="1403648" y="602128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Хранится в Музее современного искусства в Нью-Йорке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cdn.ananasposter.ru/image/cache/catalog/poster/repr/83/12038-1000x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2592288" cy="3453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&amp;Pcy;&amp;ocy;&amp;scy;&amp;mcy;&amp;ocy;&amp;tcy;&amp;rcy;&amp;iecy;&amp;tcy;&amp;softcy; &amp;pcy;&amp;ocy;&amp;lcy;&amp;ncy;&amp;ycy;&amp;jcy; &amp;rcy;&amp;acy;&amp;zcy;&amp;mcy;&amp;iecy;&amp;r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212259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88640"/>
            <a:ext cx="5133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«Явление Христа народу (Явление Мессии) «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196752"/>
            <a:ext cx="28803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картины – фигура Иоанна Крестителя, совершающего крещение народа в реке Иордан и указывающего на приближающегося Иисуса. </a:t>
            </a:r>
          </a:p>
          <a:p>
            <a:pPr indent="457200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Слева от Иоанна изображена группа апостолов – юный Иоанн Богослов, за ним Петр, далее Андрей Первозванный, а за его спиной –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Нафанаил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так называемый"сомневающийся".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3489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Александр Андреевич Иванов</a:t>
            </a:r>
          </a:p>
        </p:txBody>
      </p:sp>
      <p:pic>
        <p:nvPicPr>
          <p:cNvPr id="1026" name="Picture 2" descr="https://enotnavolge.ru/wp-content/uploads/8/b/6/8b644e7002cc587ab82ee946eb247dbb.jpeg"/>
          <p:cNvPicPr>
            <a:picLocks noChangeAspect="1" noChangeArrowheads="1"/>
          </p:cNvPicPr>
          <p:nvPr/>
        </p:nvPicPr>
        <p:blipFill>
          <a:blip r:embed="rId4" cstate="print"/>
          <a:srcRect r="43301"/>
          <a:stretch>
            <a:fillRect/>
          </a:stretch>
        </p:blipFill>
        <p:spPr bwMode="auto">
          <a:xfrm>
            <a:off x="323528" y="1340768"/>
            <a:ext cx="2299400" cy="30415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479715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первом плане – юноши и старцы – образ непрекращающейся жизни. </a:t>
            </a:r>
          </a:p>
          <a:p>
            <a:pPr indent="45720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– богатый, отшатнувшийся от Христа и раб, о котором Иванов сказал: "Сквозь привычное страдание впервые появилась отрада".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69269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1837-1857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6480720" cy="5112568"/>
          </a:xfrm>
        </p:spPr>
        <p:txBody>
          <a:bodyPr>
            <a:normAutofit lnSpcReduction="10000"/>
          </a:bodyPr>
          <a:lstStyle/>
          <a:p>
            <a:pPr indent="384048"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Мировая коллекция живописи насчитывает десятки тысяч картин художников, из них несколько сотен всемирно прославившихся полотен, которые  современная цивилизация относит к шедеврам. </a:t>
            </a:r>
          </a:p>
          <a:p>
            <a:pPr indent="384048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Предлагаю вам снова коснуться прекрасного и освежить в памяти некоторые из самых знаменитых картин мировой живописи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banner2.cleanpng.com/20180509/siq/kisspng-arabic-calligraphy-script-typeface-5af2eddb39a385.70254087152587004323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60648"/>
            <a:ext cx="3240359" cy="2232248"/>
          </a:xfrm>
          <a:prstGeom prst="rect">
            <a:avLst/>
          </a:prstGeom>
          <a:noFill/>
        </p:spPr>
      </p:pic>
      <p:pic>
        <p:nvPicPr>
          <p:cNvPr id="5" name="Picture 2" descr="https://banner2.cleanpng.com/20180509/siq/kisspng-arabic-calligraphy-script-typeface-5af2eddb39a385.70254087152587004323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0" y="4365104"/>
            <a:ext cx="3240359" cy="2232248"/>
          </a:xfrm>
          <a:prstGeom prst="rect">
            <a:avLst/>
          </a:prstGeom>
          <a:noFill/>
        </p:spPr>
      </p:pic>
      <p:pic>
        <p:nvPicPr>
          <p:cNvPr id="18438" name="Picture 6" descr="https://www.camillocavour.com/media/images/divider_green.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949280"/>
            <a:ext cx="5122739" cy="432048"/>
          </a:xfrm>
          <a:prstGeom prst="rect">
            <a:avLst/>
          </a:prstGeom>
          <a:noFill/>
        </p:spPr>
      </p:pic>
      <p:pic>
        <p:nvPicPr>
          <p:cNvPr id="8" name="Picture 6" descr="https://www.camillocavour.com/media/images/divider_green.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8"/>
            <a:ext cx="5122739" cy="43204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www.lptsystem.ru/projects/catalog-sites/bakirovo/img/thanks-i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92896"/>
            <a:ext cx="5362575" cy="160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Андрей Рублев «Троица» 1425-1427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Содержимое 10" descr="001-¦аTГ¦-¦¬¦¦¦--¦б¦-TПTВ¦-TП-¦вTА¦-¦¬TЖ¦-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868144" y="1124744"/>
            <a:ext cx="2956257" cy="3683496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339752" y="1268760"/>
            <a:ext cx="3456384" cy="4525963"/>
          </a:xfrm>
        </p:spPr>
        <p:txBody>
          <a:bodyPr>
            <a:normAutofit fontScale="92500" lnSpcReduction="10000"/>
          </a:bodyPr>
          <a:lstStyle/>
          <a:p>
            <a:pPr indent="384048">
              <a:buNone/>
            </a:pPr>
            <a:r>
              <a:rPr lang="ru-RU" dirty="0" smtClean="0"/>
              <a:t>	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Хранится в Государственной Третьяковской галерее в Москве. </a:t>
            </a:r>
          </a:p>
          <a:p>
            <a:pPr indent="384048"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Икона Святой Троицы, является одной из самых прославленных русских икон.</a:t>
            </a:r>
          </a:p>
          <a:p>
            <a:pPr indent="384048"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Икона представляет собой доску вертикального формата. Цари (Иван Грозный, Борис Годунов, Михаил Федорович) «обкладывали» икону золотом, серебром и драгоценными камнями. </a:t>
            </a:r>
          </a:p>
        </p:txBody>
      </p:sp>
      <p:pic>
        <p:nvPicPr>
          <p:cNvPr id="39938" name="Picture 2" descr="https://xn--n1abh7c.xn--p1ai/upload/iblock/5a5/37939.97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0768"/>
            <a:ext cx="2644475" cy="35283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57332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4048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оклад хранится в Сергиево-Посадском государственном музее-заповеднике.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Сандро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Боттичелли «Рождение Венеры» 1486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23528" y="4077072"/>
            <a:ext cx="8640960" cy="2414736"/>
          </a:xfrm>
        </p:spPr>
        <p:txBody>
          <a:bodyPr>
            <a:normAutofit fontScale="77500" lnSpcReduction="20000"/>
          </a:bodyPr>
          <a:lstStyle/>
          <a:p>
            <a:pPr indent="384048">
              <a:buNone/>
            </a:pPr>
            <a:r>
              <a:rPr lang="ru-RU" dirty="0" smtClean="0"/>
              <a:t>	</a:t>
            </a: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Хранится во Флоренции в галерее Уффици. </a:t>
            </a:r>
          </a:p>
          <a:p>
            <a:pPr indent="384048">
              <a:buNone/>
            </a:pP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иллюстрирует миф рождения Афродиты. Обнаженная богиня плывет к берегу в раскрытой раковине, подгоняемая ветром. </a:t>
            </a:r>
          </a:p>
          <a:p>
            <a:pPr indent="384048">
              <a:buNone/>
            </a:pP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левой части картины Зефир (западный ветер) в объятиях своей супруги Хлориды дует на раковину, создавая ветер, наполненный цветами. </a:t>
            </a:r>
          </a:p>
          <a:p>
            <a:pPr indent="384048">
              <a:buNone/>
            </a:pPr>
            <a:r>
              <a:rPr lang="ru-RU" sz="23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берегу богиню встречает одна из граций. «Рождение Венеры» хорошо сохранилось благодаря тому, что Боттичелли нанес на картину защитный слой из яичного желтка.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7-¦С¦-TВ¦¬TЗ¦¦¦¬¦¬¦¬-¦а¦-¦¦¦+¦¦¦-¦¬¦¦-¦Т¦¦¦-¦¦TАTЛ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5256584" cy="2880320"/>
          </a:xfrm>
        </p:spPr>
      </p:pic>
      <p:pic>
        <p:nvPicPr>
          <p:cNvPr id="37890" name="Picture 2" descr="https://skverweb.ru/wp-content/uploads/2022/04/sandro-bottichelli-avtoportret-fragment-kart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9552" y="1052736"/>
            <a:ext cx="229297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Леонардо да Винчи «Мадонна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Литта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1491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411760" y="1196752"/>
            <a:ext cx="3960440" cy="4608512"/>
          </a:xfrm>
        </p:spPr>
        <p:txBody>
          <a:bodyPr>
            <a:noAutofit/>
          </a:bodyPr>
          <a:lstStyle/>
          <a:p>
            <a:pPr indent="384048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Первоначальное название картины — «Мадонна с младенцем». Современное название картины происходит от имени её владельца — графа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Литта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владельца фамильной картинной галереи в Милане. </a:t>
            </a:r>
          </a:p>
          <a:p>
            <a:pPr indent="384048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1864 году он обратился в Эрмитаж с предложением продать её вместе с несколькими другими картинами. «Мадонна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Литта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была приобретена Эрмитажем за 100 тысяч франков.</a:t>
            </a:r>
          </a:p>
          <a:p>
            <a:pPr indent="384048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Существует предположение, что фигура младенца была написана не Леонардо да Винчи, а принадлежит кисти одного из его учеников. </a:t>
            </a:r>
          </a:p>
          <a:p>
            <a:pPr indent="384048"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этом свидетельствует необычная для авторской манеры поза младенца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6-Leonardo_da_Vinci_attributed_-_Madonna_Litt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44208" y="1268760"/>
            <a:ext cx="2369815" cy="3024336"/>
          </a:xfrm>
        </p:spPr>
      </p:pic>
      <p:pic>
        <p:nvPicPr>
          <p:cNvPr id="35842" name="Picture 2" descr="https://u.9111s.ru/uploads/202102/21/4685f3a18160b371df95530f22320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2475995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547664" y="602128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4048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Хранится в Эрмитаже в Санкт-Петербурге.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Леонардо да Винчи «</a:t>
            </a:r>
            <a:r>
              <a:rPr lang="ru-RU" sz="3200" dirty="0" err="1" smtClean="0"/>
              <a:t>Мона</a:t>
            </a:r>
            <a:r>
              <a:rPr lang="ru-RU" sz="3200" dirty="0" smtClean="0"/>
              <a:t> Лиза» 1503–1505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267744" y="1340768"/>
            <a:ext cx="3888432" cy="4658891"/>
          </a:xfrm>
        </p:spPr>
        <p:txBody>
          <a:bodyPr>
            <a:normAutofit fontScale="77500" lnSpcReduction="20000"/>
          </a:bodyPr>
          <a:lstStyle/>
          <a:p>
            <a:pPr indent="384048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Лиза» возможно не получила бы всемирную известность, если бы ее не похитил в 1911 году работник Лувра. </a:t>
            </a:r>
          </a:p>
          <a:p>
            <a:pPr indent="384048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Картину нашли спустя два года в Италии: вор отозвался на объявление в газете и предложил продать «Джоконду» директору галереи Уффици. </a:t>
            </a:r>
          </a:p>
          <a:p>
            <a:pPr indent="384048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это время, пока шло следствие, 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Лиза» не сходила с  обложек газет и журналов всего мира, став объектом </a:t>
            </a:r>
            <a:r>
              <a:rPr lang="ru-RU" dirty="0" smtClean="0"/>
              <a:t>копирования и поклонения.</a:t>
            </a:r>
            <a:endParaRPr lang="ru-RU" dirty="0"/>
          </a:p>
        </p:txBody>
      </p:sp>
      <p:pic>
        <p:nvPicPr>
          <p:cNvPr id="6" name="Содержимое 5" descr="08-¦Ь¦-¦-¦--¦Ы¦¬¦¬¦--¦Ы¦¦¦-¦-¦-TА¦+¦-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124744"/>
            <a:ext cx="2720794" cy="4115544"/>
          </a:xfrm>
        </p:spPr>
      </p:pic>
      <p:pic>
        <p:nvPicPr>
          <p:cNvPr id="7" name="Picture 2" descr="https://u.9111s.ru/uploads/202102/21/4685f3a18160b371df95530f22320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2475995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267744" y="5589240"/>
            <a:ext cx="3656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Хранится в Лувре, Париж.</a:t>
            </a: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Рафаэль </a:t>
            </a:r>
            <a:r>
              <a:rPr lang="ru-RU" sz="2700" dirty="0" err="1" smtClean="0"/>
              <a:t>Санти</a:t>
            </a:r>
            <a:r>
              <a:rPr lang="ru-RU" sz="2700" dirty="0" smtClean="0"/>
              <a:t>. Сикстинская мадонна, 1512.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339752" y="1268760"/>
            <a:ext cx="3744416" cy="4752528"/>
          </a:xfrm>
        </p:spPr>
        <p:txBody>
          <a:bodyPr>
            <a:normAutofit fontScale="70000" lnSpcReduction="20000"/>
          </a:bodyPr>
          <a:lstStyle/>
          <a:p>
            <a:pPr indent="384048">
              <a:buNone/>
            </a:pPr>
            <a:r>
              <a:rPr lang="ru-RU" dirty="0" smtClean="0"/>
              <a:t>	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4048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Примечательно, что задний фон, издали кажущийся облаками, при тщательном рассмотрении оказывается головами ангелов. </a:t>
            </a:r>
          </a:p>
          <a:p>
            <a:pPr marL="447675" indent="382588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«Сикстинская Мадонна» Рафаэля принадлежит к числу общепризнанных вершин Высокого Возрождения,  которая знаменует собой творчество трех великих итальянских мастеров Ренессанса — Леонардо да Винчи (1452—1519), Микеланджело (1475—1564) и Рафаэль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(1483—1520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1-¦б¦¦¦¦TБTВ¦¬¦-TБ¦¦¦-TП-¦Ь¦-¦+¦-¦-¦-¦-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084168" y="1268760"/>
            <a:ext cx="2800463" cy="3827512"/>
          </a:xfrm>
        </p:spPr>
      </p:pic>
      <p:pic>
        <p:nvPicPr>
          <p:cNvPr id="31746" name="Picture 2" descr="https://enotnavolge.ru/wp-content/uploads/c/0/b/c0b4da619a2ab885d09635a2182b834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255577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115616" y="558924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Картина «Сикстинская Мадонна» хранится в Галерее старых мастеров в Дрездене.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Микеланджело «Сотворение Адама», 1511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23528" y="4221088"/>
            <a:ext cx="8280920" cy="1512168"/>
          </a:xfrm>
        </p:spPr>
        <p:txBody>
          <a:bodyPr>
            <a:normAutofit fontScale="92500" lnSpcReduction="10000"/>
          </a:bodyPr>
          <a:lstStyle/>
          <a:p>
            <a:pPr indent="384048">
              <a:buNone/>
            </a:pPr>
            <a:r>
              <a:rPr lang="ru-RU" dirty="0" smtClean="0"/>
              <a:t>	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Фреска «Сотворение Адама» является четвертой из девяти центральных композиций потолка Сикстинской капеллы, посвященных девяти сюжетам книги Бытия.</a:t>
            </a:r>
          </a:p>
          <a:p>
            <a:pPr indent="384048">
              <a:buNone/>
            </a:pP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Фреска иллюстрирует эпизод: «И сотворил Бог человека по образу Своему» (Быт.1:27).</a:t>
            </a:r>
            <a:endParaRPr lang="ru-RU" sz="19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9-¦Ь¦¬¦¦¦¦¦¬TМ¦-¦-¦+¦¦¦¦¦¬¦--¦б¦-TВ¦-¦-TА¦¦¦-¦¬¦¦-¦Р¦+¦-¦-¦-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836712"/>
            <a:ext cx="4614664" cy="3096344"/>
          </a:xfrm>
        </p:spPr>
      </p:pic>
      <p:sp>
        <p:nvSpPr>
          <p:cNvPr id="7" name="Прямоугольник 6"/>
          <p:cNvSpPr/>
          <p:nvPr/>
        </p:nvSpPr>
        <p:spPr>
          <a:xfrm>
            <a:off x="1043608" y="587727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Находится в Сикстинской капелле в Ватикане</a:t>
            </a:r>
            <a:endParaRPr lang="ru-RU" dirty="0"/>
          </a:p>
        </p:txBody>
      </p:sp>
      <p:pic>
        <p:nvPicPr>
          <p:cNvPr id="29698" name="Picture 2" descr="https://i.pinimg.com/736x/c9/fa/d4/c9fad4ff47a6648d0d03b55b79d08202--dell-arte-michelange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2592288" cy="3338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wsemoboi.ru/image/catalog/oboi/inkiostro-bianco/creative-thinking/101336_panno-inkiostro-bianco-kollektsiya-creative-thinking-artikul-inkooci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12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Леонардо да Винчи «Тайная вечеря» 1495–1498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51520" y="3645024"/>
            <a:ext cx="8712968" cy="2903315"/>
          </a:xfrm>
        </p:spPr>
        <p:txBody>
          <a:bodyPr>
            <a:normAutofit fontScale="92500" lnSpcReduction="10000"/>
          </a:bodyPr>
          <a:lstStyle/>
          <a:p>
            <a:pPr indent="384048">
              <a:buNone/>
            </a:pPr>
            <a:r>
              <a:rPr lang="ru-RU" dirty="0" smtClean="0"/>
              <a:t>	</a:t>
            </a:r>
            <a:r>
              <a:rPr lang="ru-RU" sz="17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Санта-Мария-делле-Грацие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главная церковь доминиканского монастыря в западной части Милана. </a:t>
            </a:r>
          </a:p>
          <a:p>
            <a:pPr indent="384048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трапезной этого храма находится одна из самых знаменитых фресок в мире — «Тайная вечеря». 			</a:t>
            </a:r>
          </a:p>
          <a:p>
            <a:pPr indent="384048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более 500-летнюю историю существования произведения фреска не раз подвергалась разрушениям: через роспись был проделан, а затем заложен дверной проем, трапезную монастыря, где находится изображение, использовали как оружейный склад, тюрьму, подвергали бомбежке. </a:t>
            </a:r>
          </a:p>
          <a:p>
            <a:pPr indent="384048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Знаменитую фреску реставрировали не менее пяти раз, причем последняя реставрация заняла 21 год. Сегодня, чтобы посмотреть произведение искусства, посетители должны заказывать билеты заранее и могут провести в трапезной только 15 минут.</a:t>
            </a:r>
            <a:endParaRPr lang="ru-RU" sz="17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2-¦в¦-¦¦¦-¦-TП-¦Т¦¦TЗ¦¦TАTП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764704"/>
            <a:ext cx="4038600" cy="2664296"/>
          </a:xfrm>
        </p:spPr>
      </p:pic>
      <p:pic>
        <p:nvPicPr>
          <p:cNvPr id="11" name="Picture 2" descr="https://u.9111s.ru/uploads/202102/21/4685f3a18160b371df95530f22320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2088232" cy="2793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315</TotalTime>
  <Words>510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Слайд 1</vt:lpstr>
      <vt:lpstr>Слайд 2</vt:lpstr>
      <vt:lpstr>Андрей Рублев «Троица» 1425-1427 </vt:lpstr>
      <vt:lpstr>Сандро Боттичелли «Рождение Венеры» 1486 </vt:lpstr>
      <vt:lpstr>Леонардо да Винчи «Мадонна Литта» 1491 </vt:lpstr>
      <vt:lpstr>Леонардо да Винчи «Мона Лиза» 1503–1505  </vt:lpstr>
      <vt:lpstr>Рафаэль Санти. Сикстинская мадонна, 1512.</vt:lpstr>
      <vt:lpstr>Микеланджело «Сотворение Адама», 1511</vt:lpstr>
      <vt:lpstr>Леонардо да Винчи «Тайная вечеря» 1495–1498</vt:lpstr>
      <vt:lpstr>Тициан «Любовь земная и Любовь небесная», 1515–1516</vt:lpstr>
      <vt:lpstr>Рембрандт «Ночной дозор» 1642</vt:lpstr>
      <vt:lpstr>Иван Айвазовский «Девятый вал» 1850</vt:lpstr>
      <vt:lpstr>Клод Моне «Впечатление. Восходящее солнце» 1872</vt:lpstr>
      <vt:lpstr>Винсент ван Гог «Звёздная ночь» 1889</vt:lpstr>
      <vt:lpstr>Поль Гоген «Откуда мы пришли? Кто мы? Куда мы идём?» 1898</vt:lpstr>
      <vt:lpstr>Кузьма Сергеевич Петров-Водкин «Купание красного коня» 1912</vt:lpstr>
      <vt:lpstr>Казимир Малевич «Чёрный квадрат» 1915</vt:lpstr>
      <vt:lpstr>Сальвадор Дали «Постоянство памяти» 1931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знаменитые картины мира Шедевры мировой живописи</dc:title>
  <dc:creator>Vaio</dc:creator>
  <cp:lastModifiedBy>ok</cp:lastModifiedBy>
  <cp:revision>16</cp:revision>
  <dcterms:created xsi:type="dcterms:W3CDTF">2018-05-24T09:55:45Z</dcterms:created>
  <dcterms:modified xsi:type="dcterms:W3CDTF">2023-05-16T06:35:45Z</dcterms:modified>
</cp:coreProperties>
</file>