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89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CC0000"/>
    <a:srgbClr val="46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93" autoAdjust="0"/>
  </p:normalViewPr>
  <p:slideViewPr>
    <p:cSldViewPr>
      <p:cViewPr varScale="1">
        <p:scale>
          <a:sx n="65" d="100"/>
          <a:sy n="65" d="100"/>
        </p:scale>
        <p:origin x="-121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914BB2-B85C-4996-8143-A7E04E2298C6}" type="datetimeFigureOut">
              <a:rPr lang="ru-RU" smtClean="0"/>
              <a:pPr/>
              <a:t>01.09.2025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54FA71-CE85-46DE-B169-E582B54AF09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54FA71-CE85-46DE-B169-E582B54AF096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54FA71-CE85-46DE-B169-E582B54AF096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54FA71-CE85-46DE-B169-E582B54AF096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54FA71-CE85-46DE-B169-E582B54AF096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764704"/>
            <a:ext cx="8429652" cy="114300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CC0000"/>
                </a:solidFill>
                <a:latin typeface="+mn-lt"/>
                <a:ea typeface="+mn-ea"/>
                <a:cs typeface="+mn-cs"/>
              </a:rPr>
              <a:t>«Бессмертен тот, Отечество кто спас»</a:t>
            </a:r>
            <a:endParaRPr lang="ru-RU" sz="2800" b="1" dirty="0">
              <a:solidFill>
                <a:srgbClr val="CC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700808"/>
            <a:ext cx="8643998" cy="642942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rgbClr val="CC0000"/>
                </a:solidFill>
              </a:rPr>
              <a:t>ко  Дню Бородинского сражения</a:t>
            </a:r>
            <a:endParaRPr lang="ru-RU" sz="2400" b="1" i="1" dirty="0">
              <a:solidFill>
                <a:srgbClr val="CC0000"/>
              </a:solidFill>
            </a:endParaRPr>
          </a:p>
        </p:txBody>
      </p:sp>
      <p:pic>
        <p:nvPicPr>
          <p:cNvPr id="1026" name="Picture 2" descr="C:\Users\bibl5\Desktop\бородино\бородино картинки\scale_12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2420888"/>
            <a:ext cx="6470372" cy="3000396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60032" y="908720"/>
            <a:ext cx="3672408" cy="2071702"/>
          </a:xfrm>
        </p:spPr>
        <p:txBody>
          <a:bodyPr>
            <a:normAutofit/>
          </a:bodyPr>
          <a:lstStyle/>
          <a:p>
            <a:pPr marL="0" indent="457200"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Ко времени Бородинского сражения армия М. И. Кутузова насчитывала 126 тысяч солдат и офицеров. Количество орудий – 640. В строю наполеоновской армии оказалось 135 тысяч человек при 587 орудиях.</a:t>
            </a:r>
          </a:p>
          <a:p>
            <a:pPr marL="0" indent="457200" algn="just">
              <a:buNone/>
            </a:pPr>
            <a:r>
              <a:rPr lang="ru-RU" sz="1600" dirty="0" smtClean="0"/>
              <a:t>       </a:t>
            </a:r>
            <a:endParaRPr lang="ru-RU" sz="1600" dirty="0"/>
          </a:p>
        </p:txBody>
      </p:sp>
      <p:pic>
        <p:nvPicPr>
          <p:cNvPr id="24578" name="Picture 2" descr="C:\Users\bibl5\Desktop\бородино\бородино картинки\220px-SamokishBorodinoLitogra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60648"/>
            <a:ext cx="4034699" cy="3447834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6" name="TextBox 5"/>
          <p:cNvSpPr txBox="1"/>
          <p:nvPr/>
        </p:nvSpPr>
        <p:spPr>
          <a:xfrm>
            <a:off x="1043608" y="4221088"/>
            <a:ext cx="69180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Битва началась в 5.30 утра с мощной артиллерийской подготовки. Бой завязался за мостом у Бородино, где наступали части вице-короля Евгения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Богарнэ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Деревня была занята французами. Они смогли закрепиться на правом берегу р.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Колочь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 М. Б. Барклай-де-Толли приказал сжечь мост через реку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457200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Главным местом действия стал левый фланг русских войск.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3717032"/>
            <a:ext cx="7560840" cy="2328890"/>
          </a:xfrm>
        </p:spPr>
        <p:txBody>
          <a:bodyPr>
            <a:normAutofit lnSpcReduction="10000"/>
          </a:bodyPr>
          <a:lstStyle/>
          <a:p>
            <a:pPr indent="342900" algn="just">
              <a:buNone/>
            </a:pPr>
            <a:r>
              <a:rPr lang="ru-RU" sz="1600" dirty="0" smtClean="0"/>
              <a:t>      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Наполеон сосредоточил свои основные силы против 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Багратионовых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флешей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(укреплений в виде тупого угла, которых на Бородинском поле, близ села Семёновское, было три) и батареи генерала Н. Н. Раевского.</a:t>
            </a:r>
          </a:p>
          <a:p>
            <a:pPr indent="342900"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Флеши обороняли войска генерала П. И. Багратиона (отсюда и название). Поначалу силы русских на этих укреплениях были невелики – 50 орудий и около 8 тыс. бойцов двух героических дивизий, которыми командовали генералы Д. П.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Неверовский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и М. С. Воронцов. Но М. И. Кутузов приказал усилить П. И. Багратиона дивизиями генералов П. П. Коновницына и И. М. Дуки. И они проявили невиданный героизм.</a:t>
            </a:r>
          </a:p>
          <a:p>
            <a:pPr indent="342900" algn="just">
              <a:buNone/>
            </a:pPr>
            <a:endParaRPr lang="ru-RU" sz="1600" dirty="0"/>
          </a:p>
        </p:txBody>
      </p:sp>
      <p:pic>
        <p:nvPicPr>
          <p:cNvPr id="25602" name="Picture 2" descr="C:\Users\bibl5\Desktop\бородино\бородино картинки\41_5ad5e2265dd0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404664"/>
            <a:ext cx="7251519" cy="3091784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755576" y="4386009"/>
            <a:ext cx="7814672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Только когда П. И. Багратион был смертельно ранен (умер 24 сентября 1812 года, через 17 дней после ранения, в селе Сима Владимирской губернии), в русских войсках произошло небольшое замешательство.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результате восьмой атаки, после непрерывного шестичасового боя, войскам Наполеона всё-таки удалось овладеть флешами. П. И. Багратиона сменил генерал П. П. Коновницын, который отвёл оставшиеся войска и орудия за Семёновский овраг и занял там оборону.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 descr="C:\Users\bibl5\Desktop\бородино\бородино картинки\160703_doc1_09FB525C-17EC-4754-822E-950D2AC5B10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714356"/>
            <a:ext cx="2757256" cy="3143272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4000496" y="857232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Наполеон выделил для решающего удара по </a:t>
            </a:r>
            <a:r>
              <a:rPr lang="ru-RU" sz="1600" b="1" i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Багратионовым</a:t>
            </a:r>
            <a:r>
              <a:rPr lang="ru-RU" sz="16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флешам </a:t>
            </a: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43 тысячи человек и 200 орудий. На флеши были брошены 7 пехотных и 8 кавалерийских дивизий маршалов </a:t>
            </a:r>
            <a:r>
              <a:rPr lang="ru-RU" sz="16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Даву</a:t>
            </a: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Мюрата</a:t>
            </a: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Нея и генерала </a:t>
            </a:r>
            <a:r>
              <a:rPr lang="ru-RU" sz="16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Жюно</a:t>
            </a: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Но Бонапарт намеревался ввести все эти силы, когда флеши уже будут французскими, и сначала послал на войска Багратиона две пехотные дивизии маршала </a:t>
            </a:r>
            <a:r>
              <a:rPr lang="ru-RU" sz="16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Даву</a:t>
            </a: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Но семь французских атак были отбиты.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5536" y="3933056"/>
            <a:ext cx="32147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/>
              <a:t>П. П. Коновницын (1764-1822), </a:t>
            </a:r>
          </a:p>
          <a:p>
            <a:pPr algn="ctr"/>
            <a:r>
              <a:rPr lang="ru-RU" sz="1100" b="1" dirty="0" smtClean="0"/>
              <a:t>портрет работы Дж. </a:t>
            </a:r>
            <a:r>
              <a:rPr lang="ru-RU" sz="1100" b="1" dirty="0" err="1" smtClean="0"/>
              <a:t>Доу</a:t>
            </a:r>
            <a:endParaRPr lang="ru-RU" sz="1100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4005064"/>
            <a:ext cx="7525500" cy="2143140"/>
          </a:xfrm>
        </p:spPr>
        <p:txBody>
          <a:bodyPr>
            <a:normAutofit/>
          </a:bodyPr>
          <a:lstStyle/>
          <a:p>
            <a:pPr indent="342900" algn="just">
              <a:buNone/>
            </a:pPr>
            <a:r>
              <a:rPr lang="ru-RU" sz="1600" dirty="0" smtClean="0"/>
              <a:t>      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Батарея Раевского была установлена на Курганной высоте в ночь перед Бородинским  сражением и предназначалась для обороны центра боевого порядка русской армии.</a:t>
            </a:r>
          </a:p>
          <a:p>
            <a:pPr indent="342900"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Гарнизон батареи состоял из артиллеристов 26-й и 12-й артиллерийских рот, входящих в состав 7-го пехотного корпуса Н. Н. Раевского.</a:t>
            </a:r>
          </a:p>
          <a:p>
            <a:pPr indent="342900"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Орудия батареи вели огонь по французским войскам на новой Смоленской дороге,    деревням Семёновское и Горки.</a:t>
            </a:r>
          </a:p>
          <a:p>
            <a:pPr algn="just"/>
            <a:endParaRPr lang="ru-RU" sz="1600" dirty="0"/>
          </a:p>
        </p:txBody>
      </p:sp>
      <p:pic>
        <p:nvPicPr>
          <p:cNvPr id="27650" name="Picture 2" descr="C:\Users\bibl5\Desktop\бородино\бородино картинки\250px-Rajevskij_N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32656"/>
            <a:ext cx="2643206" cy="3034400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5" name="TextBox 4"/>
          <p:cNvSpPr txBox="1"/>
          <p:nvPr/>
        </p:nvSpPr>
        <p:spPr>
          <a:xfrm>
            <a:off x="899592" y="3429000"/>
            <a:ext cx="1949573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b="1" dirty="0" smtClean="0"/>
              <a:t>   Н. Н. Раевский (1771-1829),</a:t>
            </a:r>
          </a:p>
          <a:p>
            <a:pPr algn="ctr"/>
            <a:r>
              <a:rPr lang="ru-RU" sz="1100" b="1" dirty="0" smtClean="0"/>
              <a:t>портрет работы Дж. </a:t>
            </a:r>
            <a:r>
              <a:rPr lang="ru-RU" sz="1100" b="1" dirty="0" err="1" smtClean="0"/>
              <a:t>Доу</a:t>
            </a:r>
            <a:endParaRPr lang="ru-RU" sz="1100" b="1" dirty="0" smtClean="0"/>
          </a:p>
          <a:p>
            <a:pPr algn="ctr"/>
            <a:r>
              <a:rPr lang="ru-RU" sz="1100" b="1" dirty="0" smtClean="0"/>
              <a:t>          </a:t>
            </a:r>
            <a:endParaRPr lang="ru-RU" sz="11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643306" y="1000108"/>
            <a:ext cx="4572000" cy="2092881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7200" algn="just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Батарея Раевского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ключевая точка   Бородинского сражения. Артиллеристы пехотного корпуса генерал-лейтенанта Н. Н. Раевского проявили здесь чудеса храбрости, мужества и воинского искусства. Укрепления на Курганной высоте, где была расположена батарея, были названы французами «могилой французской кавалерии».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428596" y="4429132"/>
            <a:ext cx="800105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Батарея Раевского была главным опорным пунктом всей Бородинской позиции. Вместе с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Багратионовыми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флешами являлась объектом неоднократных атак наполеоновской пехоты и кавалерии. В её штурме были задействованы несколько французских дивизий и почти 200 орудий. Все склоны Курганной высоты были усеяны телами неприятельских солдат и офицеров. Французская армия потеряла здесь более 3 тысяч солдат и 5 генералов.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Батарея Раевского, как и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Багратионовы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флеши была взята французами. Но развить успех они уже не могли. Русские войска, отошедшие на новые позиции, готовы были продолжать битву.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28674" name="Picture 2" descr="C:\Users\bibl5\Desktop\бородино\бородино картинки\9ab8ac91-da43-4f68-95ed-0c5d826cd5dc_800x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5" y="357166"/>
            <a:ext cx="5214975" cy="3911232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611560" y="4293096"/>
            <a:ext cx="7929618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Важную роль сыграл глубокий кавалерийский рейд частей М. И. Платова и Ф. П. Уварова в тыл к французам. Атака была отбита с потерями для русских. Но этот рейд спас от полного уничтожения батарею Раевского. И не позволил Наполеону дать подкрепление маршалам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Мюрату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Нею и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Даву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т.к. Бонапарт беспокоился за тыл своей армии после дерзкого налёта частей М. И. Платова и Ф. П. Уварова.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 ночи Наполеон приказал отводить части с флешей и с Курганной высоты на прежние позиции, но отдельные схватки продолжались и ночью.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Утром 8 сентября М. И. Кутузов дал приказ отступать.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Picture 2" descr="C:\Users\bibl5\Desktop\бородино\бородино картинки\250px-Plato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260648"/>
            <a:ext cx="3028081" cy="3500462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29699" name="Picture 3" descr="C:\Users\bibl5\Desktop\бородино\бородино картинки\160628_doc1_DB50B4C4-5214-4EBF-92FD-0FE5D357270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332656"/>
            <a:ext cx="3040104" cy="3500462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8" name="TextBox 7"/>
          <p:cNvSpPr txBox="1"/>
          <p:nvPr/>
        </p:nvSpPr>
        <p:spPr>
          <a:xfrm>
            <a:off x="1403648" y="3789040"/>
            <a:ext cx="17475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b="1" dirty="0" smtClean="0"/>
              <a:t>М. И. Платов (1753-1818),</a:t>
            </a:r>
          </a:p>
          <a:p>
            <a:pPr algn="ctr"/>
            <a:r>
              <a:rPr lang="ru-RU" sz="1100" b="1" dirty="0" smtClean="0"/>
              <a:t>портрет работы Дж. </a:t>
            </a:r>
            <a:r>
              <a:rPr lang="ru-RU" sz="1100" b="1" dirty="0" err="1" smtClean="0"/>
              <a:t>Доу</a:t>
            </a:r>
            <a:r>
              <a:rPr lang="ru-RU" sz="1100" b="1" dirty="0" smtClean="0"/>
              <a:t> </a:t>
            </a:r>
            <a:endParaRPr lang="ru-RU" sz="11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868144" y="3861048"/>
            <a:ext cx="179408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b="1" dirty="0" smtClean="0"/>
              <a:t> Ф. П. Уваров (1773-1824), </a:t>
            </a:r>
          </a:p>
          <a:p>
            <a:pPr algn="ctr"/>
            <a:r>
              <a:rPr lang="ru-RU" sz="1100" b="1" dirty="0" smtClean="0"/>
              <a:t>портрет работы Дж. </a:t>
            </a:r>
            <a:r>
              <a:rPr lang="ru-RU" sz="1100" b="1" dirty="0" err="1" smtClean="0"/>
              <a:t>Доу</a:t>
            </a:r>
            <a:endParaRPr lang="ru-RU" sz="1100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243408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Итоги и значение Бородинского сражения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395536" y="3501008"/>
            <a:ext cx="8358246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Основной причиной отказа М. И. Кутузова от продолжения сражения были потери русской армии. Русские войска потеряли более 40 тысяч человек убитыми. Погибли 22 русских генерала.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Потери французов – 58–60 тысяч убитыми. Погибли 47 генералов.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Наполеон оставил на Бородинском поле половину своих войск.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Бородинское сражение было последним в оборонительном периоде войны. Дальше начинается период контрнаступления русской армии.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Физическое и моральное потрясение французской армии – невероятно важный результат битвы при Бородино.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Международное значение битвы на Бородинском поле невозможно переоценить : здесь был предопределён разгром армии Наполеона, а значит и освобождение народов Европы.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2" name="Picture 2" descr="C:\Users\bibl5\Desktop\бородино\бородино картинки\Без назван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692696"/>
            <a:ext cx="4714908" cy="2707886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-142900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День воинской славы России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14612" y="857232"/>
            <a:ext cx="51435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i="1" dirty="0" smtClean="0"/>
              <a:t>«…Недаром помнит вся Россия</a:t>
            </a:r>
          </a:p>
          <a:p>
            <a:pPr algn="r"/>
            <a:r>
              <a:rPr lang="ru-RU" sz="1600" b="1" i="1" dirty="0" smtClean="0"/>
              <a:t>Про день Бородина».</a:t>
            </a:r>
          </a:p>
          <a:p>
            <a:pPr algn="r"/>
            <a:r>
              <a:rPr lang="ru-RU" sz="1600" b="1" i="1" dirty="0" smtClean="0"/>
              <a:t>       М. Ю. Лермонтов</a:t>
            </a:r>
            <a:endParaRPr lang="ru-RU" sz="16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899592" y="4572008"/>
            <a:ext cx="73157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День Бородинского сражения русской армии под командованием М. И. Кутузова с французской армией (1812) стал Днём воинской славы России.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Он учреждён Федеральным законом № 32-ФЗ от 13 марта 1995 года «О днях воинской славы и памятных датах России».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bibl5\Desktop\бородино\бородино картинки\Без названия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908720"/>
            <a:ext cx="2357454" cy="3403811"/>
          </a:xfrm>
          <a:prstGeom prst="rect">
            <a:avLst/>
          </a:prstGeom>
          <a:noFill/>
          <a:effectLst>
            <a:softEdge rad="31750"/>
          </a:effectLst>
        </p:spPr>
      </p:pic>
      <p:sp>
        <p:nvSpPr>
          <p:cNvPr id="11" name="TextBox 10"/>
          <p:cNvSpPr txBox="1"/>
          <p:nvPr/>
        </p:nvSpPr>
        <p:spPr>
          <a:xfrm>
            <a:off x="3563888" y="1916832"/>
            <a:ext cx="4572032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Главный монумент российским воинам — героям Бородина. Заложен на Курганной высоте в 1837 году, к 25-летию Бородинского сражения.  Архитектор А.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Адамини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 1839 году здесь были захоронены останки П. И. Багратиона.</a:t>
            </a:r>
          </a:p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Разрушен в 1932 году. Восстановлен в 1987 году.</a:t>
            </a:r>
          </a:p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sz="1100" dirty="0" smtClean="0"/>
              <a:t/>
            </a:r>
            <a:br>
              <a:rPr lang="ru-RU" sz="1100" dirty="0" smtClean="0"/>
            </a:br>
            <a:endParaRPr lang="ru-RU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051720" y="2276872"/>
            <a:ext cx="5641224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8858280" cy="714380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«Гроза двенадцатого года»</a:t>
            </a:r>
            <a:br>
              <a:rPr lang="ru-RU" sz="3100" b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</a:br>
            <a:endParaRPr lang="ru-RU" sz="3100" b="1" dirty="0" smtClean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764704"/>
            <a:ext cx="7920880" cy="142876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600" b="1" i="1" dirty="0" smtClean="0"/>
              <a:t>                                                       «</a:t>
            </a:r>
            <a:r>
              <a:rPr lang="ru-RU" sz="1600" b="1" i="1" dirty="0" smtClean="0"/>
              <a:t>Двенадцатый год был великой эпохой в жизни России».</a:t>
            </a:r>
          </a:p>
          <a:p>
            <a:pPr algn="r">
              <a:buNone/>
            </a:pPr>
            <a:r>
              <a:rPr lang="ru-RU" sz="1600" b="1" i="1" dirty="0" smtClean="0"/>
              <a:t>В. Г. Белинский</a:t>
            </a:r>
          </a:p>
          <a:p>
            <a:pPr algn="r"/>
            <a:endParaRPr lang="ru-RU" sz="1600" i="1" dirty="0" smtClean="0"/>
          </a:p>
          <a:p>
            <a:pPr marL="0" indent="0">
              <a:buNone/>
            </a:pPr>
            <a:r>
              <a:rPr lang="ru-RU" sz="1600" i="1" dirty="0" smtClean="0"/>
              <a:t>                                       </a:t>
            </a:r>
            <a:r>
              <a:rPr lang="ru-RU" sz="1600" i="1" dirty="0" smtClean="0"/>
              <a:t>«</a:t>
            </a:r>
            <a:r>
              <a:rPr lang="ru-RU" sz="1600" b="1" i="1" dirty="0" smtClean="0"/>
              <a:t>Рок влечёт за собою Россию, её судьбы должны совершиться».</a:t>
            </a:r>
          </a:p>
          <a:p>
            <a:pPr algn="r">
              <a:buNone/>
            </a:pPr>
            <a:r>
              <a:rPr lang="ru-RU" sz="1600" b="1" i="1" dirty="0" smtClean="0"/>
              <a:t> Наполеон Бонапарт</a:t>
            </a:r>
            <a:endParaRPr lang="ru-RU" sz="1600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5786446" y="300037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4355976" y="2333684"/>
            <a:ext cx="4176464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24 июня 1812 года французские войска под предводительством императора Наполеона начали переход через реку Неман, который закончился 27 июня, и вторглись на территорию России. На нашу землю пришла война, вошедшая в историю как Отечественная война 1812 года.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Наполеон был в то время в зените своей славы. Покорённая Европа лежала у его ног. Императора окружали одарённые энергичные маршалы, беззаветно ему преданные. Французская армия была самой подготовленной и сильной в Европе.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Россия привлекала Наполеона своей огромной территорией, мощью, природными богатствами. Он понимал, что, завоевав её, покорит полмира.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C:\Users\bibl5\Desktop\бородино\бородино картинки\59883304d09ad51475ecbcdc-previe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2564904"/>
            <a:ext cx="3898064" cy="3073544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3861048"/>
            <a:ext cx="7848872" cy="2428868"/>
          </a:xfrm>
        </p:spPr>
        <p:txBody>
          <a:bodyPr>
            <a:normAutofit fontScale="25000" lnSpcReduction="20000"/>
          </a:bodyPr>
          <a:lstStyle/>
          <a:p>
            <a:pPr marL="0" indent="457200" algn="just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600" dirty="0" smtClean="0"/>
              <a:t>        </a:t>
            </a:r>
            <a:r>
              <a:rPr lang="ru-RU" sz="6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смену ужасу и смятению, которые овладели российским обществом в начале войны, пришёл небывалый патриотический подъём. На войну рвались дворяне и крепостные крестьяне, генералы и солдаты. Вся Россия поднялась на борьбу с врагом.</a:t>
            </a:r>
          </a:p>
          <a:p>
            <a:pPr marL="0" indent="457200" algn="just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6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Военные силы России и Франции были неравны. Наполеон сумел создать сильную группировку из    покорённых им государств Центральной Европы, поставив под ружьё 1 млн. 200 тыс. солдат. Из их числа для похода на Россию была сформирована армия, насчитывавшая 640 тыс. человек при 1372 орудиях. Русская армия в те дни составляла 240 тыс. человек при 942 орудиях.</a:t>
            </a:r>
          </a:p>
          <a:p>
            <a:pPr marL="0" indent="457200" algn="just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6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Войну с Россией Наполеон рассматривал как наступление «цивилизации» на «варваров Севера».</a:t>
            </a:r>
          </a:p>
        </p:txBody>
      </p:sp>
      <p:pic>
        <p:nvPicPr>
          <p:cNvPr id="15362" name="Picture 2" descr="C:\Users\bibl5\Desktop\бородино\бородино картинки\Moscow181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260648"/>
            <a:ext cx="5357851" cy="3455813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4437112"/>
            <a:ext cx="8352928" cy="2143116"/>
          </a:xfrm>
        </p:spPr>
        <p:txBody>
          <a:bodyPr>
            <a:normAutofit lnSpcReduction="10000"/>
          </a:bodyPr>
          <a:lstStyle/>
          <a:p>
            <a:pPr indent="342900" algn="just">
              <a:buNone/>
            </a:pPr>
            <a:r>
              <a:rPr lang="ru-RU" dirty="0" smtClean="0"/>
              <a:t>  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начале войны положение России было угрожающим: русская армия отступала,  Наполеон рвался к Москве. В руководстве армией не было единства: военный министр, генерал от инфантерии, командующий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Западной армией, непонятый и нелюбимый в России «чужак» М. Б. Барклай-де Толли находился в конфликте  с обожаемым в армии и популярным в обществе генералом от инфантерии П. И. Багратионом, который командовал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Западной армией.</a:t>
            </a:r>
          </a:p>
          <a:p>
            <a:pPr indent="342900"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В конце концов Александр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решился назначить единого главнокомандующего русской армией.</a:t>
            </a:r>
          </a:p>
          <a:p>
            <a:pPr algn="just"/>
            <a:endParaRPr lang="ru-RU" sz="1600" dirty="0"/>
          </a:p>
        </p:txBody>
      </p:sp>
      <p:pic>
        <p:nvPicPr>
          <p:cNvPr id="16387" name="Picture 3" descr="C:\Users\bibl5\Desktop\бородино\бородино картинки\159901_doc1_15F3AAAB-E27D-413C-8444-947C7C78E368.jpg"/>
          <p:cNvPicPr>
            <a:picLocks noChangeAspect="1" noChangeArrowheads="1"/>
          </p:cNvPicPr>
          <p:nvPr/>
        </p:nvPicPr>
        <p:blipFill>
          <a:blip r:embed="rId3" cstate="print"/>
          <a:srcRect t="14079"/>
          <a:stretch>
            <a:fillRect/>
          </a:stretch>
        </p:blipFill>
        <p:spPr bwMode="auto">
          <a:xfrm>
            <a:off x="428596" y="571480"/>
            <a:ext cx="2286016" cy="3487809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6" name="TextBox 5"/>
          <p:cNvSpPr txBox="1"/>
          <p:nvPr/>
        </p:nvSpPr>
        <p:spPr>
          <a:xfrm>
            <a:off x="251520" y="4077072"/>
            <a:ext cx="2714644" cy="4286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ru-RU" sz="1100" b="1" dirty="0" smtClean="0"/>
              <a:t>    М. Б. Барклай-де-Толли (1761-1818),</a:t>
            </a:r>
          </a:p>
          <a:p>
            <a:pPr algn="ctr"/>
            <a:r>
              <a:rPr lang="ru-RU" sz="1100" b="1" dirty="0" smtClean="0"/>
              <a:t>    портрет работы Дж. </a:t>
            </a:r>
            <a:r>
              <a:rPr lang="ru-RU" sz="1100" b="1" dirty="0" err="1" smtClean="0"/>
              <a:t>Доу</a:t>
            </a:r>
            <a:endParaRPr lang="ru-RU" sz="1100" b="1" dirty="0" smtClean="0"/>
          </a:p>
          <a:p>
            <a:pPr algn="ctr"/>
            <a:endParaRPr lang="ru-RU" sz="1100" dirty="0"/>
          </a:p>
        </p:txBody>
      </p:sp>
      <p:pic>
        <p:nvPicPr>
          <p:cNvPr id="16388" name="Picture 4" descr="C:\Users\bibl5\Desktop\бородино\бородино картинки\160538_doc1_75D2767C-8B3F-4F03-A697-8AD2580817E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857232"/>
            <a:ext cx="2564234" cy="3003816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8" name="TextBox 7"/>
          <p:cNvSpPr txBox="1"/>
          <p:nvPr/>
        </p:nvSpPr>
        <p:spPr>
          <a:xfrm>
            <a:off x="6228184" y="3933056"/>
            <a:ext cx="264320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/>
              <a:t>П. И. Багратион (1765-1812),</a:t>
            </a:r>
          </a:p>
          <a:p>
            <a:pPr algn="ctr"/>
            <a:r>
              <a:rPr lang="ru-RU" sz="1100" b="1" dirty="0" smtClean="0"/>
              <a:t>          портрет работы Дж. </a:t>
            </a:r>
            <a:r>
              <a:rPr lang="ru-RU" sz="1100" b="1" dirty="0" err="1" smtClean="0"/>
              <a:t>Доу</a:t>
            </a:r>
            <a:endParaRPr lang="ru-RU" sz="1100" b="1" dirty="0"/>
          </a:p>
        </p:txBody>
      </p:sp>
      <p:pic>
        <p:nvPicPr>
          <p:cNvPr id="16389" name="Picture 5" descr="C:\Users\bibl5\Desktop\бородино\бородино картинки\-Vsx2WisZ_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28926" y="142852"/>
            <a:ext cx="2857520" cy="2857520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10" name="TextBox 9"/>
          <p:cNvSpPr txBox="1"/>
          <p:nvPr/>
        </p:nvSpPr>
        <p:spPr>
          <a:xfrm>
            <a:off x="2987824" y="2996952"/>
            <a:ext cx="278608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/>
              <a:t>Император Александр </a:t>
            </a:r>
            <a:r>
              <a:rPr lang="en-US" sz="1100" b="1" dirty="0" smtClean="0"/>
              <a:t>I</a:t>
            </a:r>
            <a:r>
              <a:rPr lang="ru-RU" sz="1100" b="1" dirty="0" smtClean="0"/>
              <a:t> (1777-1825),</a:t>
            </a:r>
          </a:p>
          <a:p>
            <a:pPr algn="ctr"/>
            <a:r>
              <a:rPr lang="ru-RU" sz="1100" b="1" dirty="0" smtClean="0"/>
              <a:t>       фрагмент портрета работы Дж. </a:t>
            </a:r>
            <a:r>
              <a:rPr lang="ru-RU" sz="1100" b="1" dirty="0" err="1" smtClean="0"/>
              <a:t>Доу</a:t>
            </a:r>
            <a:endParaRPr lang="ru-RU" sz="11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643998" cy="71438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М. И. Кутузов – главнокомандующий русской армией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Когда народной веры глас</a:t>
            </a:r>
          </a:p>
          <a:p>
            <a:pPr algn="r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Воззвал к святой твоей седине: </a:t>
            </a:r>
          </a:p>
          <a:p>
            <a:pPr algn="r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«Иди, спасай!» Ты встал – и</a:t>
            </a:r>
          </a:p>
          <a:p>
            <a:pPr algn="r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спас…».</a:t>
            </a:r>
          </a:p>
          <a:p>
            <a:pPr algn="r">
              <a:buNone/>
            </a:pPr>
            <a:r>
              <a:rPr lang="ru-RU" sz="1600" b="1" dirty="0" smtClean="0"/>
              <a:t>А. С. Пушкин</a:t>
            </a:r>
          </a:p>
          <a:p>
            <a:pPr>
              <a:buNone/>
            </a:pPr>
            <a:endParaRPr lang="ru-RU" sz="1600" dirty="0"/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3851920" y="2852936"/>
            <a:ext cx="4786346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5 августа 1812 года было созвано заседание Чрезвычайного комитета, члены которого, видные сановники Российской Империи, единогласно постановили назначить единым командующим русской армией генерала от инфантерии, светлейшего князя М. И. Кутузова. Александр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утвердил назначение 8 августа 1812 года.</a:t>
            </a: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 момент назначения М. И. Кутузову было уже больше шестидесяти лет. Он обладал огромным военным опытом, был популярен среди населения и в армии. Провожать полководца на защиту Родины пришло, казалось, пол-Петербурга. Перед отъездом в действующую армию Кутузов отстоял молебен в Казанском соборе.</a:t>
            </a:r>
          </a:p>
        </p:txBody>
      </p:sp>
      <p:pic>
        <p:nvPicPr>
          <p:cNvPr id="17411" name="Picture 3" descr="C:\Users\bibl5\Desktop\бородино\бородино картинки\Kutuzov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268760"/>
            <a:ext cx="3139462" cy="4116428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8" name="TextBox 7"/>
          <p:cNvSpPr txBox="1"/>
          <p:nvPr/>
        </p:nvSpPr>
        <p:spPr>
          <a:xfrm>
            <a:off x="683568" y="5517232"/>
            <a:ext cx="285752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/>
              <a:t>            М. И. Кутузов (1745-1813),</a:t>
            </a:r>
          </a:p>
          <a:p>
            <a:r>
              <a:rPr lang="ru-RU" sz="1100" b="1" dirty="0" smtClean="0"/>
              <a:t>          портрет работы Р. М. Волкова</a:t>
            </a:r>
          </a:p>
          <a:p>
            <a:endParaRPr lang="ru-RU" sz="11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3645024"/>
            <a:ext cx="7920880" cy="2571768"/>
          </a:xfrm>
        </p:spPr>
        <p:txBody>
          <a:bodyPr>
            <a:normAutofit/>
          </a:bodyPr>
          <a:lstStyle/>
          <a:p>
            <a:pPr marL="0" indent="457200" algn="just">
              <a:spcBef>
                <a:spcPts val="0"/>
              </a:spcBef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 прибытии в армию Кутузов встретился с солдатами. Он предстал перед ними в простом  мундире    и фуражке. Солдаты были рады ему как родному человеку.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Враждующие генералы, М. Б. Барклай-де Толли и П. И. Багратион, ждали своей участи. Главнокомандующий оставил соперников-генералов на своих местах.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Всех волновала судьба Москвы. Кутузов уверял, что не отдаст древнюю столицу врагу. Но можно предположить: главнокомандующий знал, что ему придётся оставить Москву, отступать, чтобы измотать врага этим бесконечным отступлением. Ещё он очень рассчитывал на осень, когда по размокшим от дождей дорогам врагу станет тяжело передвигаться, а потом наступит русская зима, с её морозами и снегами, к которым наполеоновские вояки точно не готовы.</a:t>
            </a:r>
          </a:p>
          <a:p>
            <a:pPr algn="just"/>
            <a:endParaRPr lang="ru-RU" sz="1600" dirty="0" smtClean="0"/>
          </a:p>
        </p:txBody>
      </p:sp>
      <p:pic>
        <p:nvPicPr>
          <p:cNvPr id="18434" name="Picture 2" descr="C:\Users\bibl5\Desktop\бородино\бородино картинки\1812_pribytie_kutuzova_b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188640"/>
            <a:ext cx="4905005" cy="3368606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79690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Бой за Шевардинский редут</a:t>
            </a:r>
            <a:r>
              <a:rPr lang="ru-RU" sz="2400" dirty="0" smtClean="0">
                <a:solidFill>
                  <a:srgbClr val="FF0000"/>
                </a:solidFill>
              </a:rPr>
              <a:t/>
            </a:r>
            <a:br>
              <a:rPr lang="ru-RU" sz="2400" dirty="0" smtClean="0">
                <a:solidFill>
                  <a:srgbClr val="FF0000"/>
                </a:solidFill>
              </a:rPr>
            </a:b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3861048"/>
            <a:ext cx="8064896" cy="2828931"/>
          </a:xfrm>
        </p:spPr>
        <p:txBody>
          <a:bodyPr>
            <a:normAutofit/>
          </a:bodyPr>
          <a:lstStyle/>
          <a:p>
            <a:pPr indent="342900"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Русская армия отступала на восток. Наполеон двигался за ней. Отступление русских прикрывал генерал П. П. Коновницын со своим арьергардом.</a:t>
            </a:r>
          </a:p>
          <a:p>
            <a:pPr indent="342900"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Наполеон, мечтавший о генеральной битве, наткнулся на редут, названный позже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Шевардинским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(по названию деревни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Шевардино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). Бой за него длился почти весь день 5 сентября. Французский император не щадил своих людей. Против 11тыс. солдат, руководимых князем А. И. Горчаковым, французский император выставил 35 тыс.человек из отборных войск. К полуночи М. И. Кутузов приказал прекратить сопротивление, покинуть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Шевардино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и двигаться к позициям левого фланга русской армии. Князь А. И. Горчаков уходил с редута последним, а с ним 200 человек – все, кто остался от батальона Одесского пехотного полка.</a:t>
            </a:r>
          </a:p>
          <a:p>
            <a:pPr indent="342900">
              <a:buNone/>
            </a:pPr>
            <a:endParaRPr lang="ru-RU" sz="1600" dirty="0"/>
          </a:p>
        </p:txBody>
      </p:sp>
      <p:pic>
        <p:nvPicPr>
          <p:cNvPr id="19458" name="Picture 2" descr="C:\Users\bibl5\Desktop\бородино\бородино картинки\5a29142b97d8bed4466dbb4d-previe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836712"/>
            <a:ext cx="4791827" cy="30332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19872" y="476672"/>
            <a:ext cx="4857784" cy="5829328"/>
          </a:xfrm>
        </p:spPr>
        <p:txBody>
          <a:bodyPr>
            <a:normAutofit/>
          </a:bodyPr>
          <a:lstStyle/>
          <a:p>
            <a:pPr indent="342900" algn="just">
              <a:buNone/>
            </a:pPr>
            <a:r>
              <a:rPr lang="ru-RU" sz="1600" dirty="0" smtClean="0"/>
              <a:t>     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Маршал Мюрат решил отрезать последний русский батальон. Ночью на него обрушилась французская кавалерия. Князь А. И. Горчаков отправил своего адъютанта с приказом вернуть 2-ю кирасирскую дивизию И. М. Дуки, отошедшую от редута на большое расстояние, а Одесскому пехотному полку приказал атаковать французов, не стреляя, а стуча в барабаны и крича «ура!». Военная хитрость удалась: французы замешкались. И. М.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Дука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атаковал неприятельскую кавалерию, отобрав у неё четыре пушки. После этого А. И. Горчаков отступил к своим, за Семёновский овраг. Шевардинский редут был взят неприятелем.</a:t>
            </a:r>
          </a:p>
          <a:p>
            <a:pPr indent="342900"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Наполеон, которому доложили об исходе боя, поинтересовался, сколько русских было взято в плен. Оказалось, что ни одного, потому что русские предпочитали умирать, а не сдаваться.</a:t>
            </a:r>
          </a:p>
          <a:p>
            <a:pPr indent="342900" algn="just">
              <a:buNone/>
            </a:pPr>
            <a:endParaRPr lang="ru-RU" sz="1600" dirty="0"/>
          </a:p>
        </p:txBody>
      </p:sp>
      <p:pic>
        <p:nvPicPr>
          <p:cNvPr id="20482" name="Picture 2" descr="C:\Users\bibl5\Desktop\бородино\бородино картинки\1200px-Gorchakov_2_Andrey_Ivanovic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214290"/>
            <a:ext cx="2428892" cy="2748697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5" name="TextBox 4"/>
          <p:cNvSpPr txBox="1"/>
          <p:nvPr/>
        </p:nvSpPr>
        <p:spPr>
          <a:xfrm>
            <a:off x="642910" y="2928934"/>
            <a:ext cx="21431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/>
              <a:t>А. И. Горчаков (1779-1855), портрет работы Дж. </a:t>
            </a:r>
            <a:r>
              <a:rPr lang="ru-RU" sz="1100" b="1" dirty="0" err="1" smtClean="0"/>
              <a:t>Доу</a:t>
            </a:r>
            <a:endParaRPr lang="ru-RU" sz="1100" b="1" dirty="0"/>
          </a:p>
        </p:txBody>
      </p:sp>
      <p:pic>
        <p:nvPicPr>
          <p:cNvPr id="20483" name="Picture 3" descr="C:\Users\bibl5\Desktop\бородино\бородино картинки\Duka_Ilya_Michailovic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3500438"/>
            <a:ext cx="2428892" cy="2753126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7" name="TextBox 6"/>
          <p:cNvSpPr txBox="1"/>
          <p:nvPr/>
        </p:nvSpPr>
        <p:spPr>
          <a:xfrm>
            <a:off x="642910" y="6286520"/>
            <a:ext cx="22145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/>
              <a:t>И. М. </a:t>
            </a:r>
            <a:r>
              <a:rPr lang="ru-RU" sz="1100" b="1" dirty="0" err="1" smtClean="0"/>
              <a:t>Дука</a:t>
            </a:r>
            <a:r>
              <a:rPr lang="ru-RU" sz="1100" b="1" dirty="0" smtClean="0"/>
              <a:t> (1768-1830)</a:t>
            </a:r>
          </a:p>
          <a:p>
            <a:pPr algn="ctr"/>
            <a:r>
              <a:rPr lang="ru-RU" sz="1100" b="1" dirty="0" smtClean="0"/>
              <a:t> портрет работы Дж. </a:t>
            </a:r>
            <a:r>
              <a:rPr lang="ru-RU" sz="1100" b="1" dirty="0" err="1" smtClean="0"/>
              <a:t>Доу</a:t>
            </a:r>
            <a:endParaRPr lang="ru-RU" sz="11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FF0000"/>
                </a:solidFill>
              </a:rPr>
              <a:t>«Битва гигантов»</a:t>
            </a:r>
            <a:r>
              <a:rPr lang="ru-RU" sz="3100" dirty="0" smtClean="0">
                <a:solidFill>
                  <a:srgbClr val="FF0000"/>
                </a:solidFill>
              </a:rPr>
              <a:t/>
            </a:r>
            <a:br>
              <a:rPr lang="ru-RU" sz="3100" dirty="0" smtClean="0">
                <a:solidFill>
                  <a:srgbClr val="FF0000"/>
                </a:solidFill>
              </a:rPr>
            </a:br>
            <a:r>
              <a:rPr lang="ru-RU" sz="3100" dirty="0" smtClean="0">
                <a:solidFill>
                  <a:srgbClr val="FF0000"/>
                </a:solidFill>
              </a:rPr>
              <a:t> </a:t>
            </a:r>
            <a:r>
              <a:rPr lang="ru-RU" sz="2700" b="1" i="1" dirty="0" smtClean="0">
                <a:solidFill>
                  <a:srgbClr val="FF0000"/>
                </a:solidFill>
              </a:rPr>
              <a:t>(7 сентября 1812 года)</a:t>
            </a:r>
            <a:r>
              <a:rPr lang="ru-RU" sz="3100" i="1" dirty="0" smtClean="0">
                <a:solidFill>
                  <a:srgbClr val="FF0000"/>
                </a:solidFill>
              </a:rPr>
              <a:t/>
            </a:r>
            <a:br>
              <a:rPr lang="ru-RU" sz="3100" i="1" dirty="0" smtClean="0">
                <a:solidFill>
                  <a:srgbClr val="FF0000"/>
                </a:solidFill>
              </a:rPr>
            </a:br>
            <a:endParaRPr lang="ru-RU" sz="3100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214422"/>
            <a:ext cx="8229600" cy="4525963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ru-RU" sz="1600" i="1" dirty="0" smtClean="0"/>
              <a:t>         </a:t>
            </a:r>
            <a:r>
              <a:rPr lang="ru-RU" sz="1600" b="1" i="1" dirty="0" smtClean="0"/>
              <a:t>«Из всех моих сражений самое ужасное то, которое дал я под Москвой. </a:t>
            </a:r>
          </a:p>
          <a:p>
            <a:pPr algn="r">
              <a:buNone/>
            </a:pPr>
            <a:r>
              <a:rPr lang="ru-RU" sz="1600" b="1" i="1" dirty="0" smtClean="0"/>
              <a:t>Французы в нём показали себя достойными одержать победу,</a:t>
            </a:r>
          </a:p>
          <a:p>
            <a:pPr algn="r">
              <a:buNone/>
            </a:pPr>
            <a:r>
              <a:rPr lang="ru-RU" sz="1600" b="1" i="1" dirty="0" smtClean="0"/>
              <a:t>а русские стяжали право быть непобедимыми».</a:t>
            </a:r>
          </a:p>
          <a:p>
            <a:pPr algn="r">
              <a:buNone/>
            </a:pPr>
            <a:r>
              <a:rPr lang="ru-RU" sz="1600" b="1" i="1" dirty="0" smtClean="0"/>
              <a:t>Наполеон Бонапарт</a:t>
            </a:r>
          </a:p>
          <a:p>
            <a:pPr>
              <a:buNone/>
            </a:pPr>
            <a:r>
              <a:rPr lang="ru-RU" sz="1600" b="1" i="1" dirty="0" smtClean="0"/>
              <a:t> </a:t>
            </a:r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755576" y="4602033"/>
            <a:ext cx="785419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Русское командование, перед генеральным сражением, стремилось обеспечить своим войскам наиболее выгодные условия борьбы.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выбора новой позиции был послан полковник К. Ф.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Толль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Позиция, отвечающая требованиям М. И. Кутузова (соответствие принципам тактики колонн и рассыпного строя), была найдена у села Бородино, близ Можайска, в 124 км. от Москвы.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4–6 сентября проводилась инженерная подготовка поля боя.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7" name="Picture 3" descr="C:\Users\bibl5\Desktop\бородино\бородино картинки\1812borodino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988840"/>
            <a:ext cx="3710648" cy="2633912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971</TotalTime>
  <Words>2042</Words>
  <Application>Microsoft Office PowerPoint</Application>
  <PresentationFormat>Экран (4:3)</PresentationFormat>
  <Paragraphs>102</Paragraphs>
  <Slides>18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«Бессмертен тот, Отечество кто спас»</vt:lpstr>
      <vt:lpstr>«Гроза двенадцатого года» </vt:lpstr>
      <vt:lpstr>Слайд 3</vt:lpstr>
      <vt:lpstr>Слайд 4</vt:lpstr>
      <vt:lpstr>М. И. Кутузов – главнокомандующий русской армией</vt:lpstr>
      <vt:lpstr>Слайд 6</vt:lpstr>
      <vt:lpstr>Бой за Шевардинский редут </vt:lpstr>
      <vt:lpstr>Слайд 8</vt:lpstr>
      <vt:lpstr>«Битва гигантов»  (7 сентября 1812 года) </vt:lpstr>
      <vt:lpstr>Слайд 10</vt:lpstr>
      <vt:lpstr>Слайд 11</vt:lpstr>
      <vt:lpstr>Слайд 12</vt:lpstr>
      <vt:lpstr>Слайд 13</vt:lpstr>
      <vt:lpstr>Слайд 14</vt:lpstr>
      <vt:lpstr>Слайд 15</vt:lpstr>
      <vt:lpstr>Итоги и значение Бородинского сражения</vt:lpstr>
      <vt:lpstr>День воинской славы России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«Бессмертен тот, Отечество кто спас»</dc:title>
  <dc:creator>bibl5</dc:creator>
  <cp:lastModifiedBy>ok</cp:lastModifiedBy>
  <cp:revision>175</cp:revision>
  <dcterms:created xsi:type="dcterms:W3CDTF">2021-09-06T06:16:49Z</dcterms:created>
  <dcterms:modified xsi:type="dcterms:W3CDTF">2025-09-01T07:52:54Z</dcterms:modified>
</cp:coreProperties>
</file>