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7" r:id="rId12"/>
    <p:sldId id="268" r:id="rId1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15CC-7930-41CA-8F2E-C8723168DDCA}" type="datetimeFigureOut">
              <a:rPr lang="ru-RU" smtClean="0"/>
              <a:pPr/>
              <a:t>10.10.2025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51970-7EFA-4DA7-844E-5376CD82B1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1410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15CC-7930-41CA-8F2E-C8723168DDCA}" type="datetimeFigureOut">
              <a:rPr lang="ru-RU" smtClean="0"/>
              <a:pPr/>
              <a:t>10.10.2025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51970-7EFA-4DA7-844E-5376CD82B1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393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15CC-7930-41CA-8F2E-C8723168DDCA}" type="datetimeFigureOut">
              <a:rPr lang="ru-RU" smtClean="0"/>
              <a:pPr/>
              <a:t>10.10.2025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51970-7EFA-4DA7-844E-5376CD82B1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4281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n>
                  <a:noFill/>
                </a:ln>
                <a:solidFill>
                  <a:srgbClr val="0000CC"/>
                </a:solidFill>
              </a:defRPr>
            </a:lvl1pPr>
            <a:lvl2pPr>
              <a:defRPr>
                <a:ln>
                  <a:noFill/>
                </a:ln>
                <a:solidFill>
                  <a:srgbClr val="0000CC"/>
                </a:solidFill>
              </a:defRPr>
            </a:lvl2pPr>
            <a:lvl3pPr>
              <a:defRPr>
                <a:ln>
                  <a:noFill/>
                </a:ln>
                <a:solidFill>
                  <a:srgbClr val="0000CC"/>
                </a:solidFill>
              </a:defRPr>
            </a:lvl3pPr>
            <a:lvl4pPr>
              <a:defRPr>
                <a:ln>
                  <a:noFill/>
                </a:ln>
                <a:solidFill>
                  <a:srgbClr val="0000CC"/>
                </a:solidFill>
              </a:defRPr>
            </a:lvl4pPr>
            <a:lvl5pPr>
              <a:defRPr>
                <a:ln>
                  <a:noFill/>
                </a:ln>
                <a:solidFill>
                  <a:srgbClr val="0000C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15CC-7930-41CA-8F2E-C8723168DDCA}" type="datetimeFigureOut">
              <a:rPr lang="ru-RU" smtClean="0"/>
              <a:pPr/>
              <a:t>10.10.2025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51970-7EFA-4DA7-844E-5376CD82B1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7699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15CC-7930-41CA-8F2E-C8723168DDCA}" type="datetimeFigureOut">
              <a:rPr lang="ru-RU" smtClean="0"/>
              <a:pPr/>
              <a:t>10.10.2025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51970-7EFA-4DA7-844E-5376CD82B1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7173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15CC-7930-41CA-8F2E-C8723168DDCA}" type="datetimeFigureOut">
              <a:rPr lang="ru-RU" smtClean="0"/>
              <a:pPr/>
              <a:t>10.10.2025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51970-7EFA-4DA7-844E-5376CD82B1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5746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15CC-7930-41CA-8F2E-C8723168DDCA}" type="datetimeFigureOut">
              <a:rPr lang="ru-RU" smtClean="0"/>
              <a:pPr/>
              <a:t>10.10.2025</a:t>
            </a:fld>
            <a:endParaRPr lang="ru-RU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51970-7EFA-4DA7-844E-5376CD82B1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2824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15CC-7930-41CA-8F2E-C8723168DDCA}" type="datetimeFigureOut">
              <a:rPr lang="ru-RU" smtClean="0"/>
              <a:pPr/>
              <a:t>10.10.2025</a:t>
            </a:fld>
            <a:endParaRPr lang="ru-RU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51970-7EFA-4DA7-844E-5376CD82B1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1373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15CC-7930-41CA-8F2E-C8723168DDCA}" type="datetimeFigureOut">
              <a:rPr lang="ru-RU" smtClean="0"/>
              <a:pPr/>
              <a:t>10.10.2025</a:t>
            </a:fld>
            <a:endParaRPr lang="ru-RU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51970-7EFA-4DA7-844E-5376CD82B1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77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15CC-7930-41CA-8F2E-C8723168DDCA}" type="datetimeFigureOut">
              <a:rPr lang="ru-RU" smtClean="0"/>
              <a:pPr/>
              <a:t>10.10.2025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51970-7EFA-4DA7-844E-5376CD82B1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5153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15CC-7930-41CA-8F2E-C8723168DDCA}" type="datetimeFigureOut">
              <a:rPr lang="ru-RU" smtClean="0"/>
              <a:pPr/>
              <a:t>10.10.2025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51970-7EFA-4DA7-844E-5376CD82B1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375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315CC-7930-41CA-8F2E-C8723168DDCA}" type="datetimeFigureOut">
              <a:rPr lang="ru-RU" smtClean="0"/>
              <a:pPr/>
              <a:t>10.10.2025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51970-7EFA-4DA7-844E-5376CD82B11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9144000" cy="7010400"/>
          </a:xfrm>
          <a:prstGeom prst="rect">
            <a:avLst/>
          </a:prstGeom>
          <a:gradFill flip="none" rotWithShape="1">
            <a:gsLst>
              <a:gs pos="100000">
                <a:srgbClr val="03D4A8">
                  <a:alpha val="18000"/>
                </a:srgbClr>
              </a:gs>
              <a:gs pos="25000">
                <a:srgbClr val="21D6E0">
                  <a:alpha val="23000"/>
                </a:srgbClr>
              </a:gs>
              <a:gs pos="75000">
                <a:srgbClr val="0087E6">
                  <a:alpha val="25000"/>
                </a:srgbClr>
              </a:gs>
              <a:gs pos="100000">
                <a:srgbClr val="005CBF">
                  <a:alpha val="25999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699461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1.m4a"/><Relationship Id="rId2" Type="http://schemas.openxmlformats.org/officeDocument/2006/relationships/slideLayout" Target="../slideLayouts/slideLayout6.xml"/><Relationship Id="rId1" Type="http://schemas.openxmlformats.org/officeDocument/2006/relationships/video" Target="NULL" TargetMode="Externa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4644"/>
            <a:ext cx="7772400" cy="1470025"/>
          </a:xfrm>
        </p:spPr>
        <p:txBody>
          <a:bodyPr/>
          <a:lstStyle/>
          <a:p>
            <a:r>
              <a:rPr lang="ru-RU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«Свет души рассеет тьму»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2555" y="1352940"/>
            <a:ext cx="8378890" cy="4945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942226843"/>
      </p:ext>
    </p:extLst>
  </p:cSld>
  <p:clrMapOvr>
    <a:masterClrMapping/>
  </p:clrMapOvr>
  <p:transition spd="slow" advTm="9227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42452" y="250723"/>
            <a:ext cx="8480322" cy="63565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Мне лучше трости друга не найти</a:t>
            </a:r>
          </a:p>
          <a:p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Она меня везде сопровождает</a:t>
            </a:r>
          </a:p>
          <a:p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И о преградах на моем пути</a:t>
            </a:r>
          </a:p>
          <a:p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Заботливо меня предупреждает.</a:t>
            </a:r>
          </a:p>
          <a:p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Мы ежедневно ходим с ней вдвоем,</a:t>
            </a:r>
          </a:p>
          <a:p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Одолевая зной, и дождь и вьюгу.</a:t>
            </a:r>
          </a:p>
          <a:p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Я часто опираюсь на нее</a:t>
            </a:r>
          </a:p>
          <a:p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На тоненькую, верную подругу.</a:t>
            </a:r>
          </a:p>
          <a:p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Но как бы не ломала нас судьба,</a:t>
            </a:r>
          </a:p>
          <a:p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Мы с тростью не ломаемся, не гнемся.</a:t>
            </a:r>
          </a:p>
          <a:p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Помощница мне верная она,</a:t>
            </a:r>
          </a:p>
          <a:p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И мы с ней никогда не расстаемся.</a:t>
            </a:r>
          </a:p>
          <a:p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Друзья мои, я что хочу сказать: "Кто постоянно с белой тростью дружит,</a:t>
            </a:r>
          </a:p>
          <a:p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Тот реже будет в ямы попадать. Пусть в жизни ему тросточка послужит".</a:t>
            </a:r>
          </a:p>
        </p:txBody>
      </p:sp>
      <p:pic>
        <p:nvPicPr>
          <p:cNvPr id="2" name="Новая запись 67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>
                  <p14:fade out="500"/>
                </p14:media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37652" y="63024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1120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56475">
        <p:split orient="vert"/>
      </p:transition>
    </mc:Choice>
    <mc:Fallback>
      <p:transition spd="slow" advTm="56475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7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4" grpId="0"/>
    </p:bldLst>
  </p:timing>
  <p:extLst>
    <p:ext uri="{E180D4A7-C9FB-4DFB-919C-405C955672EB}">
      <p14:showEvtLst xmlns:p14="http://schemas.microsoft.com/office/powerpoint/2010/main" xmlns="">
        <p14:playEvt time="1" objId="2"/>
        <p14:stopEvt time="56475" objId="2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808815"/>
            <a:ext cx="8286750" cy="547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120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3846">
        <p:split orient="vert"/>
      </p:transition>
    </mc:Choice>
    <mc:Fallback>
      <p:transition spd="slow" advTm="3846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36160" y="2849347"/>
            <a:ext cx="69076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7985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Tm="1329">
        <p14:reveal/>
      </p:transition>
    </mc:Choice>
    <mc:Fallback>
      <p:transition spd="slow" advTm="132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987" y="2590135"/>
            <a:ext cx="8731045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15 октября </a:t>
            </a:r>
            <a:br>
              <a:rPr lang="ru-RU" b="1" dirty="0" smtClean="0"/>
            </a:br>
            <a:r>
              <a:rPr lang="ru-RU" b="1" dirty="0" smtClean="0"/>
              <a:t>Международный день белой трости </a:t>
            </a:r>
            <a:br>
              <a:rPr lang="ru-RU" b="1" dirty="0" smtClean="0"/>
            </a:br>
            <a:r>
              <a:rPr lang="ru-RU" dirty="0" smtClean="0"/>
              <a:t>– </a:t>
            </a:r>
            <a:r>
              <a:rPr lang="ru-RU" dirty="0"/>
              <a:t>это день уважения, помощи и милосердия к слепым и слабовидящим людям. Этот день отмечается в напоминание о возможностях и правах  слепых людей. </a:t>
            </a:r>
            <a:r>
              <a:rPr lang="ru-RU" b="1" i="1" u="sng" dirty="0"/>
              <a:t>Так почему именно Белой?</a:t>
            </a:r>
          </a:p>
        </p:txBody>
      </p:sp>
    </p:spTree>
    <p:extLst>
      <p:ext uri="{BB962C8B-B14F-4D97-AF65-F5344CB8AC3E}">
        <p14:creationId xmlns:p14="http://schemas.microsoft.com/office/powerpoint/2010/main" xmlns="" val="1115276720"/>
      </p:ext>
    </p:extLst>
  </p:cSld>
  <p:clrMapOvr>
    <a:masterClrMapping/>
  </p:clrMapOvr>
  <p:transition spd="slow" advTm="9633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76981"/>
            <a:ext cx="5412658" cy="6430296"/>
          </a:xfrm>
        </p:spPr>
        <p:txBody>
          <a:bodyPr>
            <a:normAutofit/>
          </a:bodyPr>
          <a:lstStyle/>
          <a:p>
            <a:r>
              <a:rPr lang="ru-RU" b="1" dirty="0"/>
              <a:t> </a:t>
            </a:r>
            <a:r>
              <a:rPr lang="ru-RU" sz="3100" b="1" dirty="0"/>
              <a:t>1921 году когда в Великобритании с известным молодым художником </a:t>
            </a:r>
            <a:r>
              <a:rPr lang="ru-RU" sz="3100" b="1" i="1" u="sng" dirty="0">
                <a:solidFill>
                  <a:srgbClr val="C00000"/>
                </a:solidFill>
              </a:rPr>
              <a:t>Джеймсом </a:t>
            </a:r>
            <a:r>
              <a:rPr lang="ru-RU" sz="3100" b="1" i="1" u="sng" dirty="0" err="1">
                <a:solidFill>
                  <a:srgbClr val="C00000"/>
                </a:solidFill>
              </a:rPr>
              <a:t>Биггсом</a:t>
            </a:r>
            <a:r>
              <a:rPr lang="ru-RU" sz="3100" b="1" i="1" u="sng" dirty="0">
                <a:solidFill>
                  <a:srgbClr val="C00000"/>
                </a:solidFill>
              </a:rPr>
              <a:t> </a:t>
            </a:r>
            <a:r>
              <a:rPr lang="ru-RU" sz="3100" b="1" dirty="0"/>
              <a:t>произошел несчастный случай и он ослеп. </a:t>
            </a: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>Ему </a:t>
            </a:r>
            <a:r>
              <a:rPr lang="ru-RU" sz="3100" b="1" dirty="0"/>
              <a:t>предстояло начинать жизнь с нового листа. Он вновь стал учиться ходить, но только уже с тростью. </a:t>
            </a:r>
            <a:endParaRPr lang="ru-RU" sz="3100" b="1" i="1" u="sng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/>
          <a:srcRect l="30566" t="3016" r="31356"/>
          <a:stretch/>
        </p:blipFill>
        <p:spPr>
          <a:xfrm>
            <a:off x="5265174" y="1002889"/>
            <a:ext cx="3554362" cy="509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2378938"/>
      </p:ext>
    </p:extLst>
  </p:cSld>
  <p:clrMapOvr>
    <a:masterClrMapping/>
  </p:clrMapOvr>
  <p:transition spd="slow" advTm="10056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92513" flipH="1">
            <a:off x="5508158" y="3856087"/>
            <a:ext cx="3248381" cy="21612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16484">
            <a:off x="6268065" y="428657"/>
            <a:ext cx="1484720" cy="2635813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24060" y="1"/>
            <a:ext cx="5306585" cy="6533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/>
              <a:t> </a:t>
            </a:r>
            <a:r>
              <a:rPr lang="ru-RU" sz="3100" b="1" dirty="0" smtClean="0"/>
              <a:t>Трость была </a:t>
            </a:r>
            <a:r>
              <a:rPr lang="ru-RU" sz="3100" b="1" i="1" u="sng" dirty="0" smtClean="0">
                <a:solidFill>
                  <a:srgbClr val="C00000"/>
                </a:solidFill>
              </a:rPr>
              <a:t>черной</a:t>
            </a:r>
            <a:r>
              <a:rPr lang="ru-RU" sz="3100" b="1" dirty="0" smtClean="0"/>
              <a:t> и вскоре Джеймс понял, что никто её не видит, особенно водители, когда ему приходилось переходить дорогу.</a:t>
            </a:r>
            <a:br>
              <a:rPr lang="ru-RU" sz="3100" b="1" dirty="0" smtClean="0"/>
            </a:br>
            <a:r>
              <a:rPr lang="ru-RU" sz="3100" b="1" dirty="0" smtClean="0"/>
              <a:t> У Джеймса возникли трудности. </a:t>
            </a:r>
            <a:br>
              <a:rPr lang="ru-RU" sz="3100" b="1" dirty="0" smtClean="0"/>
            </a:br>
            <a:r>
              <a:rPr lang="ru-RU" sz="3100" b="1" dirty="0" smtClean="0"/>
              <a:t>И вот тогда к нему пришла идея сделать её заметной и он перекрасил её в</a:t>
            </a:r>
          </a:p>
          <a:p>
            <a:r>
              <a:rPr lang="ru-RU" sz="3100" b="1" dirty="0" smtClean="0"/>
              <a:t> </a:t>
            </a:r>
            <a:r>
              <a:rPr lang="ru-RU" sz="3100" b="1" i="1" u="sng" dirty="0" smtClean="0">
                <a:solidFill>
                  <a:srgbClr val="C00000"/>
                </a:solidFill>
              </a:rPr>
              <a:t>белый цвет</a:t>
            </a:r>
            <a:r>
              <a:rPr lang="ru-RU" sz="3100" b="1" u="sng" dirty="0" smtClean="0">
                <a:solidFill>
                  <a:srgbClr val="C00000"/>
                </a:solidFill>
              </a:rPr>
              <a:t>. </a:t>
            </a: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>Эта идея была подхвачена сначала англичанами, а затем белые трости появились в Европе и США.</a:t>
            </a:r>
            <a:endParaRPr lang="ru-RU" sz="3100" b="1" i="1" u="sng" dirty="0"/>
          </a:p>
        </p:txBody>
      </p:sp>
    </p:spTree>
    <p:extLst>
      <p:ext uri="{BB962C8B-B14F-4D97-AF65-F5344CB8AC3E}">
        <p14:creationId xmlns:p14="http://schemas.microsoft.com/office/powerpoint/2010/main" xmlns="" val="1498935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Tm="16158">
        <p14:reveal/>
      </p:transition>
    </mc:Choice>
    <mc:Fallback>
      <p:transition spd="slow" advTm="1615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4866967" y="5235678"/>
            <a:ext cx="4008656" cy="13273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u="sng" dirty="0" smtClean="0">
                <a:solidFill>
                  <a:srgbClr val="C00000"/>
                </a:solidFill>
              </a:rPr>
              <a:t>Луи Брайля </a:t>
            </a:r>
            <a:r>
              <a:rPr lang="ru-RU" b="1" i="1" u="sng" dirty="0" smtClean="0"/>
              <a:t>изобретатель </a:t>
            </a:r>
            <a:r>
              <a:rPr lang="ru-RU" b="1" i="1" u="sng" dirty="0"/>
              <a:t>рельефно-точечного шрифта </a:t>
            </a:r>
            <a:r>
              <a:rPr lang="ru-RU" b="1" dirty="0" smtClean="0"/>
              <a:t>-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422" y="1902542"/>
            <a:ext cx="3590214" cy="47850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55192" y="191730"/>
            <a:ext cx="4341069" cy="492711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28414" y="383459"/>
            <a:ext cx="333623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u="sng" dirty="0">
                <a:solidFill>
                  <a:srgbClr val="C00000"/>
                </a:solidFill>
              </a:rPr>
              <a:t>Валентина </a:t>
            </a:r>
            <a:r>
              <a:rPr lang="ru-RU" sz="2800" b="1" i="1" u="sng" dirty="0" err="1" smtClean="0">
                <a:solidFill>
                  <a:srgbClr val="C00000"/>
                </a:solidFill>
              </a:rPr>
              <a:t>Гаюи</a:t>
            </a:r>
            <a:r>
              <a:rPr lang="ru-RU" sz="2800" b="1" dirty="0">
                <a:solidFill>
                  <a:prstClr val="black"/>
                </a:solidFill>
              </a:rPr>
              <a:t> </a:t>
            </a:r>
            <a:r>
              <a:rPr lang="ru-RU" sz="2800" b="1" dirty="0" smtClean="0">
                <a:solidFill>
                  <a:prstClr val="black"/>
                </a:solidFill>
              </a:rPr>
              <a:t> </a:t>
            </a:r>
            <a:r>
              <a:rPr lang="ru-RU" sz="2800" b="1" i="1" u="sng" dirty="0" smtClean="0">
                <a:solidFill>
                  <a:prstClr val="black"/>
                </a:solidFill>
              </a:rPr>
              <a:t>основатель </a:t>
            </a:r>
            <a:r>
              <a:rPr lang="ru-RU" sz="2800" b="1" i="1" u="sng" dirty="0">
                <a:solidFill>
                  <a:prstClr val="black"/>
                </a:solidFill>
              </a:rPr>
              <a:t>первой школы для слепых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182030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6107">
        <p:split orient="vert"/>
      </p:transition>
    </mc:Choice>
    <mc:Fallback>
      <p:transition spd="slow" advTm="6107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4439263" y="870154"/>
            <a:ext cx="4513007" cy="47047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/>
              <a:t>Крестной </a:t>
            </a:r>
            <a:r>
              <a:rPr lang="ru-RU" b="1" dirty="0"/>
              <a:t>матерью была аристократка </a:t>
            </a:r>
            <a:r>
              <a:rPr lang="ru-RU" b="1" i="1" dirty="0" err="1">
                <a:solidFill>
                  <a:srgbClr val="C00000"/>
                </a:solidFill>
              </a:rPr>
              <a:t>Гвилли</a:t>
            </a:r>
            <a:r>
              <a:rPr lang="ru-RU" b="1" i="1" dirty="0">
                <a:solidFill>
                  <a:srgbClr val="C00000"/>
                </a:solidFill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</a:rPr>
              <a:t>Д'ербемон</a:t>
            </a:r>
            <a:r>
              <a:rPr lang="ru-RU" dirty="0" smtClean="0"/>
              <a:t>, которая </a:t>
            </a:r>
            <a:r>
              <a:rPr lang="ru-RU" dirty="0"/>
              <a:t>много времени и личных средств тратила на помощь слепым. </a:t>
            </a:r>
            <a:endParaRPr lang="ru-RU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431616">
            <a:off x="445286" y="670437"/>
            <a:ext cx="3819218" cy="534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5606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Tm="6726">
        <p14:reveal/>
      </p:transition>
    </mc:Choice>
    <mc:Fallback>
      <p:transition spd="slow" advTm="672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91325" y="147484"/>
            <a:ext cx="8919940" cy="64155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300" b="1" i="1" u="sng" dirty="0" err="1" smtClean="0">
                <a:solidFill>
                  <a:srgbClr val="C00000"/>
                </a:solidFill>
              </a:rPr>
              <a:t>Гвилли</a:t>
            </a:r>
            <a:r>
              <a:rPr lang="ru-RU" sz="5300" b="1" i="1" u="sng" dirty="0" smtClean="0">
                <a:solidFill>
                  <a:srgbClr val="C00000"/>
                </a:solidFill>
              </a:rPr>
              <a:t> </a:t>
            </a:r>
            <a:r>
              <a:rPr lang="ru-RU" sz="4700" b="1" i="1" u="sng" dirty="0" err="1" smtClean="0">
                <a:solidFill>
                  <a:srgbClr val="C00000"/>
                </a:solidFill>
              </a:rPr>
              <a:t>Д'ербемон</a:t>
            </a:r>
            <a:r>
              <a:rPr lang="ru-RU" sz="4700" u="sng" dirty="0" smtClean="0"/>
              <a:t> </a:t>
            </a:r>
          </a:p>
          <a:p>
            <a:r>
              <a:rPr lang="ru-RU" dirty="0" smtClean="0"/>
              <a:t>Имея </a:t>
            </a:r>
            <a:r>
              <a:rPr lang="ru-RU" dirty="0"/>
              <a:t>многочисленные контакты с незрячими, она заметила, что они далеко не всегда воспринимаются прохожими как слепые, поэтому имеют серьёзные заботы при самостоятельном передвижении по городу. </a:t>
            </a:r>
            <a:endParaRPr lang="ru-RU" dirty="0" smtClean="0"/>
          </a:p>
          <a:p>
            <a:r>
              <a:rPr lang="ru-RU" dirty="0" smtClean="0"/>
              <a:t>И </a:t>
            </a:r>
            <a:r>
              <a:rPr lang="ru-RU" dirty="0"/>
              <a:t>ей пришла в голову мысль, чтобы слепые пользовались белой тростью. Префект парижской полиции поддержал эту идею. </a:t>
            </a:r>
            <a:endParaRPr lang="ru-RU" dirty="0" smtClean="0"/>
          </a:p>
          <a:p>
            <a:r>
              <a:rPr lang="ru-RU" dirty="0" smtClean="0"/>
              <a:t>С </a:t>
            </a:r>
            <a:r>
              <a:rPr lang="ru-RU" dirty="0"/>
              <a:t>помощью газеты удалось развернуть движение за внедрение белой трости по всей Франции. </a:t>
            </a:r>
            <a:r>
              <a:rPr lang="ru-RU" dirty="0" smtClean="0"/>
              <a:t>  </a:t>
            </a:r>
          </a:p>
          <a:p>
            <a:r>
              <a:rPr lang="ru-RU" b="1" i="1" u="sng" dirty="0" smtClean="0"/>
              <a:t>7 </a:t>
            </a:r>
            <a:r>
              <a:rPr lang="ru-RU" b="1" i="1" u="sng" dirty="0"/>
              <a:t>февраля 1931 г. </a:t>
            </a:r>
            <a:r>
              <a:rPr lang="ru-RU" dirty="0"/>
              <a:t>на специальных торжествах с участием военного министра просвещения и охраны здоровья </a:t>
            </a:r>
            <a:r>
              <a:rPr lang="ru-RU" dirty="0" err="1"/>
              <a:t>Гвилли</a:t>
            </a:r>
            <a:r>
              <a:rPr lang="ru-RU" dirty="0"/>
              <a:t> вручила белые тросточки первому президенту ослепших французских ветеранов 1-й Мировой войны и представителю гражданских незрячих.</a:t>
            </a:r>
          </a:p>
        </p:txBody>
      </p:sp>
    </p:spTree>
    <p:extLst>
      <p:ext uri="{BB962C8B-B14F-4D97-AF65-F5344CB8AC3E}">
        <p14:creationId xmlns:p14="http://schemas.microsoft.com/office/powerpoint/2010/main" xmlns="" val="2261295097"/>
      </p:ext>
    </p:extLst>
  </p:cSld>
  <p:clrMapOvr>
    <a:masterClrMapping/>
  </p:clrMapOvr>
  <p:transition spd="slow" advTm="33211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l="8697" r="9247" b="16518"/>
          <a:stretch/>
        </p:blipFill>
        <p:spPr>
          <a:xfrm rot="354614">
            <a:off x="5435837" y="2064307"/>
            <a:ext cx="3448476" cy="2865981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91325" y="0"/>
            <a:ext cx="5483565" cy="6563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После </a:t>
            </a:r>
            <a:r>
              <a:rPr lang="ru-RU" dirty="0"/>
              <a:t>второй мировой войны белая трость приобрела новый вид: </a:t>
            </a:r>
            <a:r>
              <a:rPr lang="ru-RU" b="1" i="1" u="sng" dirty="0">
                <a:solidFill>
                  <a:srgbClr val="C00000"/>
                </a:solidFill>
              </a:rPr>
              <a:t>Ричард </a:t>
            </a:r>
            <a:r>
              <a:rPr lang="ru-RU" b="1" i="1" u="sng" dirty="0" err="1">
                <a:solidFill>
                  <a:srgbClr val="C00000"/>
                </a:solidFill>
              </a:rPr>
              <a:t>Хувер</a:t>
            </a:r>
            <a:r>
              <a:rPr lang="ru-RU" dirty="0"/>
              <a:t>, </a:t>
            </a:r>
            <a:r>
              <a:rPr lang="ru-RU" u="sng" dirty="0"/>
              <a:t>который занимался реабилитацией американских ветеранов войны, потерявших зрение</a:t>
            </a:r>
            <a:r>
              <a:rPr lang="ru-RU" dirty="0"/>
              <a:t>, обратил внимание на то, </a:t>
            </a:r>
            <a:endParaRPr lang="ru-RU" dirty="0" smtClean="0"/>
          </a:p>
          <a:p>
            <a:r>
              <a:rPr lang="ru-RU" dirty="0" smtClean="0"/>
              <a:t>что </a:t>
            </a:r>
            <a:r>
              <a:rPr lang="ru-RU" dirty="0"/>
              <a:t>более длинной тростью можно изучать препятствия, находящиеся на пути незрячего человека и, таким образом, он может передвигаться более уверенно и безопасно. </a:t>
            </a:r>
          </a:p>
        </p:txBody>
      </p:sp>
    </p:spTree>
    <p:extLst>
      <p:ext uri="{BB962C8B-B14F-4D97-AF65-F5344CB8AC3E}">
        <p14:creationId xmlns:p14="http://schemas.microsoft.com/office/powerpoint/2010/main" xmlns="" val="3734669023"/>
      </p:ext>
    </p:extLst>
  </p:cSld>
  <p:clrMapOvr>
    <a:masterClrMapping/>
  </p:clrMapOvr>
  <p:transition spd="slow" advTm="20058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91325" y="0"/>
            <a:ext cx="8831449" cy="6607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/>
              <a:t>День белой трости </a:t>
            </a:r>
            <a:endParaRPr lang="ru-RU" b="1" dirty="0" smtClean="0"/>
          </a:p>
          <a:p>
            <a:r>
              <a:rPr lang="ru-RU" dirty="0" smtClean="0"/>
              <a:t>был </a:t>
            </a:r>
            <a:r>
              <a:rPr lang="ru-RU" dirty="0"/>
              <a:t>провозглашен международным днем </a:t>
            </a:r>
            <a:r>
              <a:rPr lang="ru-RU" b="1" i="1" u="sng" dirty="0"/>
              <a:t>в США в 1964 году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а </a:t>
            </a:r>
            <a:r>
              <a:rPr lang="ru-RU" b="1" i="1" dirty="0"/>
              <a:t>с 1987 года отмечается и в России</a:t>
            </a:r>
            <a:r>
              <a:rPr lang="ru-RU" dirty="0" smtClean="0"/>
              <a:t>.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С тех пор - это память об истории белой трости не только как инструмента в помощь незрячим людям, но и как символ слепоты.</a:t>
            </a:r>
          </a:p>
        </p:txBody>
      </p:sp>
    </p:spTree>
    <p:extLst>
      <p:ext uri="{BB962C8B-B14F-4D97-AF65-F5344CB8AC3E}">
        <p14:creationId xmlns:p14="http://schemas.microsoft.com/office/powerpoint/2010/main" xmlns="" val="3323660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Tm="13031">
        <p14:reveal/>
      </p:transition>
    </mc:Choice>
    <mc:Fallback>
      <p:transition spd="slow" advTm="1303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 men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TM02474572[[fn=Медицинский шаблон оформления]]</Template>
  <TotalTime>130</TotalTime>
  <Words>392</Words>
  <Application>Microsoft Office PowerPoint</Application>
  <PresentationFormat>Экран (4:3)</PresentationFormat>
  <Paragraphs>34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La mente</vt:lpstr>
      <vt:lpstr>«Свет души рассеет тьму»</vt:lpstr>
      <vt:lpstr>15 октября  Международный день белой трости  – это день уважения, помощи и милосердия к слепым и слабовидящим людям. Этот день отмечается в напоминание о возможностях и правах  слепых людей. Так почему именно Белой?</vt:lpstr>
      <vt:lpstr> 1921 году когда в Великобритании с известным молодым художником Джеймсом Биггсом произошел несчастный случай и он ослеп.  Ему предстояло начинать жизнь с нового листа. Он вновь стал учиться ходить, но только уже с тростью.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«Свет души рассеет тьму»</dc:title>
  <dc:creator>Пользователь Windows</dc:creator>
  <cp:lastModifiedBy>Света</cp:lastModifiedBy>
  <cp:revision>10</cp:revision>
  <dcterms:created xsi:type="dcterms:W3CDTF">2021-10-14T07:52:17Z</dcterms:created>
  <dcterms:modified xsi:type="dcterms:W3CDTF">2025-10-10T16:09:34Z</dcterms:modified>
</cp:coreProperties>
</file>