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73" r:id="rId4"/>
    <p:sldId id="274" r:id="rId5"/>
    <p:sldId id="258" r:id="rId6"/>
    <p:sldId id="265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6" r:id="rId17"/>
    <p:sldId id="270" r:id="rId18"/>
    <p:sldId id="271" r:id="rId19"/>
    <p:sldId id="275" r:id="rId20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58" d="100"/>
          <a:sy n="58" d="100"/>
        </p:scale>
        <p:origin x="-1464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14920"/>
            <a:ext cx="809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113720"/>
            <a:ext cx="90716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14920"/>
            <a:ext cx="809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11372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11372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214920"/>
            <a:ext cx="809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Рисунок 34"/>
          <p:cNvPicPr/>
          <p:nvPr/>
        </p:nvPicPr>
        <p:blipFill>
          <a:blip r:embed="rId2" cstate="print"/>
          <a:stretch/>
        </p:blipFill>
        <p:spPr>
          <a:xfrm>
            <a:off x="2292120" y="182376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6" name="Рисунок 35"/>
          <p:cNvPicPr/>
          <p:nvPr/>
        </p:nvPicPr>
        <p:blipFill>
          <a:blip r:embed="rId2" cstate="print"/>
          <a:stretch/>
        </p:blipFill>
        <p:spPr>
          <a:xfrm>
            <a:off x="2292120" y="182376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14920"/>
            <a:ext cx="809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14920"/>
            <a:ext cx="809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14920"/>
            <a:ext cx="809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14920"/>
            <a:ext cx="809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1040"/>
            <a:ext cx="8099640" cy="573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14920"/>
            <a:ext cx="809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000" y="411372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214920"/>
            <a:ext cx="809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14920"/>
            <a:ext cx="809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11372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14920"/>
            <a:ext cx="809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113720"/>
            <a:ext cx="90716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14920"/>
            <a:ext cx="809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113720"/>
            <a:ext cx="90716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14920"/>
            <a:ext cx="809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152680" y="411372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4000" y="411372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14920"/>
            <a:ext cx="809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2" name="Рисунок 71"/>
          <p:cNvPicPr/>
          <p:nvPr/>
        </p:nvPicPr>
        <p:blipFill>
          <a:blip r:embed="rId2" cstate="print"/>
          <a:stretch/>
        </p:blipFill>
        <p:spPr>
          <a:xfrm>
            <a:off x="2292120" y="182376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3" name="Рисунок 72"/>
          <p:cNvPicPr/>
          <p:nvPr/>
        </p:nvPicPr>
        <p:blipFill>
          <a:blip r:embed="rId2" cstate="print"/>
          <a:stretch/>
        </p:blipFill>
        <p:spPr>
          <a:xfrm>
            <a:off x="2292120" y="182376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14920"/>
            <a:ext cx="809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214920"/>
            <a:ext cx="809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14920"/>
            <a:ext cx="809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14920"/>
            <a:ext cx="809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14920"/>
            <a:ext cx="809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221040"/>
            <a:ext cx="8099640" cy="573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14920"/>
            <a:ext cx="809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04000" y="411372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14920"/>
            <a:ext cx="809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411372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14920"/>
            <a:ext cx="809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4113720"/>
            <a:ext cx="90716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14920"/>
            <a:ext cx="809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4113720"/>
            <a:ext cx="90716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14920"/>
            <a:ext cx="809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152680" y="411372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04000" y="411372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14920"/>
            <a:ext cx="809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0" name="Рисунок 109"/>
          <p:cNvPicPr/>
          <p:nvPr/>
        </p:nvPicPr>
        <p:blipFill>
          <a:blip r:embed="rId2" cstate="print"/>
          <a:stretch/>
        </p:blipFill>
        <p:spPr>
          <a:xfrm>
            <a:off x="2292120" y="182376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11" name="Рисунок 110"/>
          <p:cNvPicPr/>
          <p:nvPr/>
        </p:nvPicPr>
        <p:blipFill>
          <a:blip r:embed="rId2" cstate="print"/>
          <a:stretch/>
        </p:blipFill>
        <p:spPr>
          <a:xfrm>
            <a:off x="2292120" y="182376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14920"/>
            <a:ext cx="809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14920"/>
            <a:ext cx="809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221040"/>
            <a:ext cx="8099640" cy="573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14920"/>
            <a:ext cx="809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11372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214920"/>
            <a:ext cx="809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11372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14920"/>
            <a:ext cx="809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113720"/>
            <a:ext cx="907164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14" cstate="print"/>
          <a:stretch/>
        </p:blipFill>
        <p:spPr>
          <a:xfrm>
            <a:off x="0" y="0"/>
            <a:ext cx="10079280" cy="755532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/>
          <p:nvPr/>
        </p:nvPicPr>
        <p:blipFill>
          <a:blip r:embed="rId14" cstate="print"/>
          <a:stretch/>
        </p:blipFill>
        <p:spPr>
          <a:xfrm>
            <a:off x="0" y="0"/>
            <a:ext cx="10079280" cy="755532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1040"/>
            <a:ext cx="8099640" cy="1237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73"/>
          <p:cNvPicPr/>
          <p:nvPr/>
        </p:nvPicPr>
        <p:blipFill>
          <a:blip r:embed="rId14" cstate="print"/>
          <a:stretch/>
        </p:blipFill>
        <p:spPr>
          <a:xfrm>
            <a:off x="0" y="0"/>
            <a:ext cx="10079280" cy="7555320"/>
          </a:xfrm>
          <a:prstGeom prst="rect">
            <a:avLst/>
          </a:prstGeom>
          <a:ln>
            <a:noFill/>
          </a:ln>
        </p:spPr>
      </p:pic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221040"/>
            <a:ext cx="8099640" cy="1237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56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Восст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503808" y="1187549"/>
            <a:ext cx="9287826" cy="2617887"/>
          </a:xfrm>
          <a:prstGeom prst="rect">
            <a:avLst/>
          </a:prstGeom>
        </p:spPr>
        <p:txBody>
          <a:bodyPr wrap="none" lIns="100794" tIns="50397" rIns="100794" bIns="50397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195 лет со дня восстания декабристов (1825)</a:t>
            </a:r>
            <a:endParaRPr lang="ru-RU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«Удивительное поколение»</a:t>
            </a:r>
            <a:endParaRPr lang="ru-RU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36056" y="6876181"/>
            <a:ext cx="4937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Информационный </a:t>
            </a:r>
            <a:r>
              <a:rPr 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стенд</a:t>
            </a:r>
            <a:endParaRPr lang="ru-RU" sz="24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503808" y="251445"/>
            <a:ext cx="6696744" cy="122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Бестужев-Рюмин Михаил Павлович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1801-1826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504000" y="1823760"/>
            <a:ext cx="442656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</a:pPr>
            <a:r>
              <a:rPr lang="ru-RU" sz="2600" strike="noStrike" dirty="0" smtClean="0">
                <a:latin typeface="Times New Roman"/>
              </a:rPr>
              <a:t>Декабрист</a:t>
            </a:r>
            <a:r>
              <a:rPr lang="ru-RU" sz="2600" strike="noStrike" dirty="0">
                <a:latin typeface="Times New Roman"/>
              </a:rPr>
              <a:t>, участник Южного общества, один из руководителей Васильковской управы и восстания Черниговского полка. По приговору суда повешен вместе с другими руководителями декабристского движения 25 июля 1826 года в Петропавловской крепости.</a:t>
            </a:r>
            <a:endParaRPr dirty="0"/>
          </a:p>
        </p:txBody>
      </p:sp>
      <p:pic>
        <p:nvPicPr>
          <p:cNvPr id="142" name="Рисунок 141"/>
          <p:cNvPicPr/>
          <p:nvPr/>
        </p:nvPicPr>
        <p:blipFill>
          <a:blip r:embed="rId2" cstate="print"/>
          <a:stretch/>
        </p:blipFill>
        <p:spPr>
          <a:xfrm>
            <a:off x="5400000" y="1902240"/>
            <a:ext cx="4015440" cy="4865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504000" y="228600"/>
            <a:ext cx="8099640" cy="122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4400" b="1" strike="noStrike" dirty="0">
                <a:latin typeface="Times New Roman" pitchFamily="18" charset="0"/>
                <a:cs typeface="Times New Roman" pitchFamily="18" charset="0"/>
              </a:rPr>
              <a:t>Каховский Пётр Григорьевич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4400" b="1" strike="noStrike" dirty="0">
                <a:latin typeface="Times New Roman" pitchFamily="18" charset="0"/>
                <a:cs typeface="Times New Roman" pitchFamily="18" charset="0"/>
              </a:rPr>
              <a:t>(1797— 1826)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504000" y="1823760"/>
            <a:ext cx="4536312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</a:pPr>
            <a:r>
              <a:rPr lang="ru-RU" sz="2400" strike="noStrike" dirty="0">
                <a:latin typeface="Times New Roman"/>
              </a:rPr>
              <a:t>Декабрист. В день восстания поднял Гвардейский флотский экипаж и одним из первых прибыл на Сенатскую площадь, где смертельно ранил петербургского генерал-губернатора М. А. Милорадовича и командира лейб-гвардии гренадерского полка полковника Н. К. </a:t>
            </a:r>
            <a:r>
              <a:rPr lang="ru-RU" sz="2400" strike="noStrike" dirty="0" err="1">
                <a:latin typeface="Times New Roman"/>
              </a:rPr>
              <a:t>Стюрлера</a:t>
            </a:r>
            <a:r>
              <a:rPr lang="ru-RU" sz="2400" strike="noStrike" dirty="0">
                <a:latin typeface="Times New Roman"/>
              </a:rPr>
              <a:t>. Был приговорен к четвертованию, которое заменили на повешение. Казнь состоялась 25 июля 1826 г. в Петропавловской крепости.</a:t>
            </a:r>
            <a:endParaRPr sz="2000" dirty="0"/>
          </a:p>
        </p:txBody>
      </p:sp>
      <p:pic>
        <p:nvPicPr>
          <p:cNvPr id="145" name="Рисунок 144"/>
          <p:cNvPicPr/>
          <p:nvPr/>
        </p:nvPicPr>
        <p:blipFill>
          <a:blip r:embed="rId2" cstate="print"/>
          <a:stretch/>
        </p:blipFill>
        <p:spPr>
          <a:xfrm>
            <a:off x="5391360" y="1823760"/>
            <a:ext cx="3752280" cy="511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504000" y="228600"/>
            <a:ext cx="8352736" cy="122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Пестель Павел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Иванович</a:t>
            </a:r>
          </a:p>
          <a:p>
            <a:pPr algn="ctr">
              <a:lnSpc>
                <a:spcPct val="100000"/>
              </a:lnSpc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1793—1826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504000" y="1823760"/>
            <a:ext cx="4680328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</a:pPr>
            <a:r>
              <a:rPr lang="ru-RU" sz="2400" strike="noStrike" dirty="0">
                <a:latin typeface="Times New Roman"/>
              </a:rPr>
              <a:t>Декабрист. Создал и возглавил Южное общество декабристов (1821 г.) и пытался объединить его с Северным обществом на основе своей программы «Русская правда».</a:t>
            </a:r>
            <a:endParaRPr sz="2400" dirty="0"/>
          </a:p>
          <a:p>
            <a:pPr>
              <a:lnSpc>
                <a:spcPct val="100000"/>
              </a:lnSpc>
              <a:buSzPct val="45000"/>
            </a:pPr>
            <a:r>
              <a:rPr lang="ru-RU" sz="2400" strike="noStrike" dirty="0">
                <a:latin typeface="Times New Roman"/>
              </a:rPr>
              <a:t>13 декабря 1825 г. по доносу был арестован и не смог принять участие в восстании на Сенатской площади.</a:t>
            </a:r>
            <a:endParaRPr sz="2400" dirty="0"/>
          </a:p>
          <a:p>
            <a:pPr>
              <a:lnSpc>
                <a:spcPct val="100000"/>
              </a:lnSpc>
              <a:buSzPct val="45000"/>
            </a:pPr>
            <a:r>
              <a:rPr lang="ru-RU" sz="2400" strike="noStrike" dirty="0">
                <a:latin typeface="Times New Roman"/>
              </a:rPr>
              <a:t>Вместе с другими приговорёнными к смерти декабристами был казнён 25 июля 1826 г. в Петропавловской крепости.</a:t>
            </a:r>
            <a:endParaRPr sz="2400" dirty="0"/>
          </a:p>
        </p:txBody>
      </p:sp>
      <p:pic>
        <p:nvPicPr>
          <p:cNvPr id="148" name="Рисунок 147"/>
          <p:cNvPicPr/>
          <p:nvPr/>
        </p:nvPicPr>
        <p:blipFill>
          <a:blip r:embed="rId2" cstate="print"/>
          <a:stretch/>
        </p:blipFill>
        <p:spPr>
          <a:xfrm>
            <a:off x="5544000" y="1800000"/>
            <a:ext cx="4031640" cy="496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504000" y="228600"/>
            <a:ext cx="8099640" cy="122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Муравьев – Апостол Сергей Иванович (1796—1826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504000" y="1823760"/>
            <a:ext cx="4536312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</a:pPr>
            <a:r>
              <a:rPr lang="ru-RU" sz="2400" strike="noStrike" dirty="0">
                <a:latin typeface="Times New Roman"/>
              </a:rPr>
              <a:t>Декабрист. Возглавлял Васильковую управу, установил связь с польским Патриотическим обществом и Обществом соединённых славян. Соглашался с необходимостью цареубийства; вёл пропаганду среди солдат. С осени 1825 г. был введён в Директорию Южного общества. Был приговорен к смертной казни и повешен 25 июля 1826 г. на кронверке: Петропавловской крепости.</a:t>
            </a:r>
            <a:endParaRPr sz="2400" dirty="0"/>
          </a:p>
        </p:txBody>
      </p:sp>
      <p:pic>
        <p:nvPicPr>
          <p:cNvPr id="151" name="Рисунок 150"/>
          <p:cNvPicPr/>
          <p:nvPr/>
        </p:nvPicPr>
        <p:blipFill>
          <a:blip r:embed="rId2" cstate="print"/>
          <a:stretch/>
        </p:blipFill>
        <p:spPr>
          <a:xfrm>
            <a:off x="5397840" y="1728000"/>
            <a:ext cx="3961800" cy="514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504000" y="228599"/>
            <a:ext cx="8099640" cy="12469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Кондратий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Фёдорович 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Рылеев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(1795—1826)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504000" y="1823760"/>
            <a:ext cx="4752336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buSzPct val="45000"/>
            </a:pPr>
            <a:r>
              <a:rPr lang="ru-RU" sz="2400" strike="noStrike" dirty="0" smtClean="0">
                <a:latin typeface="Times New Roman"/>
              </a:rPr>
              <a:t>Поэт, декабрист</a:t>
            </a:r>
            <a:r>
              <a:rPr lang="ru-RU" sz="2400" strike="noStrike" dirty="0">
                <a:latin typeface="Times New Roman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1823 г. был принят в тайное Северное общество, причём сразу причислен к разряду «убеждённых»; с конца 1824 г. входил в состав директории этой организации и фактически возглавлял её.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взглядам он был республиканцем, вопрос о судьбе императорской семьи предлагал решить компромиссно — вывезти её за рубеж. </a:t>
            </a:r>
            <a:r>
              <a:rPr lang="ru-RU" sz="2400" strike="noStrike" dirty="0" smtClean="0">
                <a:latin typeface="Times New Roman"/>
              </a:rPr>
              <a:t> Был приговорен к смертной казни и повешен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июля</a:t>
            </a:r>
          </a:p>
          <a:p>
            <a:pPr marL="620713" indent="-261938" defTabSz="800100">
              <a:buSzPct val="45000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1826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dirty="0" smtClean="0">
                <a:latin typeface="Times New Roman"/>
              </a:rPr>
              <a:t>в Петропавловской     </a:t>
            </a:r>
            <a:r>
              <a:rPr lang="ru-RU" sz="2400" dirty="0" smtClean="0">
                <a:latin typeface="Times New Roman"/>
              </a:rPr>
              <a:t>        крепости</a:t>
            </a:r>
            <a:r>
              <a:rPr lang="ru-RU" sz="2400" dirty="0" smtClean="0">
                <a:latin typeface="Times New Roman"/>
              </a:rPr>
              <a:t>.</a:t>
            </a:r>
            <a:endParaRPr lang="ru-RU" sz="2400" dirty="0" smtClean="0"/>
          </a:p>
          <a:p>
            <a:pPr>
              <a:buSzPct val="45000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sz="24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2360" y="1763613"/>
            <a:ext cx="3960440" cy="516980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504000" y="228600"/>
            <a:ext cx="8099640" cy="122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Значение восстания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504000" y="1823760"/>
            <a:ext cx="907164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7200">
              <a:lnSpc>
                <a:spcPct val="100000"/>
              </a:lnSpc>
              <a:buClr>
                <a:srgbClr val="C00000"/>
              </a:buClr>
              <a:buSzPct val="41000"/>
              <a:buFont typeface="Wingdings" pitchFamily="2" charset="2"/>
              <a:buChar char="q"/>
            </a:pPr>
            <a:r>
              <a:rPr lang="ru-RU" sz="2600" strike="noStrike" dirty="0">
                <a:latin typeface="Times New Roman"/>
              </a:rPr>
              <a:t>Выступление декабристов и следствие по их делу показало наличие глубоких противоречий в обществе, порождённых отжившей феодально-крепостнической системой. </a:t>
            </a:r>
            <a:endParaRPr sz="2600" dirty="0"/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SzPct val="41000"/>
              <a:buFont typeface="Wingdings" pitchFamily="2" charset="2"/>
              <a:buChar char="q"/>
            </a:pPr>
            <a:r>
              <a:rPr lang="ru-RU" sz="2600" strike="noStrike" dirty="0">
                <a:latin typeface="Times New Roman"/>
              </a:rPr>
              <a:t>Стране необходимы были новые реформы. </a:t>
            </a:r>
            <a:endParaRPr sz="2600" dirty="0"/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SzPct val="41000"/>
              <a:buFont typeface="Wingdings" pitchFamily="2" charset="2"/>
              <a:buChar char="q"/>
            </a:pPr>
            <a:r>
              <a:rPr lang="ru-RU" sz="2600" strike="noStrike" dirty="0">
                <a:latin typeface="Times New Roman"/>
              </a:rPr>
              <a:t>Декабристы всколыхнули передовую часть российского общества. </a:t>
            </a:r>
            <a:endParaRPr sz="2600" dirty="0"/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SzPct val="41000"/>
              <a:buFont typeface="Wingdings" pitchFamily="2" charset="2"/>
              <a:buChar char="q"/>
            </a:pPr>
            <a:r>
              <a:rPr lang="ru-RU" sz="2600" strike="noStrike" dirty="0">
                <a:latin typeface="Times New Roman"/>
              </a:rPr>
              <a:t>Усилия и таланты русской интеллигенции были направлены на борьбу с крепостничеством и самодержавием.</a:t>
            </a:r>
            <a:endParaRPr sz="2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504000" y="221040"/>
            <a:ext cx="8099640" cy="123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2"/>
          <p:cNvSpPr/>
          <p:nvPr/>
        </p:nvSpPr>
        <p:spPr>
          <a:xfrm>
            <a:off x="504000" y="1823760"/>
            <a:ext cx="907164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TextShape 3"/>
          <p:cNvSpPr txBox="1"/>
          <p:nvPr/>
        </p:nvSpPr>
        <p:spPr>
          <a:xfrm>
            <a:off x="504000" y="221040"/>
            <a:ext cx="8099640" cy="1237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Итоги восстания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TextShape 4"/>
          <p:cNvSpPr txBox="1"/>
          <p:nvPr/>
        </p:nvSpPr>
        <p:spPr>
          <a:xfrm>
            <a:off x="215776" y="1823760"/>
            <a:ext cx="4896544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суду было привлечено 579 человек (80%военных). 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SzPct val="45000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13 июля 1826 года состоялась казнь декабристов: Пестель, Рылеев, Муравьев-Апостол, Бестужев-Рюмин, Каховский вначале были приговорены к четвертованию, затем к повешению (слева направо). Они были лишены всех званий и наград. 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SzPct val="45000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Свыше ста тридцати человек были отправлены в ссылку на каторгу и поселение в Сибирь, 15 человек – на Кавказ.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8" name="Рисунок 157"/>
          <p:cNvPicPr/>
          <p:nvPr/>
        </p:nvPicPr>
        <p:blipFill>
          <a:blip r:embed="rId2" cstate="print"/>
          <a:stretch/>
        </p:blipFill>
        <p:spPr>
          <a:xfrm>
            <a:off x="5184000" y="2018519"/>
            <a:ext cx="4608840" cy="348950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Восст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503808" y="1187549"/>
            <a:ext cx="9287826" cy="2617887"/>
          </a:xfrm>
          <a:prstGeom prst="rect">
            <a:avLst/>
          </a:prstGeom>
        </p:spPr>
        <p:txBody>
          <a:bodyPr wrap="none" lIns="100794" tIns="50397" rIns="100794" bIns="50397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Спасибо за внимание!</a:t>
            </a:r>
            <a:endParaRPr lang="ru-RU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Восст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</p:pic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0" y="-26133"/>
            <a:ext cx="9450586" cy="341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ctr">
            <a:spAutoFit/>
          </a:bodyPr>
          <a:lstStyle/>
          <a:p>
            <a:pPr algn="r"/>
            <a:r>
              <a:rPr lang="ru-RU" altLang="ru-RU" sz="35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</a:t>
            </a:r>
            <a:r>
              <a:rPr lang="ru-RU" altLang="ru-RU" sz="3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«Пока свободою горим,</a:t>
            </a:r>
          </a:p>
          <a:p>
            <a:pPr algn="r"/>
            <a:r>
              <a:rPr lang="ru-RU" altLang="ru-RU" sz="3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 сердца для чести живы,</a:t>
            </a:r>
          </a:p>
          <a:p>
            <a:pPr algn="r"/>
            <a:r>
              <a:rPr lang="ru-RU" altLang="ru-RU" sz="3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 друг, отчизне посвятим,</a:t>
            </a:r>
          </a:p>
          <a:p>
            <a:pPr algn="r"/>
            <a:r>
              <a:rPr lang="ru-RU" altLang="ru-RU" sz="3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Души прекрасные порывы!»</a:t>
            </a:r>
          </a:p>
          <a:p>
            <a:pPr algn="r"/>
            <a:r>
              <a:rPr lang="ru-RU" altLang="ru-RU" sz="3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А.С.Пушкин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504000" y="221040"/>
            <a:ext cx="8099640" cy="123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2"/>
          <p:cNvSpPr/>
          <p:nvPr/>
        </p:nvSpPr>
        <p:spPr>
          <a:xfrm>
            <a:off x="504000" y="1823760"/>
            <a:ext cx="907164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TextShape 3"/>
          <p:cNvSpPr txBox="1"/>
          <p:nvPr/>
        </p:nvSpPr>
        <p:spPr>
          <a:xfrm>
            <a:off x="504000" y="221040"/>
            <a:ext cx="8099640" cy="1237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Восстание декабристов</a:t>
            </a:r>
          </a:p>
        </p:txBody>
      </p:sp>
      <p:sp>
        <p:nvSpPr>
          <p:cNvPr id="117" name="TextShape 4"/>
          <p:cNvSpPr txBox="1"/>
          <p:nvPr/>
        </p:nvSpPr>
        <p:spPr>
          <a:xfrm>
            <a:off x="503808" y="1907629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Восстание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декабристов — силовая попытка молодых представителей высшей аристократии Российской империи, в основном действующими и отставными офицерами гвардии и флота, изменить политический строй. Восстание произошло 14 декабря (потому декабристы) 1825 года в Петербурге, на Сенатской площади и было подавлено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войсками. 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SzPct val="45000"/>
              <a:buFont typeface="StarSymbol"/>
              <a:buChar char=""/>
            </a:pPr>
            <a:endParaRPr sz="2400" dirty="0"/>
          </a:p>
        </p:txBody>
      </p:sp>
      <p:pic>
        <p:nvPicPr>
          <p:cNvPr id="118" name="Рисунок 117"/>
          <p:cNvPicPr/>
          <p:nvPr/>
        </p:nvPicPr>
        <p:blipFill>
          <a:blip r:embed="rId2" cstate="print"/>
          <a:stretch/>
        </p:blipFill>
        <p:spPr>
          <a:xfrm>
            <a:off x="5184000" y="2016000"/>
            <a:ext cx="4426920" cy="3096000"/>
          </a:xfrm>
          <a:prstGeom prst="rect">
            <a:avLst/>
          </a:prstGeom>
          <a:ln>
            <a:noFill/>
          </a:ln>
        </p:spPr>
      </p:pic>
      <p:sp>
        <p:nvSpPr>
          <p:cNvPr id="119" name="TextShape 5"/>
          <p:cNvSpPr txBox="1"/>
          <p:nvPr/>
        </p:nvSpPr>
        <p:spPr>
          <a:xfrm>
            <a:off x="5256336" y="5292005"/>
            <a:ext cx="4369072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Восстание декабристов 1825 года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504000" y="221040"/>
            <a:ext cx="8099640" cy="123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2"/>
          <p:cNvSpPr/>
          <p:nvPr/>
        </p:nvSpPr>
        <p:spPr>
          <a:xfrm>
            <a:off x="504000" y="1823760"/>
            <a:ext cx="907164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TextShape 3"/>
          <p:cNvSpPr txBox="1"/>
          <p:nvPr/>
        </p:nvSpPr>
        <p:spPr>
          <a:xfrm>
            <a:off x="504000" y="221040"/>
            <a:ext cx="8099640" cy="1237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Тайные общества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Shape 4"/>
          <p:cNvSpPr txBox="1"/>
          <p:nvPr/>
        </p:nvSpPr>
        <p:spPr>
          <a:xfrm>
            <a:off x="359792" y="1979637"/>
            <a:ext cx="4896544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indent="-457200">
              <a:buSzPct val="45000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«Союз спасения» (1816-1817 гг.)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  <a:p>
            <a:pPr indent="-457200">
              <a:buSzPct val="45000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-457200">
              <a:buSzPct val="45000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Союз благоденствия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1818-1821 гг.)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  <a:p>
            <a:pPr indent="-457200">
              <a:buSzPct val="45000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-457200">
              <a:buSzPct val="45000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Южное общество» 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  <a:p>
            <a:pPr indent="-457200">
              <a:buSzPct val="45000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-457200">
              <a:buSzPct val="45000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Северное общество» (1821-1825 гг.)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  <a:p>
            <a:pPr indent="-457200">
              <a:buSzPct val="45000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-457200">
              <a:buSzPct val="45000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Общество соединенных славян», в 1825 влившееся в Южное.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9" name="Рисунок 138"/>
          <p:cNvPicPr/>
          <p:nvPr/>
        </p:nvPicPr>
        <p:blipFill>
          <a:blip r:embed="rId2" cstate="print"/>
          <a:stretch/>
        </p:blipFill>
        <p:spPr>
          <a:xfrm>
            <a:off x="5328344" y="2123653"/>
            <a:ext cx="4320480" cy="345638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04000" y="221040"/>
            <a:ext cx="8099640" cy="1237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dirty="0" smtClean="0">
                <a:latin typeface="Times New Roman" pitchFamily="18" charset="0"/>
                <a:cs typeface="Times New Roman" pitchFamily="18" charset="0"/>
              </a:rPr>
              <a:t>Причины восстания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359792" y="1823760"/>
            <a:ext cx="907164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indent="-3429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Причины движения декабристов.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Война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1812 года и связанный с нею мощный патриотический подъем,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охвативший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все русское общество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3429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endParaRPr sz="1050" dirty="0">
              <a:latin typeface="Times New Roman" pitchFamily="18" charset="0"/>
              <a:cs typeface="Times New Roman" pitchFamily="18" charset="0"/>
            </a:endParaRPr>
          </a:p>
          <a:p>
            <a:pPr marL="358775" indent="-358775">
              <a:buClr>
                <a:srgbClr val="C00000"/>
              </a:buClr>
              <a:buSzPct val="45000"/>
              <a:buFont typeface="Wingdings" pitchFamily="2" charset="2"/>
              <a:buChar char="q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Заграничные походы русской армии 1813-1815 гг. и знакомство будущих декабристов с политическим устройством европейских государств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3429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endParaRPr sz="1050" dirty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Чтение сочинений европейских мыслителей эпохи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Просвещения.</a:t>
            </a:r>
          </a:p>
          <a:p>
            <a:pPr indent="-3429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358775" indent="-358775">
              <a:buClr>
                <a:srgbClr val="C00000"/>
              </a:buClr>
              <a:buSzPct val="45000"/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Российская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действительность (крепостное право, военные поселения, сословия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indent="-3429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endParaRPr sz="1050" dirty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Революционные события в Западной Европе</a:t>
            </a:r>
            <a:r>
              <a:rPr lang="ru-RU" sz="2200" dirty="0" smtClean="0">
                <a:latin typeface="Arial"/>
              </a:rPr>
              <a:t>.       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576000" y="288000"/>
            <a:ext cx="8099640" cy="110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Цели восставших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504000" y="1823760"/>
            <a:ext cx="907164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TextShape 3"/>
          <p:cNvSpPr txBox="1"/>
          <p:nvPr/>
        </p:nvSpPr>
        <p:spPr>
          <a:xfrm>
            <a:off x="504000" y="1804997"/>
            <a:ext cx="907164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Установление в России конституционного парламентского режима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endParaRPr sz="105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Ограничение самодержавия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endParaRPr sz="105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Формы правления — республика или конституционная монархия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endParaRPr sz="105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Отмена крепостного права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endParaRPr sz="105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Демократические преобразования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endParaRPr sz="105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Введение гражданских прав и свобод.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504000" y="221040"/>
            <a:ext cx="8099640" cy="1237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0" lvl="8" algn="ctr">
              <a:buSzPct val="45000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Планы восставших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504000" y="1823760"/>
            <a:ext cx="907164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900" indent="-3429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 допустить присяги новому царю.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endParaRPr sz="105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Вывести полки, которыми они командовали или на которых имели влияние, на Сенатскую площадь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endParaRPr sz="105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 помощью оружия принудить Сенат обнародовать «Манифест к русскому народу» об отмене крепостного права и изменении системы управления страной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endParaRPr sz="105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Арестовать и заключить в Петропавловскую крепость членов царской семьи (не исключалось убийство Николая-1).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endParaRPr sz="105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 временное правительство включить известных реформаторов: М.М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Сперанского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Н.С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Мордвинова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Николай - 1. Александр - 1.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504000" y="221040"/>
            <a:ext cx="8280728" cy="1237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0" lvl="8" algn="ctr">
              <a:buSzPct val="45000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Что произошло на самом деле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287785" y="1547589"/>
            <a:ext cx="9505056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900" indent="-3429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Предупреждённый о готовящемся выступлении, Николай ночью провёл присягу Сената, Синода и Госсовета.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endParaRPr sz="105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П.Г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Каховский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отказался в случае необходимости убить царя.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endParaRPr sz="1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Глава восстания С.П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Трубецкой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прибыл к войскам, и они оказались без руководства.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endParaRPr sz="1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Сенатскую площадь утром 14 декабря был выведен один Московский полк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1100 моряков Гвардейского морского экипажа и 6 рот лейб-гренадёрского полка, не знавшие об истинных целях выступления.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endParaRPr sz="1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Царь предпринял попытку мирным путём ликвидировать выступление.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endParaRPr sz="1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М.А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Милорадович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пытался убедить рядовых участников разойтись, но был смертельно ранен Каховским.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endParaRPr sz="1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того как переговоры не удались, царь отдал приказ о расстреле мятежников.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SzPct val="45000"/>
              <a:buFont typeface="Wingdings" pitchFamily="2" charset="2"/>
              <a:buChar char="q"/>
            </a:pPr>
            <a:endParaRPr sz="1000" dirty="0">
              <a:latin typeface="Times New Roman" pitchFamily="18" charset="0"/>
              <a:cs typeface="Times New Roman" pitchFamily="18" charset="0"/>
            </a:endParaRPr>
          </a:p>
          <a:p>
            <a:pPr marL="1077913" indent="-358775" defTabSz="1158875">
              <a:buClr>
                <a:srgbClr val="C00000"/>
              </a:buClr>
              <a:buSzPct val="45000"/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второго выстрела восставшие дрогнули и побежали.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77913" indent="-358775" defTabSz="1158875">
              <a:buClr>
                <a:srgbClr val="C00000"/>
              </a:buClr>
              <a:buSzPct val="45000"/>
              <a:buFont typeface="Wingdings" pitchFamily="2" charset="2"/>
              <a:buChar char="q"/>
            </a:pPr>
            <a:endParaRPr sz="1000" dirty="0">
              <a:latin typeface="Times New Roman" pitchFamily="18" charset="0"/>
              <a:cs typeface="Times New Roman" pitchFamily="18" charset="0"/>
            </a:endParaRPr>
          </a:p>
          <a:p>
            <a:pPr marL="1077913" indent="-358775" defTabSz="1158875">
              <a:buClr>
                <a:srgbClr val="C00000"/>
              </a:buClr>
              <a:buSzPct val="45000"/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срочно побитые проруби в Неве сбрасывали не только убитых, но 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77913" indent="-358775" defTabSz="1158875">
              <a:buClr>
                <a:srgbClr val="C00000"/>
              </a:buClr>
              <a:buSzPct val="45000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раненых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участников восстания.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504000" y="228600"/>
            <a:ext cx="8099640" cy="122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Почему восстание проходило 14 декабря 1825 г.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504000" y="1823760"/>
            <a:ext cx="907164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</a:pPr>
            <a:r>
              <a:rPr lang="ru-RU" sz="2600" strike="noStrike" dirty="0">
                <a:latin typeface="Times New Roman" pitchFamily="18" charset="0"/>
                <a:cs typeface="Times New Roman" pitchFamily="18" charset="0"/>
              </a:rPr>
              <a:t>Первоначально, восстание декабристы планировали провести летом 1826 года. Однако смерть Императора Александра I (или его таинственное исчезновение) значительно ускорили планируемое восстание.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SzPct val="45000"/>
            </a:pPr>
            <a:r>
              <a:rPr lang="ru-RU" sz="2600" strike="noStrike" dirty="0">
                <a:latin typeface="Times New Roman" pitchFamily="18" charset="0"/>
                <a:cs typeface="Times New Roman" pitchFamily="18" charset="0"/>
              </a:rPr>
              <a:t>Сразу после смерти Императора страна была в кратковременной стадии замешательства и неразберихи: долго не решалось, какую дату выбрать для присяги на верность новому Императору России Николаю I. В конечном итоге датой для присяги было выбрано 14 декабря.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980</Words>
  <Application>Microsoft Office PowerPoint</Application>
  <PresentationFormat>Произвольный</PresentationFormat>
  <Paragraphs>103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ok</cp:lastModifiedBy>
  <cp:revision>9</cp:revision>
  <dcterms:modified xsi:type="dcterms:W3CDTF">2020-12-14T20:26:21Z</dcterms:modified>
</cp:coreProperties>
</file>