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324" r:id="rId2"/>
    <p:sldId id="325" r:id="rId3"/>
    <p:sldId id="326" r:id="rId4"/>
    <p:sldId id="327" r:id="rId5"/>
    <p:sldId id="328" r:id="rId6"/>
    <p:sldId id="329" r:id="rId7"/>
    <p:sldId id="330" r:id="rId8"/>
    <p:sldId id="331" r:id="rId9"/>
    <p:sldId id="332" r:id="rId10"/>
    <p:sldId id="333" r:id="rId11"/>
    <p:sldId id="334" r:id="rId12"/>
    <p:sldId id="335"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582">
          <p15:clr>
            <a:srgbClr val="A4A3A4"/>
          </p15:clr>
        </p15:guide>
        <p15:guide id="2" pos="30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A8"/>
    <a:srgbClr val="5E0A10"/>
    <a:srgbClr val="800E16"/>
    <a:srgbClr val="A00000"/>
    <a:srgbClr val="E41C05"/>
    <a:srgbClr val="D30B0C"/>
    <a:srgbClr val="D71D08"/>
    <a:srgbClr val="BF1C0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822" y="-78"/>
      </p:cViewPr>
      <p:guideLst>
        <p:guide orient="horz" pos="1582"/>
        <p:guide pos="3052"/>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42714560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orient="horz" pos="641">
          <p15:clr>
            <a:srgbClr val="EA4335"/>
          </p15:clr>
        </p15:guide>
        <p15:guide id="2" orient="horz" pos="1297">
          <p15:clr>
            <a:srgbClr val="EA4335"/>
          </p15:clr>
        </p15:guide>
        <p15:guide id="3" orient="horz" pos="1943">
          <p15:clr>
            <a:srgbClr val="EA4335"/>
          </p15:clr>
        </p15:guide>
        <p15:guide id="4" orient="horz" pos="2599">
          <p15:clr>
            <a:srgbClr val="EA4335"/>
          </p15:clr>
        </p15:guide>
        <p15:guide id="5" pos="4605">
          <p15:clr>
            <a:srgbClr val="EA4335"/>
          </p15:clr>
        </p15:guide>
        <p15:guide id="6" pos="1155">
          <p15:clr>
            <a:srgbClr val="EA4335"/>
          </p15:clr>
        </p15:guide>
        <p15:guide id="7" pos="2304">
          <p15:clr>
            <a:srgbClr val="EA4335"/>
          </p15:clr>
        </p15:guide>
        <p15:guide id="8" pos="345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9.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microsoft.com/office/2007/relationships/hdphoto" Target="../media/hdphoto6.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7.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jpeg"/><Relationship Id="rId7" Type="http://schemas.microsoft.com/office/2007/relationships/hdphoto" Target="../media/hdphoto8.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jpeg"/><Relationship Id="rId5" Type="http://schemas.microsoft.com/office/2007/relationships/hdphoto" Target="../media/hdphoto5.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4580"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sp>
        <p:nvSpPr>
          <p:cNvPr id="7" name="Прямоугольник 6"/>
          <p:cNvSpPr/>
          <p:nvPr/>
        </p:nvSpPr>
        <p:spPr>
          <a:xfrm>
            <a:off x="1727200" y="1583905"/>
            <a:ext cx="6294288" cy="1446550"/>
          </a:xfrm>
          <a:prstGeom prst="rect">
            <a:avLst/>
          </a:prstGeom>
        </p:spPr>
        <p:txBody>
          <a:bodyPr wrap="square">
            <a:spAutoFit/>
          </a:bodyPr>
          <a:lstStyle/>
          <a:p>
            <a:pPr algn="ctr"/>
            <a:r>
              <a:rPr lang="ru-RU" sz="4400" b="1" dirty="0">
                <a:solidFill>
                  <a:schemeClr val="dk1"/>
                </a:solidFill>
                <a:latin typeface="Montserrat"/>
                <a:ea typeface="Montserrat"/>
                <a:cs typeface="Montserrat"/>
              </a:rPr>
              <a:t>Валерий Павлович Чкалов</a:t>
            </a:r>
          </a:p>
        </p:txBody>
      </p:sp>
      <p:pic>
        <p:nvPicPr>
          <p:cNvPr id="10" name="Изображение 9" descr="depositphotos_13777953-stock-illustration-world-war-2-aircraft.jpg"/>
          <p:cNvPicPr>
            <a:picLocks noChangeAspect="1"/>
          </p:cNvPicPr>
          <p:nvPr/>
        </p:nvPicPr>
        <p:blipFill rotWithShape="1">
          <a:blip r:embed="rId4">
            <a:extLst>
              <a:ext uri="{28A0092B-C50C-407E-A947-70E740481C1C}">
                <a14:useLocalDpi xmlns="" xmlns:a14="http://schemas.microsoft.com/office/drawing/2010/main" val="0"/>
              </a:ext>
            </a:extLst>
          </a:blip>
          <a:srcRect r="50395" b="59704"/>
          <a:stretch/>
        </p:blipFill>
        <p:spPr>
          <a:xfrm rot="20974634">
            <a:off x="354330" y="2438400"/>
            <a:ext cx="2551430" cy="2072640"/>
          </a:xfrm>
          <a:prstGeom prst="rect">
            <a:avLst/>
          </a:prstGeom>
        </p:spPr>
      </p:pic>
      <p:pic>
        <p:nvPicPr>
          <p:cNvPr id="11" name="Изображение 10" descr="depositphotos_13777953-stock-illustration-world-war-2-aircraft.jpg"/>
          <p:cNvPicPr>
            <a:picLocks noChangeAspect="1"/>
          </p:cNvPicPr>
          <p:nvPr/>
        </p:nvPicPr>
        <p:blipFill rotWithShape="1">
          <a:blip r:embed="rId4">
            <a:extLst>
              <a:ext uri="{28A0092B-C50C-407E-A947-70E740481C1C}">
                <a14:useLocalDpi xmlns="" xmlns:a14="http://schemas.microsoft.com/office/drawing/2010/main" val="0"/>
              </a:ext>
            </a:extLst>
          </a:blip>
          <a:srcRect t="43253" r="52371" b="29284"/>
          <a:stretch/>
        </p:blipFill>
        <p:spPr>
          <a:xfrm>
            <a:off x="6612890" y="0"/>
            <a:ext cx="2449830" cy="1412570"/>
          </a:xfrm>
          <a:prstGeom prst="rect">
            <a:avLst/>
          </a:prstGeom>
        </p:spPr>
      </p:pic>
      <p:pic>
        <p:nvPicPr>
          <p:cNvPr id="13" name="Изображение 12" descr="1612921021_124-p-fon-krasnoi-armii-164.png"/>
          <p:cNvPicPr>
            <a:picLocks noChangeAspect="1"/>
          </p:cNvPicPr>
          <p:nvPr/>
        </p:nvPicPr>
        <p:blipFill>
          <a:blip r:embed="rId5">
            <a:extLst>
              <a:ext uri="{BEBA8EAE-BF5A-486C-A8C5-ECC9F3942E4B}">
                <a14:imgProps xmlns="" xmlns:a14="http://schemas.microsoft.com/office/drawing/2010/main">
                  <a14:imgLayer r:embed="rId6">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0" y="1"/>
            <a:ext cx="873760" cy="830072"/>
          </a:xfrm>
          <a:prstGeom prst="rect">
            <a:avLst/>
          </a:prstGeom>
        </p:spPr>
      </p:pic>
      <p:sp>
        <p:nvSpPr>
          <p:cNvPr id="24578" name="AutoShape 2" descr="https://top-fon.com/uploads/posts/2023-01/1674913588_top-fon-com-p-fon-dlya-prezentatsii-pro-letchikov-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5860973" y="3569465"/>
            <a:ext cx="1625766" cy="307777"/>
          </a:xfrm>
          <a:prstGeom prst="rect">
            <a:avLst/>
          </a:prstGeom>
          <a:noFill/>
        </p:spPr>
        <p:txBody>
          <a:bodyPr wrap="none" rtlCol="0">
            <a:spAutoFit/>
          </a:bodyPr>
          <a:lstStyle/>
          <a:p>
            <a:r>
              <a:rPr lang="ru-RU" b="1" dirty="0" smtClean="0">
                <a:latin typeface="Times New Roman" pitchFamily="18" charset="0"/>
                <a:cs typeface="Times New Roman" pitchFamily="18" charset="0"/>
              </a:rPr>
              <a:t>Онлайн - портрет</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8448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pic>
        <p:nvPicPr>
          <p:cNvPr id="13" name="Изображение 12" descr="1612921021_124-p-fon-krasnoi-armii-164.png"/>
          <p:cNvPicPr>
            <a:picLocks noChangeAspect="1"/>
          </p:cNvPicPr>
          <p:nvPr/>
        </p:nvPicPr>
        <p:blipFill>
          <a:blip r:embed="rId4">
            <a:extLst>
              <a:ext uri="{BEBA8EAE-BF5A-486C-A8C5-ECC9F3942E4B}">
                <a14:imgProps xmlns="" xmlns:a14="http://schemas.microsoft.com/office/drawing/2010/main">
                  <a14:imgLayer r:embed="rId5">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8270240" y="-81279"/>
            <a:ext cx="873760" cy="830072"/>
          </a:xfrm>
          <a:prstGeom prst="rect">
            <a:avLst/>
          </a:prstGeom>
        </p:spPr>
      </p:pic>
      <p:sp>
        <p:nvSpPr>
          <p:cNvPr id="8" name="TextBox 7"/>
          <p:cNvSpPr txBox="1"/>
          <p:nvPr/>
        </p:nvSpPr>
        <p:spPr>
          <a:xfrm>
            <a:off x="4180310" y="838160"/>
            <a:ext cx="4790969" cy="1169551"/>
          </a:xfrm>
          <a:prstGeom prst="rect">
            <a:avLst/>
          </a:prstGeom>
          <a:noFill/>
        </p:spPr>
        <p:txBody>
          <a:bodyPr wrap="square" rtlCol="0">
            <a:spAutoFit/>
          </a:bodyPr>
          <a:lstStyle/>
          <a:p>
            <a:endParaRPr lang="ru-RU" dirty="0" smtClean="0"/>
          </a:p>
          <a:p>
            <a:endParaRPr lang="ru-RU" dirty="0"/>
          </a:p>
          <a:p>
            <a:endParaRPr lang="ru-RU" dirty="0"/>
          </a:p>
          <a:p>
            <a:endParaRPr lang="ru-RU" dirty="0" smtClean="0"/>
          </a:p>
          <a:p>
            <a:endParaRPr lang="ru-RU" dirty="0"/>
          </a:p>
        </p:txBody>
      </p:sp>
      <p:pic>
        <p:nvPicPr>
          <p:cNvPr id="2" name="Изображение 1" descr="2da245590ecf736f435648195b948837.jp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98821" y="607922"/>
            <a:ext cx="3981489" cy="2070374"/>
          </a:xfrm>
          <a:prstGeom prst="rect">
            <a:avLst/>
          </a:prstGeom>
        </p:spPr>
      </p:pic>
      <p:sp>
        <p:nvSpPr>
          <p:cNvPr id="3" name="Прямоугольник 2"/>
          <p:cNvSpPr/>
          <p:nvPr/>
        </p:nvSpPr>
        <p:spPr>
          <a:xfrm>
            <a:off x="4490720" y="838160"/>
            <a:ext cx="4307839" cy="3693319"/>
          </a:xfrm>
          <a:prstGeom prst="rect">
            <a:avLst/>
          </a:prstGeom>
        </p:spPr>
        <p:txBody>
          <a:bodyPr wrap="square">
            <a:spAutoFit/>
          </a:bodyPr>
          <a:lstStyle/>
          <a:p>
            <a:pPr indent="457200"/>
            <a:r>
              <a:rPr lang="ru-RU" sz="1600" dirty="0">
                <a:latin typeface="Times New Roman" pitchFamily="18" charset="0"/>
                <a:cs typeface="Times New Roman" pitchFamily="18" charset="0"/>
              </a:rPr>
              <a:t>1 декабря 1938 года В.П. Чкалов был вызван в Москву для испытания </a:t>
            </a:r>
            <a:r>
              <a:rPr lang="ru-RU" sz="1600" dirty="0" smtClean="0">
                <a:latin typeface="Times New Roman" pitchFamily="18" charset="0"/>
                <a:cs typeface="Times New Roman" pitchFamily="18" charset="0"/>
              </a:rPr>
              <a:t>самолета истребителя </a:t>
            </a:r>
            <a:r>
              <a:rPr lang="ru-RU" sz="1600" dirty="0">
                <a:latin typeface="Times New Roman" pitchFamily="18" charset="0"/>
                <a:cs typeface="Times New Roman" pitchFamily="18" charset="0"/>
              </a:rPr>
              <a:t>И-180 конструкции Н.Н. Поликарпова. </a:t>
            </a:r>
            <a:endParaRPr lang="ru-RU" sz="1600" dirty="0" smtClean="0">
              <a:latin typeface="Times New Roman" pitchFamily="18" charset="0"/>
              <a:cs typeface="Times New Roman" pitchFamily="18" charset="0"/>
            </a:endParaRPr>
          </a:p>
          <a:p>
            <a:pPr indent="457200"/>
            <a:endParaRPr lang="ru-RU" sz="1600" dirty="0">
              <a:latin typeface="Times New Roman" pitchFamily="18" charset="0"/>
              <a:cs typeface="Times New Roman" pitchFamily="18" charset="0"/>
            </a:endParaRPr>
          </a:p>
          <a:p>
            <a:pPr indent="457200"/>
            <a:r>
              <a:rPr lang="ru-RU" sz="1600" dirty="0" smtClean="0">
                <a:latin typeface="Times New Roman" pitchFamily="18" charset="0"/>
                <a:cs typeface="Times New Roman" pitchFamily="18" charset="0"/>
              </a:rPr>
              <a:t>15 </a:t>
            </a:r>
            <a:r>
              <a:rPr lang="ru-RU" sz="1600" dirty="0">
                <a:latin typeface="Times New Roman" pitchFamily="18" charset="0"/>
                <a:cs typeface="Times New Roman" pitchFamily="18" charset="0"/>
              </a:rPr>
              <a:t>декабря Чкалов впервые поднял самолет в воздух. У самолета отказал мотор, когда летчик шел уже на посадку. Валерий Павлович старался, прежде всего, спасти самолет. Кроме того, он опасался, что самолет упадет на жилые дома. Трагедия на этот раз оказалась неминуемой</a:t>
            </a:r>
            <a:r>
              <a:rPr lang="ru-RU" sz="1600" dirty="0" smtClean="0">
                <a:latin typeface="Times New Roman" pitchFamily="18" charset="0"/>
                <a:cs typeface="Times New Roman" pitchFamily="18" charset="0"/>
              </a:rPr>
              <a:t>.</a:t>
            </a:r>
          </a:p>
          <a:p>
            <a:endParaRPr lang="ru-RU" dirty="0"/>
          </a:p>
          <a:p>
            <a:endParaRPr lang="ru-RU" dirty="0"/>
          </a:p>
          <a:p>
            <a:endParaRPr lang="ru-RU" dirty="0"/>
          </a:p>
        </p:txBody>
      </p:sp>
      <p:sp>
        <p:nvSpPr>
          <p:cNvPr id="10" name="Прямоугольник 9"/>
          <p:cNvSpPr/>
          <p:nvPr/>
        </p:nvSpPr>
        <p:spPr>
          <a:xfrm>
            <a:off x="198821" y="4192925"/>
            <a:ext cx="8599737" cy="338554"/>
          </a:xfrm>
          <a:prstGeom prst="rect">
            <a:avLst/>
          </a:prstGeom>
        </p:spPr>
        <p:txBody>
          <a:bodyPr wrap="square">
            <a:spAutoFit/>
          </a:bodyPr>
          <a:lstStyle/>
          <a:p>
            <a:r>
              <a:rPr lang="ru-RU" sz="1600" dirty="0" smtClean="0">
                <a:latin typeface="Times New Roman" pitchFamily="18" charset="0"/>
                <a:cs typeface="Times New Roman" pitchFamily="18" charset="0"/>
              </a:rPr>
              <a:t>Похоронен Валерий Павлович в Москве, урна с его прахом лежит в Кремлевской стене</a:t>
            </a:r>
            <a:r>
              <a:rPr lang="ru-RU" dirty="0" smtClean="0"/>
              <a:t>.</a:t>
            </a:r>
            <a:endParaRPr lang="ru-RU" dirty="0"/>
          </a:p>
        </p:txBody>
      </p:sp>
    </p:spTree>
    <p:extLst>
      <p:ext uri="{BB962C8B-B14F-4D97-AF65-F5344CB8AC3E}">
        <p14:creationId xmlns="" xmlns:p14="http://schemas.microsoft.com/office/powerpoint/2010/main" val="1916478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pic>
        <p:nvPicPr>
          <p:cNvPr id="13" name="Изображение 12" descr="1612921021_124-p-fon-krasnoi-armii-164.png"/>
          <p:cNvPicPr>
            <a:picLocks noChangeAspect="1"/>
          </p:cNvPicPr>
          <p:nvPr/>
        </p:nvPicPr>
        <p:blipFill>
          <a:blip r:embed="rId4">
            <a:extLst>
              <a:ext uri="{BEBA8EAE-BF5A-486C-A8C5-ECC9F3942E4B}">
                <a14:imgProps xmlns="" xmlns:a14="http://schemas.microsoft.com/office/drawing/2010/main">
                  <a14:imgLayer r:embed="rId5">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8270240" y="-81279"/>
            <a:ext cx="873760" cy="830072"/>
          </a:xfrm>
          <a:prstGeom prst="rect">
            <a:avLst/>
          </a:prstGeom>
        </p:spPr>
      </p:pic>
      <p:sp>
        <p:nvSpPr>
          <p:cNvPr id="8" name="TextBox 7"/>
          <p:cNvSpPr txBox="1"/>
          <p:nvPr/>
        </p:nvSpPr>
        <p:spPr>
          <a:xfrm>
            <a:off x="4180310" y="838160"/>
            <a:ext cx="4790969" cy="1169551"/>
          </a:xfrm>
          <a:prstGeom prst="rect">
            <a:avLst/>
          </a:prstGeom>
          <a:noFill/>
        </p:spPr>
        <p:txBody>
          <a:bodyPr wrap="square" rtlCol="0">
            <a:spAutoFit/>
          </a:bodyPr>
          <a:lstStyle/>
          <a:p>
            <a:endParaRPr lang="ru-RU" dirty="0" smtClean="0"/>
          </a:p>
          <a:p>
            <a:endParaRPr lang="ru-RU" dirty="0"/>
          </a:p>
          <a:p>
            <a:endParaRPr lang="ru-RU" dirty="0"/>
          </a:p>
          <a:p>
            <a:endParaRPr lang="ru-RU" dirty="0" smtClean="0"/>
          </a:p>
          <a:p>
            <a:endParaRPr lang="ru-RU" dirty="0"/>
          </a:p>
        </p:txBody>
      </p:sp>
      <p:sp>
        <p:nvSpPr>
          <p:cNvPr id="3" name="Прямоугольник 2"/>
          <p:cNvSpPr/>
          <p:nvPr/>
        </p:nvSpPr>
        <p:spPr>
          <a:xfrm>
            <a:off x="4490720" y="838160"/>
            <a:ext cx="4307839" cy="307777"/>
          </a:xfrm>
          <a:prstGeom prst="rect">
            <a:avLst/>
          </a:prstGeom>
        </p:spPr>
        <p:txBody>
          <a:bodyPr wrap="square">
            <a:spAutoFit/>
          </a:bodyPr>
          <a:lstStyle/>
          <a:p>
            <a:r>
              <a:rPr lang="ru-RU" dirty="0" smtClean="0"/>
              <a:t> </a:t>
            </a:r>
            <a:endParaRPr lang="ru-RU" dirty="0"/>
          </a:p>
        </p:txBody>
      </p:sp>
      <p:sp>
        <p:nvSpPr>
          <p:cNvPr id="4" name="Прямоугольник 3"/>
          <p:cNvSpPr/>
          <p:nvPr/>
        </p:nvSpPr>
        <p:spPr>
          <a:xfrm>
            <a:off x="3434225" y="1895535"/>
            <a:ext cx="5537054" cy="1292662"/>
          </a:xfrm>
          <a:prstGeom prst="rect">
            <a:avLst/>
          </a:prstGeom>
        </p:spPr>
        <p:txBody>
          <a:bodyPr wrap="square">
            <a:spAutoFit/>
          </a:bodyPr>
          <a:lstStyle/>
          <a:p>
            <a:pPr indent="457200"/>
            <a:r>
              <a:rPr lang="ru-RU" sz="1600" dirty="0" smtClean="0">
                <a:latin typeface="Times New Roman" pitchFamily="18" charset="0"/>
                <a:cs typeface="Times New Roman" pitchFamily="18" charset="0"/>
              </a:rPr>
              <a:t>Памятник В.П Чкалову в Нижнем Новгороде </a:t>
            </a:r>
          </a:p>
          <a:p>
            <a:pPr indent="457200"/>
            <a:endParaRPr lang="ru-RU" sz="1600" dirty="0" smtClean="0">
              <a:latin typeface="Times New Roman" pitchFamily="18" charset="0"/>
              <a:cs typeface="Times New Roman" pitchFamily="18" charset="0"/>
            </a:endParaRPr>
          </a:p>
          <a:p>
            <a:pPr indent="457200"/>
            <a:r>
              <a:rPr lang="ru-RU" sz="1600" dirty="0" smtClean="0">
                <a:latin typeface="Times New Roman" pitchFamily="18" charset="0"/>
                <a:cs typeface="Times New Roman" pitchFamily="18" charset="0"/>
              </a:rPr>
              <a:t>Мемориальный камень на Ходынском поле, установленный на месте гибели В.П. Чкалова</a:t>
            </a:r>
          </a:p>
          <a:p>
            <a:r>
              <a:rPr lang="ru-RU" dirty="0"/>
              <a:t> </a:t>
            </a:r>
          </a:p>
        </p:txBody>
      </p:sp>
      <p:pic>
        <p:nvPicPr>
          <p:cNvPr id="6" name="Изображение 5" descr="Снимок экрана 2021-10-31 в 16.47.36.pn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51693" y="374573"/>
            <a:ext cx="2545894" cy="3843510"/>
          </a:xfrm>
          <a:prstGeom prst="rect">
            <a:avLst/>
          </a:prstGeom>
        </p:spPr>
      </p:pic>
    </p:spTree>
    <p:extLst>
      <p:ext uri="{BB962C8B-B14F-4D97-AF65-F5344CB8AC3E}">
        <p14:creationId xmlns="" xmlns:p14="http://schemas.microsoft.com/office/powerpoint/2010/main" val="3134624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2"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pic>
        <p:nvPicPr>
          <p:cNvPr id="13" name="Изображение 12" descr="1612921021_124-p-fon-krasnoi-armii-164.png"/>
          <p:cNvPicPr>
            <a:picLocks noChangeAspect="1"/>
          </p:cNvPicPr>
          <p:nvPr/>
        </p:nvPicPr>
        <p:blipFill>
          <a:blip r:embed="rId4">
            <a:extLst>
              <a:ext uri="{BEBA8EAE-BF5A-486C-A8C5-ECC9F3942E4B}">
                <a14:imgProps xmlns="" xmlns:a14="http://schemas.microsoft.com/office/drawing/2010/main">
                  <a14:imgLayer r:embed="rId5">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8270240" y="-81279"/>
            <a:ext cx="873760" cy="830072"/>
          </a:xfrm>
          <a:prstGeom prst="rect">
            <a:avLst/>
          </a:prstGeom>
        </p:spPr>
      </p:pic>
      <p:sp>
        <p:nvSpPr>
          <p:cNvPr id="8" name="TextBox 7"/>
          <p:cNvSpPr txBox="1"/>
          <p:nvPr/>
        </p:nvSpPr>
        <p:spPr>
          <a:xfrm>
            <a:off x="4180310" y="838160"/>
            <a:ext cx="4790969" cy="1169551"/>
          </a:xfrm>
          <a:prstGeom prst="rect">
            <a:avLst/>
          </a:prstGeom>
          <a:noFill/>
        </p:spPr>
        <p:txBody>
          <a:bodyPr wrap="square" rtlCol="0">
            <a:spAutoFit/>
          </a:bodyPr>
          <a:lstStyle/>
          <a:p>
            <a:endParaRPr lang="ru-RU" dirty="0" smtClean="0"/>
          </a:p>
          <a:p>
            <a:endParaRPr lang="ru-RU" dirty="0"/>
          </a:p>
          <a:p>
            <a:endParaRPr lang="ru-RU" dirty="0"/>
          </a:p>
          <a:p>
            <a:endParaRPr lang="ru-RU" dirty="0" smtClean="0"/>
          </a:p>
          <a:p>
            <a:endParaRPr lang="ru-RU" dirty="0"/>
          </a:p>
        </p:txBody>
      </p:sp>
      <p:sp>
        <p:nvSpPr>
          <p:cNvPr id="3" name="Прямоугольник 2"/>
          <p:cNvSpPr/>
          <p:nvPr/>
        </p:nvSpPr>
        <p:spPr>
          <a:xfrm>
            <a:off x="4490720" y="838160"/>
            <a:ext cx="4307839" cy="307777"/>
          </a:xfrm>
          <a:prstGeom prst="rect">
            <a:avLst/>
          </a:prstGeom>
        </p:spPr>
        <p:txBody>
          <a:bodyPr wrap="square">
            <a:spAutoFit/>
          </a:bodyPr>
          <a:lstStyle/>
          <a:p>
            <a:r>
              <a:rPr lang="ru-RU" dirty="0" smtClean="0"/>
              <a:t> </a:t>
            </a:r>
            <a:endParaRPr lang="ru-RU" dirty="0"/>
          </a:p>
        </p:txBody>
      </p:sp>
      <p:sp>
        <p:nvSpPr>
          <p:cNvPr id="4" name="Прямоугольник 3"/>
          <p:cNvSpPr/>
          <p:nvPr/>
        </p:nvSpPr>
        <p:spPr>
          <a:xfrm>
            <a:off x="1925393" y="1830190"/>
            <a:ext cx="5537054" cy="830997"/>
          </a:xfrm>
          <a:prstGeom prst="rect">
            <a:avLst/>
          </a:prstGeom>
        </p:spPr>
        <p:txBody>
          <a:bodyPr wrap="square">
            <a:spAutoFit/>
          </a:bodyPr>
          <a:lstStyle/>
          <a:p>
            <a:pPr algn="ctr"/>
            <a:r>
              <a:rPr lang="ru-RU" sz="4800" b="1" dirty="0" smtClean="0">
                <a:latin typeface="Times New Roman" pitchFamily="18" charset="0"/>
                <a:cs typeface="Times New Roman" pitchFamily="18" charset="0"/>
              </a:rPr>
              <a:t>СПАСИБО!</a:t>
            </a:r>
            <a:endParaRPr lang="ru-RU" sz="4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909455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pic>
        <p:nvPicPr>
          <p:cNvPr id="3" name="Изображение 2" descr="depositphotos_13777953-stock-illustration-world-war-2-aircraft.jpg"/>
          <p:cNvPicPr>
            <a:picLocks noChangeAspect="1"/>
          </p:cNvPicPr>
          <p:nvPr/>
        </p:nvPicPr>
        <p:blipFill rotWithShape="1">
          <a:blip r:embed="rId4">
            <a:extLst>
              <a:ext uri="{28A0092B-C50C-407E-A947-70E740481C1C}">
                <a14:useLocalDpi xmlns="" xmlns:a14="http://schemas.microsoft.com/office/drawing/2010/main" val="0"/>
              </a:ext>
            </a:extLst>
          </a:blip>
          <a:srcRect l="47259" t="10865" b="45678"/>
          <a:stretch/>
        </p:blipFill>
        <p:spPr>
          <a:xfrm>
            <a:off x="5530468" y="2703293"/>
            <a:ext cx="2568766" cy="2116586"/>
          </a:xfrm>
          <a:prstGeom prst="rect">
            <a:avLst/>
          </a:prstGeom>
        </p:spPr>
      </p:pic>
      <p:sp>
        <p:nvSpPr>
          <p:cNvPr id="8" name="TextBox 7"/>
          <p:cNvSpPr txBox="1"/>
          <p:nvPr/>
        </p:nvSpPr>
        <p:spPr>
          <a:xfrm>
            <a:off x="3830573" y="748793"/>
            <a:ext cx="4872752" cy="1785104"/>
          </a:xfrm>
          <a:prstGeom prst="rect">
            <a:avLst/>
          </a:prstGeom>
          <a:noFill/>
        </p:spPr>
        <p:txBody>
          <a:bodyPr wrap="square" rtlCol="0">
            <a:spAutoFit/>
          </a:bodyPr>
          <a:lstStyle/>
          <a:p>
            <a:pPr algn="ctr"/>
            <a:r>
              <a:rPr lang="ru-RU" sz="2800" b="1" dirty="0"/>
              <a:t>Валерий Павлович Чкалов </a:t>
            </a:r>
            <a:endParaRPr lang="ru-RU" sz="2800" b="1" dirty="0" smtClean="0"/>
          </a:p>
          <a:p>
            <a:pPr algn="ctr"/>
            <a:r>
              <a:rPr lang="ru-RU" sz="1800" dirty="0" smtClean="0"/>
              <a:t>родился </a:t>
            </a:r>
            <a:r>
              <a:rPr lang="ru-RU" sz="1800" dirty="0"/>
              <a:t>2 февраля 1904 года в селе </a:t>
            </a:r>
            <a:r>
              <a:rPr lang="ru-RU" sz="1800" dirty="0" err="1"/>
              <a:t>Василево</a:t>
            </a:r>
            <a:r>
              <a:rPr lang="ru-RU" sz="1800" dirty="0"/>
              <a:t> </a:t>
            </a:r>
            <a:endParaRPr lang="ru-RU" sz="1800" dirty="0" smtClean="0"/>
          </a:p>
          <a:p>
            <a:pPr algn="ctr"/>
            <a:r>
              <a:rPr lang="ru-RU" sz="1800" dirty="0" smtClean="0"/>
              <a:t>(</a:t>
            </a:r>
            <a:r>
              <a:rPr lang="ru-RU" sz="1800" dirty="0"/>
              <a:t>ныне город Чкаловск).</a:t>
            </a:r>
          </a:p>
        </p:txBody>
      </p:sp>
      <p:pic>
        <p:nvPicPr>
          <p:cNvPr id="13" name="Изображение 12" descr="1612921021_124-p-fon-krasnoi-armii-164.png"/>
          <p:cNvPicPr>
            <a:picLocks noChangeAspect="1"/>
          </p:cNvPicPr>
          <p:nvPr/>
        </p:nvPicPr>
        <p:blipFill>
          <a:blip r:embed="rId5">
            <a:extLst>
              <a:ext uri="{BEBA8EAE-BF5A-486C-A8C5-ECC9F3942E4B}">
                <a14:imgProps xmlns="" xmlns:a14="http://schemas.microsoft.com/office/drawing/2010/main">
                  <a14:imgLayer r:embed="rId6">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8270240" y="-81279"/>
            <a:ext cx="873760" cy="830072"/>
          </a:xfrm>
          <a:prstGeom prst="rect">
            <a:avLst/>
          </a:prstGeom>
        </p:spPr>
      </p:pic>
      <p:pic>
        <p:nvPicPr>
          <p:cNvPr id="2" name="Изображение 1" descr="Снимок экрана 2021-10-31 в 15.48.34.png"/>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72785" y="413838"/>
            <a:ext cx="3157788" cy="4240118"/>
          </a:xfrm>
          <a:prstGeom prst="rect">
            <a:avLst/>
          </a:prstGeom>
        </p:spPr>
      </p:pic>
    </p:spTree>
    <p:extLst>
      <p:ext uri="{BB962C8B-B14F-4D97-AF65-F5344CB8AC3E}">
        <p14:creationId xmlns="" xmlns:p14="http://schemas.microsoft.com/office/powerpoint/2010/main" val="3419057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pic>
        <p:nvPicPr>
          <p:cNvPr id="5" name="Изображение 4" descr="IMG_6869.jpg"/>
          <p:cNvPicPr>
            <a:picLocks noChangeAspect="1"/>
          </p:cNvPicPr>
          <p:nvPr/>
        </p:nvPicPr>
        <p:blipFill rotWithShape="1">
          <a:blip r:embed="rId4">
            <a:extLst>
              <a:ext uri="{BEBA8EAE-BF5A-486C-A8C5-ECC9F3942E4B}">
                <a14:imgProps xmlns="" xmlns:a14="http://schemas.microsoft.com/office/drawing/2010/main">
                  <a14:imgLayer r:embed="rId5">
                    <a14:imgEffect>
                      <a14:colorTemperature colorTemp="5087"/>
                    </a14:imgEffect>
                    <a14:imgEffect>
                      <a14:saturation sat="0"/>
                    </a14:imgEffect>
                    <a14:imgEffect>
                      <a14:brightnessContrast bright="11000" contrast="-2000"/>
                    </a14:imgEffect>
                  </a14:imgLayer>
                </a14:imgProps>
              </a:ext>
              <a:ext uri="{28A0092B-C50C-407E-A947-70E740481C1C}">
                <a14:useLocalDpi xmlns="" xmlns:a14="http://schemas.microsoft.com/office/drawing/2010/main" val="0"/>
              </a:ext>
            </a:extLst>
          </a:blip>
          <a:srcRect l="21839"/>
          <a:stretch/>
        </p:blipFill>
        <p:spPr>
          <a:xfrm>
            <a:off x="297455" y="173477"/>
            <a:ext cx="4190660" cy="3570881"/>
          </a:xfrm>
          <a:prstGeom prst="rect">
            <a:avLst/>
          </a:prstGeom>
        </p:spPr>
      </p:pic>
      <p:pic>
        <p:nvPicPr>
          <p:cNvPr id="13" name="Изображение 12" descr="1612921021_124-p-fon-krasnoi-armii-164.png"/>
          <p:cNvPicPr>
            <a:picLocks noChangeAspect="1"/>
          </p:cNvPicPr>
          <p:nvPr/>
        </p:nvPicPr>
        <p:blipFill>
          <a:blip r:embed="rId6">
            <a:extLst>
              <a:ext uri="{BEBA8EAE-BF5A-486C-A8C5-ECC9F3942E4B}">
                <a14:imgProps xmlns="" xmlns:a14="http://schemas.microsoft.com/office/drawing/2010/main">
                  <a14:imgLayer r:embed="rId7">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8270240" y="-81279"/>
            <a:ext cx="873760" cy="830072"/>
          </a:xfrm>
          <a:prstGeom prst="rect">
            <a:avLst/>
          </a:prstGeom>
        </p:spPr>
      </p:pic>
      <p:sp>
        <p:nvSpPr>
          <p:cNvPr id="8" name="TextBox 7"/>
          <p:cNvSpPr txBox="1"/>
          <p:nvPr/>
        </p:nvSpPr>
        <p:spPr>
          <a:xfrm>
            <a:off x="4949109" y="974169"/>
            <a:ext cx="3677097" cy="3046988"/>
          </a:xfrm>
          <a:prstGeom prst="rect">
            <a:avLst/>
          </a:prstGeom>
          <a:noFill/>
        </p:spPr>
        <p:txBody>
          <a:bodyPr wrap="square" rtlCol="0">
            <a:spAutoFit/>
          </a:bodyPr>
          <a:lstStyle/>
          <a:p>
            <a:r>
              <a:rPr lang="ru-RU" sz="1600" dirty="0">
                <a:solidFill>
                  <a:schemeClr val="bg1"/>
                </a:solidFill>
                <a:latin typeface="Times New Roman" pitchFamily="18" charset="0"/>
                <a:cs typeface="Times New Roman" pitchFamily="18" charset="0"/>
              </a:rPr>
              <a:t>Его отец, Павел Григорьевич, работал котельщиком в Василевских казенных мастерских. Здесь строились и ремонтировались суда технического флота. </a:t>
            </a:r>
            <a:endParaRPr lang="ru-RU" sz="1600" dirty="0" smtClean="0">
              <a:solidFill>
                <a:schemeClr val="bg1"/>
              </a:solidFill>
              <a:latin typeface="Times New Roman" pitchFamily="18" charset="0"/>
              <a:cs typeface="Times New Roman" pitchFamily="18" charset="0"/>
            </a:endParaRPr>
          </a:p>
          <a:p>
            <a:endParaRPr lang="ru-RU" sz="1600" dirty="0">
              <a:solidFill>
                <a:schemeClr val="bg1"/>
              </a:solidFill>
              <a:latin typeface="Times New Roman" pitchFamily="18" charset="0"/>
              <a:cs typeface="Times New Roman" pitchFamily="18" charset="0"/>
            </a:endParaRPr>
          </a:p>
          <a:p>
            <a:r>
              <a:rPr lang="ru-RU" sz="1600" dirty="0" smtClean="0">
                <a:solidFill>
                  <a:schemeClr val="bg1"/>
                </a:solidFill>
                <a:latin typeface="Times New Roman" pitchFamily="18" charset="0"/>
                <a:cs typeface="Times New Roman" pitchFamily="18" charset="0"/>
              </a:rPr>
              <a:t>Мать </a:t>
            </a:r>
            <a:r>
              <a:rPr lang="ru-RU" sz="1600" dirty="0">
                <a:solidFill>
                  <a:schemeClr val="bg1"/>
                </a:solidFill>
                <a:latin typeface="Times New Roman" pitchFamily="18" charset="0"/>
                <a:cs typeface="Times New Roman" pitchFamily="18" charset="0"/>
              </a:rPr>
              <a:t>Валерия, Ирина Ивановна, была домохозяйкой. Умерла она в 1910 году. </a:t>
            </a:r>
            <a:endParaRPr lang="ru-RU" sz="1600" dirty="0" smtClean="0">
              <a:solidFill>
                <a:schemeClr val="bg1"/>
              </a:solidFill>
              <a:latin typeface="Times New Roman" pitchFamily="18" charset="0"/>
              <a:cs typeface="Times New Roman" pitchFamily="18" charset="0"/>
            </a:endParaRPr>
          </a:p>
          <a:p>
            <a:endParaRPr lang="ru-RU" sz="1600" dirty="0">
              <a:solidFill>
                <a:schemeClr val="bg1"/>
              </a:solidFill>
              <a:latin typeface="Times New Roman" pitchFamily="18" charset="0"/>
              <a:cs typeface="Times New Roman" pitchFamily="18" charset="0"/>
            </a:endParaRPr>
          </a:p>
          <a:p>
            <a:r>
              <a:rPr lang="ru-RU" sz="1600" dirty="0" smtClean="0">
                <a:solidFill>
                  <a:schemeClr val="bg1"/>
                </a:solidFill>
                <a:latin typeface="Times New Roman" pitchFamily="18" charset="0"/>
                <a:cs typeface="Times New Roman" pitchFamily="18" charset="0"/>
              </a:rPr>
              <a:t>Валерию </a:t>
            </a:r>
            <a:r>
              <a:rPr lang="ru-RU" sz="1600" dirty="0">
                <a:solidFill>
                  <a:schemeClr val="bg1"/>
                </a:solidFill>
                <a:latin typeface="Times New Roman" pitchFamily="18" charset="0"/>
                <a:cs typeface="Times New Roman" pitchFamily="18" charset="0"/>
              </a:rPr>
              <a:t>в то время было 6 лет. После смерти Ирины Ивановны ее заменила в семье вторая жена Павла </a:t>
            </a:r>
            <a:r>
              <a:rPr lang="ru-RU" sz="1600" dirty="0" smtClean="0">
                <a:solidFill>
                  <a:schemeClr val="bg1"/>
                </a:solidFill>
                <a:latin typeface="Times New Roman" pitchFamily="18" charset="0"/>
                <a:cs typeface="Times New Roman" pitchFamily="18" charset="0"/>
              </a:rPr>
              <a:t>Григорьевича </a:t>
            </a:r>
          </a:p>
        </p:txBody>
      </p:sp>
    </p:spTree>
    <p:extLst>
      <p:ext uri="{BB962C8B-B14F-4D97-AF65-F5344CB8AC3E}">
        <p14:creationId xmlns="" xmlns:p14="http://schemas.microsoft.com/office/powerpoint/2010/main" val="2877603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pic>
        <p:nvPicPr>
          <p:cNvPr id="5" name="Изображение 4" descr="gm753fdbb176c550_1024.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39826" y="2115239"/>
            <a:ext cx="3459296" cy="2272664"/>
          </a:xfrm>
          <a:prstGeom prst="rect">
            <a:avLst/>
          </a:prstGeom>
        </p:spPr>
      </p:pic>
      <p:sp>
        <p:nvSpPr>
          <p:cNvPr id="8" name="TextBox 7"/>
          <p:cNvSpPr txBox="1"/>
          <p:nvPr/>
        </p:nvSpPr>
        <p:spPr>
          <a:xfrm>
            <a:off x="4541520" y="1954330"/>
            <a:ext cx="4429760" cy="3046988"/>
          </a:xfrm>
          <a:prstGeom prst="rect">
            <a:avLst/>
          </a:prstGeom>
          <a:noFill/>
        </p:spPr>
        <p:txBody>
          <a:bodyPr wrap="square" rtlCol="0">
            <a:spAutoFit/>
          </a:bodyPr>
          <a:lstStyle/>
          <a:p>
            <a:r>
              <a:rPr lang="ru-RU" sz="1600" dirty="0">
                <a:latin typeface="Times New Roman" pitchFamily="18" charset="0"/>
                <a:cs typeface="Times New Roman" pitchFamily="18" charset="0"/>
              </a:rPr>
              <a:t>С семи лет Валерий пошел учиться в Василевскую начальную школу, затем - в пятиклассное училище. </a:t>
            </a:r>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1916 году по окончании школы отец направляет его на учебу в Череповецкое техническое училище. Однако закончить его Валерию не удалось. </a:t>
            </a:r>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a:p>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1918 </a:t>
            </a:r>
            <a:r>
              <a:rPr lang="ru-RU" sz="1600" dirty="0" smtClean="0">
                <a:latin typeface="Times New Roman" pitchFamily="18" charset="0"/>
                <a:cs typeface="Times New Roman" pitchFamily="18" charset="0"/>
              </a:rPr>
              <a:t>году Череповецкое </a:t>
            </a:r>
            <a:r>
              <a:rPr lang="ru-RU" sz="1600" dirty="0">
                <a:latin typeface="Times New Roman" pitchFamily="18" charset="0"/>
                <a:cs typeface="Times New Roman" pitchFamily="18" charset="0"/>
              </a:rPr>
              <a:t>техническое училище </a:t>
            </a:r>
            <a:r>
              <a:rPr lang="ru-RU" sz="1600" dirty="0" smtClean="0">
                <a:latin typeface="Times New Roman" pitchFamily="18" charset="0"/>
                <a:cs typeface="Times New Roman" pitchFamily="18" charset="0"/>
              </a:rPr>
              <a:t> было закрыто из-за материальных трудностей и нехватки преподавателей</a:t>
            </a:r>
            <a:r>
              <a:rPr lang="ru-RU" dirty="0" smtClean="0"/>
              <a:t>.</a:t>
            </a:r>
            <a:endParaRPr lang="ru-RU" dirty="0"/>
          </a:p>
        </p:txBody>
      </p:sp>
      <p:pic>
        <p:nvPicPr>
          <p:cNvPr id="6" name="Изображение 5" descr="maxresdefault_live.jpg"/>
          <p:cNvPicPr>
            <a:picLocks noChangeAspect="1"/>
          </p:cNvPicPr>
          <p:nvPr/>
        </p:nvPicPr>
        <p:blipFill rotWithShape="1">
          <a:blip r:embed="rId5">
            <a:extLst>
              <a:ext uri="{28A0092B-C50C-407E-A947-70E740481C1C}">
                <a14:useLocalDpi xmlns="" xmlns:a14="http://schemas.microsoft.com/office/drawing/2010/main" val="0"/>
              </a:ext>
            </a:extLst>
          </a:blip>
          <a:srcRect t="33862" b="28876"/>
          <a:stretch/>
        </p:blipFill>
        <p:spPr>
          <a:xfrm>
            <a:off x="0" y="363557"/>
            <a:ext cx="6808424" cy="1313930"/>
          </a:xfrm>
          <a:prstGeom prst="rect">
            <a:avLst/>
          </a:prstGeom>
        </p:spPr>
      </p:pic>
      <p:pic>
        <p:nvPicPr>
          <p:cNvPr id="13" name="Изображение 12" descr="1612921021_124-p-fon-krasnoi-armii-164.png"/>
          <p:cNvPicPr>
            <a:picLocks noChangeAspect="1"/>
          </p:cNvPicPr>
          <p:nvPr/>
        </p:nvPicPr>
        <p:blipFill>
          <a:blip r:embed="rId6">
            <a:extLst>
              <a:ext uri="{BEBA8EAE-BF5A-486C-A8C5-ECC9F3942E4B}">
                <a14:imgProps xmlns="" xmlns:a14="http://schemas.microsoft.com/office/drawing/2010/main">
                  <a14:imgLayer r:embed="rId7">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8270240" y="-81279"/>
            <a:ext cx="873760" cy="830072"/>
          </a:xfrm>
          <a:prstGeom prst="rect">
            <a:avLst/>
          </a:prstGeom>
        </p:spPr>
      </p:pic>
    </p:spTree>
    <p:extLst>
      <p:ext uri="{BB962C8B-B14F-4D97-AF65-F5344CB8AC3E}">
        <p14:creationId xmlns="" xmlns:p14="http://schemas.microsoft.com/office/powerpoint/2010/main" val="3062275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pic>
        <p:nvPicPr>
          <p:cNvPr id="13" name="Изображение 12" descr="1612921021_124-p-fon-krasnoi-armii-164.png"/>
          <p:cNvPicPr>
            <a:picLocks noChangeAspect="1"/>
          </p:cNvPicPr>
          <p:nvPr/>
        </p:nvPicPr>
        <p:blipFill>
          <a:blip r:embed="rId4">
            <a:extLst>
              <a:ext uri="{BEBA8EAE-BF5A-486C-A8C5-ECC9F3942E4B}">
                <a14:imgProps xmlns="" xmlns:a14="http://schemas.microsoft.com/office/drawing/2010/main">
                  <a14:imgLayer r:embed="rId5">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8270240" y="-81279"/>
            <a:ext cx="873760" cy="830072"/>
          </a:xfrm>
          <a:prstGeom prst="rect">
            <a:avLst/>
          </a:prstGeom>
        </p:spPr>
      </p:pic>
      <p:sp>
        <p:nvSpPr>
          <p:cNvPr id="8" name="TextBox 7"/>
          <p:cNvSpPr txBox="1"/>
          <p:nvPr/>
        </p:nvSpPr>
        <p:spPr>
          <a:xfrm>
            <a:off x="3955625" y="1226184"/>
            <a:ext cx="4846320" cy="3724096"/>
          </a:xfrm>
          <a:prstGeom prst="rect">
            <a:avLst/>
          </a:prstGeom>
          <a:noFill/>
        </p:spPr>
        <p:txBody>
          <a:bodyPr wrap="square" rtlCol="0">
            <a:spAutoFit/>
          </a:bodyPr>
          <a:lstStyle/>
          <a:p>
            <a:r>
              <a:rPr lang="ru-RU" sz="1800" dirty="0">
                <a:latin typeface="Times New Roman" pitchFamily="18" charset="0"/>
                <a:cs typeface="Times New Roman" pitchFamily="18" charset="0"/>
              </a:rPr>
              <a:t>Валерий вернулся в </a:t>
            </a:r>
            <a:r>
              <a:rPr lang="ru-RU" sz="1800" dirty="0" err="1">
                <a:latin typeface="Times New Roman" pitchFamily="18" charset="0"/>
                <a:cs typeface="Times New Roman" pitchFamily="18" charset="0"/>
              </a:rPr>
              <a:t>Василево</a:t>
            </a:r>
            <a:r>
              <a:rPr lang="ru-RU" sz="1800" dirty="0">
                <a:latin typeface="Times New Roman" pitchFamily="18" charset="0"/>
                <a:cs typeface="Times New Roman" pitchFamily="18" charset="0"/>
              </a:rPr>
              <a:t>, стал работать подручным у отца. С наступлением навигации он поступил на работу кочегаром на </a:t>
            </a:r>
            <a:r>
              <a:rPr lang="ru-RU" sz="1800" dirty="0" smtClean="0">
                <a:latin typeface="Times New Roman" pitchFamily="18" charset="0"/>
                <a:cs typeface="Times New Roman" pitchFamily="18" charset="0"/>
              </a:rPr>
              <a:t>землечерпательную </a:t>
            </a:r>
            <a:r>
              <a:rPr lang="ru-RU" sz="1800" dirty="0">
                <a:latin typeface="Times New Roman" pitchFamily="18" charset="0"/>
                <a:cs typeface="Times New Roman" pitchFamily="18" charset="0"/>
              </a:rPr>
              <a:t>машину</a:t>
            </a:r>
            <a:r>
              <a:rPr lang="ru-RU" sz="1800" dirty="0" smtClean="0">
                <a:latin typeface="Times New Roman" pitchFamily="18" charset="0"/>
                <a:cs typeface="Times New Roman" pitchFamily="18" charset="0"/>
              </a:rPr>
              <a:t>.</a:t>
            </a:r>
          </a:p>
          <a:p>
            <a:endParaRPr lang="ru-RU" sz="1800" dirty="0" smtClean="0">
              <a:latin typeface="Times New Roman" pitchFamily="18" charset="0"/>
              <a:cs typeface="Times New Roman" pitchFamily="18" charset="0"/>
            </a:endParaRPr>
          </a:p>
          <a:p>
            <a:r>
              <a:rPr lang="ru-RU" sz="1800" dirty="0">
                <a:latin typeface="Times New Roman" pitchFamily="18" charset="0"/>
                <a:cs typeface="Times New Roman" pitchFamily="18" charset="0"/>
              </a:rPr>
              <a:t>Осенью 1919 года Валерий вступает добровольцем в </a:t>
            </a:r>
            <a:r>
              <a:rPr lang="ru-RU" sz="1800" dirty="0" smtClean="0">
                <a:latin typeface="Times New Roman" pitchFamily="18" charset="0"/>
                <a:cs typeface="Times New Roman" pitchFamily="18" charset="0"/>
              </a:rPr>
              <a:t>Красную Армию</a:t>
            </a:r>
            <a:r>
              <a:rPr lang="ru-RU" sz="1800" dirty="0">
                <a:latin typeface="Times New Roman" pitchFamily="18" charset="0"/>
                <a:cs typeface="Times New Roman" pitchFamily="18" charset="0"/>
              </a:rPr>
              <a:t>. Он стал работать слесарем-сборщиком самолетов в </a:t>
            </a:r>
            <a:r>
              <a:rPr lang="ru-RU" sz="1800" dirty="0" err="1">
                <a:latin typeface="Times New Roman" pitchFamily="18" charset="0"/>
                <a:cs typeface="Times New Roman" pitchFamily="18" charset="0"/>
              </a:rPr>
              <a:t>Канавинском</a:t>
            </a:r>
            <a:r>
              <a:rPr lang="ru-RU" sz="1800" dirty="0">
                <a:latin typeface="Times New Roman" pitchFamily="18" charset="0"/>
                <a:cs typeface="Times New Roman" pitchFamily="18" charset="0"/>
              </a:rPr>
              <a:t> авиационном парке в Нижнем Новгороде.</a:t>
            </a:r>
          </a:p>
          <a:p>
            <a:r>
              <a:rPr lang="ru-RU" dirty="0"/>
              <a:t> </a:t>
            </a:r>
          </a:p>
          <a:p>
            <a:endParaRPr lang="ru-RU" dirty="0"/>
          </a:p>
          <a:p>
            <a:endParaRPr lang="ru-RU" dirty="0" smtClean="0"/>
          </a:p>
          <a:p>
            <a:endParaRPr lang="ru-RU" dirty="0"/>
          </a:p>
        </p:txBody>
      </p:sp>
      <p:pic>
        <p:nvPicPr>
          <p:cNvPr id="4" name="Изображение 3" descr="unnamed.jp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flipH="1">
            <a:off x="599440" y="538480"/>
            <a:ext cx="2722880" cy="3500846"/>
          </a:xfrm>
          <a:prstGeom prst="rect">
            <a:avLst/>
          </a:prstGeom>
        </p:spPr>
      </p:pic>
      <p:pic>
        <p:nvPicPr>
          <p:cNvPr id="10" name="Изображение 9" descr="depositphotos_13777953-stock-illustration-world-war-2-aircraft.jpg"/>
          <p:cNvPicPr>
            <a:picLocks noChangeAspect="1"/>
          </p:cNvPicPr>
          <p:nvPr/>
        </p:nvPicPr>
        <p:blipFill rotWithShape="1">
          <a:blip r:embed="rId7">
            <a:extLst>
              <a:ext uri="{28A0092B-C50C-407E-A947-70E740481C1C}">
                <a14:useLocalDpi xmlns="" xmlns:a14="http://schemas.microsoft.com/office/drawing/2010/main" val="0"/>
              </a:ext>
            </a:extLst>
          </a:blip>
          <a:srcRect r="50109" b="58321"/>
          <a:stretch/>
        </p:blipFill>
        <p:spPr>
          <a:xfrm rot="20591184">
            <a:off x="6491393" y="3860798"/>
            <a:ext cx="1132310" cy="945935"/>
          </a:xfrm>
          <a:prstGeom prst="rect">
            <a:avLst/>
          </a:prstGeom>
        </p:spPr>
      </p:pic>
    </p:spTree>
    <p:extLst>
      <p:ext uri="{BB962C8B-B14F-4D97-AF65-F5344CB8AC3E}">
        <p14:creationId xmlns="" xmlns:p14="http://schemas.microsoft.com/office/powerpoint/2010/main" val="1266969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pic>
        <p:nvPicPr>
          <p:cNvPr id="13" name="Изображение 12" descr="1612921021_124-p-fon-krasnoi-armii-164.png"/>
          <p:cNvPicPr>
            <a:picLocks noChangeAspect="1"/>
          </p:cNvPicPr>
          <p:nvPr/>
        </p:nvPicPr>
        <p:blipFill>
          <a:blip r:embed="rId4">
            <a:extLst>
              <a:ext uri="{BEBA8EAE-BF5A-486C-A8C5-ECC9F3942E4B}">
                <a14:imgProps xmlns="" xmlns:a14="http://schemas.microsoft.com/office/drawing/2010/main">
                  <a14:imgLayer r:embed="rId5">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8270240" y="-81279"/>
            <a:ext cx="873760" cy="830072"/>
          </a:xfrm>
          <a:prstGeom prst="rect">
            <a:avLst/>
          </a:prstGeom>
        </p:spPr>
      </p:pic>
      <p:sp>
        <p:nvSpPr>
          <p:cNvPr id="8" name="TextBox 7"/>
          <p:cNvSpPr txBox="1"/>
          <p:nvPr/>
        </p:nvSpPr>
        <p:spPr>
          <a:xfrm>
            <a:off x="4180310" y="943299"/>
            <a:ext cx="4790969" cy="4616648"/>
          </a:xfrm>
          <a:prstGeom prst="rect">
            <a:avLst/>
          </a:prstGeom>
          <a:noFill/>
        </p:spPr>
        <p:txBody>
          <a:bodyPr wrap="square" rtlCol="0">
            <a:spAutoFit/>
          </a:bodyPr>
          <a:lstStyle/>
          <a:p>
            <a:endParaRPr lang="ru-RU" dirty="0" smtClean="0"/>
          </a:p>
          <a:p>
            <a:r>
              <a:rPr lang="ru-RU" dirty="0">
                <a:latin typeface="Times New Roman" pitchFamily="18" charset="0"/>
                <a:cs typeface="Times New Roman" pitchFamily="18" charset="0"/>
              </a:rPr>
              <a:t>В 1921 году настойчивыми просьбами Чкалов добивается путевки в Егорьевскую авиационную теоретическую школу</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По </a:t>
            </a:r>
            <a:r>
              <a:rPr lang="ru-RU" dirty="0">
                <a:latin typeface="Times New Roman" pitchFamily="18" charset="0"/>
                <a:cs typeface="Times New Roman" pitchFamily="18" charset="0"/>
              </a:rPr>
              <a:t>ее окончании в 1922 году был переведен в Борисоглебскую авиационную школу.</a:t>
            </a:r>
          </a:p>
          <a:p>
            <a:endParaRPr lang="ru-RU" dirty="0" smtClean="0">
              <a:latin typeface="Times New Roman" pitchFamily="18" charset="0"/>
              <a:cs typeface="Times New Roman" pitchFamily="18" charset="0"/>
            </a:endParaRPr>
          </a:p>
          <a:p>
            <a:r>
              <a:rPr lang="ru-RU" dirty="0">
                <a:latin typeface="Times New Roman" pitchFamily="18" charset="0"/>
                <a:cs typeface="Times New Roman" pitchFamily="18" charset="0"/>
              </a:rPr>
              <a:t> Начальник летной части школы </a:t>
            </a:r>
            <a:r>
              <a:rPr lang="ru-RU" dirty="0" err="1">
                <a:latin typeface="Times New Roman" pitchFamily="18" charset="0"/>
                <a:cs typeface="Times New Roman" pitchFamily="18" charset="0"/>
              </a:rPr>
              <a:t>Д.П.Ананьев</a:t>
            </a:r>
            <a:r>
              <a:rPr lang="ru-RU" dirty="0">
                <a:latin typeface="Times New Roman" pitchFamily="18" charset="0"/>
                <a:cs typeface="Times New Roman" pitchFamily="18" charset="0"/>
              </a:rPr>
              <a:t> уже после первого полета </a:t>
            </a:r>
            <a:r>
              <a:rPr lang="ru-RU" dirty="0" err="1">
                <a:latin typeface="Times New Roman" pitchFamily="18" charset="0"/>
                <a:cs typeface="Times New Roman" pitchFamily="18" charset="0"/>
              </a:rPr>
              <a:t>В.П.Чкалова</a:t>
            </a:r>
            <a:r>
              <a:rPr lang="ru-RU" dirty="0">
                <a:latin typeface="Times New Roman" pitchFamily="18" charset="0"/>
                <a:cs typeface="Times New Roman" pitchFamily="18" charset="0"/>
              </a:rPr>
              <a:t> сделал вывод: </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Курсант Чкалов годится быть летчиком»</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Среди 10 лучших учеников, закончивших Борисоглебскую школу, Валерий Павлович был направлен на дальнейшее обучение в Московскую высшую школу красных военных летчиков. Его первым учителем и наставником стал Александр Иванович Жуков.</a:t>
            </a:r>
          </a:p>
          <a:p>
            <a:endParaRPr lang="ru-RU" dirty="0"/>
          </a:p>
          <a:p>
            <a:endParaRPr lang="ru-RU" dirty="0"/>
          </a:p>
          <a:p>
            <a:endParaRPr lang="ru-RU" dirty="0" smtClean="0"/>
          </a:p>
          <a:p>
            <a:endParaRPr lang="ru-RU" dirty="0"/>
          </a:p>
        </p:txBody>
      </p:sp>
      <p:pic>
        <p:nvPicPr>
          <p:cNvPr id="5" name="Изображение 4" descr="3fdd78f0943c71f878eda7c97470dad4.jp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rot="807953">
            <a:off x="1097908" y="3340726"/>
            <a:ext cx="2562291" cy="1437018"/>
          </a:xfrm>
          <a:prstGeom prst="rect">
            <a:avLst/>
          </a:prstGeom>
        </p:spPr>
      </p:pic>
      <p:pic>
        <p:nvPicPr>
          <p:cNvPr id="2" name="Изображение 1" descr="97053_original.jpg"/>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rot="21019413">
            <a:off x="435616" y="433877"/>
            <a:ext cx="3174519" cy="2408256"/>
          </a:xfrm>
          <a:prstGeom prst="rect">
            <a:avLst/>
          </a:prstGeom>
        </p:spPr>
      </p:pic>
      <p:pic>
        <p:nvPicPr>
          <p:cNvPr id="9" name="Изображение 8" descr="depositphotos_13777953-stock-illustration-world-war-2-aircraft.jpg"/>
          <p:cNvPicPr>
            <a:picLocks noChangeAspect="1"/>
          </p:cNvPicPr>
          <p:nvPr/>
        </p:nvPicPr>
        <p:blipFill rotWithShape="1">
          <a:blip r:embed="rId8">
            <a:extLst>
              <a:ext uri="{28A0092B-C50C-407E-A947-70E740481C1C}">
                <a14:useLocalDpi xmlns="" xmlns:a14="http://schemas.microsoft.com/office/drawing/2010/main" val="0"/>
              </a:ext>
            </a:extLst>
          </a:blip>
          <a:srcRect l="46931" t="12194" r="3178" b="46127"/>
          <a:stretch/>
        </p:blipFill>
        <p:spPr>
          <a:xfrm rot="1069740">
            <a:off x="4916594" y="150629"/>
            <a:ext cx="1132310" cy="945935"/>
          </a:xfrm>
          <a:prstGeom prst="rect">
            <a:avLst/>
          </a:prstGeom>
        </p:spPr>
      </p:pic>
    </p:spTree>
    <p:extLst>
      <p:ext uri="{BB962C8B-B14F-4D97-AF65-F5344CB8AC3E}">
        <p14:creationId xmlns="" xmlns:p14="http://schemas.microsoft.com/office/powerpoint/2010/main" val="1239782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pic>
        <p:nvPicPr>
          <p:cNvPr id="13" name="Изображение 12" descr="1612921021_124-p-fon-krasnoi-armii-164.png"/>
          <p:cNvPicPr>
            <a:picLocks noChangeAspect="1"/>
          </p:cNvPicPr>
          <p:nvPr/>
        </p:nvPicPr>
        <p:blipFill>
          <a:blip r:embed="rId4">
            <a:extLst>
              <a:ext uri="{BEBA8EAE-BF5A-486C-A8C5-ECC9F3942E4B}">
                <a14:imgProps xmlns="" xmlns:a14="http://schemas.microsoft.com/office/drawing/2010/main">
                  <a14:imgLayer r:embed="rId5">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8270240" y="-81279"/>
            <a:ext cx="873760" cy="830072"/>
          </a:xfrm>
          <a:prstGeom prst="rect">
            <a:avLst/>
          </a:prstGeom>
        </p:spPr>
      </p:pic>
      <p:sp>
        <p:nvSpPr>
          <p:cNvPr id="8" name="TextBox 7"/>
          <p:cNvSpPr txBox="1"/>
          <p:nvPr/>
        </p:nvSpPr>
        <p:spPr>
          <a:xfrm>
            <a:off x="4180310" y="838160"/>
            <a:ext cx="4790969" cy="1169551"/>
          </a:xfrm>
          <a:prstGeom prst="rect">
            <a:avLst/>
          </a:prstGeom>
          <a:noFill/>
        </p:spPr>
        <p:txBody>
          <a:bodyPr wrap="square" rtlCol="0">
            <a:spAutoFit/>
          </a:bodyPr>
          <a:lstStyle/>
          <a:p>
            <a:endParaRPr lang="ru-RU" dirty="0" smtClean="0"/>
          </a:p>
          <a:p>
            <a:endParaRPr lang="ru-RU" dirty="0"/>
          </a:p>
          <a:p>
            <a:endParaRPr lang="ru-RU" dirty="0"/>
          </a:p>
          <a:p>
            <a:endParaRPr lang="ru-RU" dirty="0" smtClean="0"/>
          </a:p>
          <a:p>
            <a:endParaRPr lang="ru-RU" dirty="0"/>
          </a:p>
        </p:txBody>
      </p:sp>
      <p:pic>
        <p:nvPicPr>
          <p:cNvPr id="4" name="Изображение 3" descr="avatars-000149359722-eomwgh-t500x500.jpg"/>
          <p:cNvPicPr>
            <a:picLocks noChangeAspect="1"/>
          </p:cNvPicPr>
          <p:nvPr/>
        </p:nvPicPr>
        <p:blipFill rotWithShape="1">
          <a:blip r:embed="rId6">
            <a:extLst>
              <a:ext uri="{28A0092B-C50C-407E-A947-70E740481C1C}">
                <a14:useLocalDpi xmlns="" xmlns:a14="http://schemas.microsoft.com/office/drawing/2010/main" val="0"/>
              </a:ext>
            </a:extLst>
          </a:blip>
          <a:srcRect l="26469"/>
          <a:stretch/>
        </p:blipFill>
        <p:spPr>
          <a:xfrm>
            <a:off x="341523" y="382532"/>
            <a:ext cx="3095740" cy="4210123"/>
          </a:xfrm>
          <a:prstGeom prst="rect">
            <a:avLst/>
          </a:prstGeom>
        </p:spPr>
      </p:pic>
      <p:pic>
        <p:nvPicPr>
          <p:cNvPr id="9" name="Изображение 8" descr="depositphotos_13777953-stock-illustration-world-war-2-aircraft.jpg"/>
          <p:cNvPicPr>
            <a:picLocks noChangeAspect="1"/>
          </p:cNvPicPr>
          <p:nvPr/>
        </p:nvPicPr>
        <p:blipFill rotWithShape="1">
          <a:blip r:embed="rId7">
            <a:extLst>
              <a:ext uri="{28A0092B-C50C-407E-A947-70E740481C1C}">
                <a14:useLocalDpi xmlns="" xmlns:a14="http://schemas.microsoft.com/office/drawing/2010/main" val="0"/>
              </a:ext>
            </a:extLst>
          </a:blip>
          <a:srcRect l="46931" t="12194" r="3178" b="46127"/>
          <a:stretch/>
        </p:blipFill>
        <p:spPr>
          <a:xfrm rot="1069740">
            <a:off x="7871588" y="4259619"/>
            <a:ext cx="797303" cy="666069"/>
          </a:xfrm>
          <a:prstGeom prst="rect">
            <a:avLst/>
          </a:prstGeom>
        </p:spPr>
      </p:pic>
      <p:sp>
        <p:nvSpPr>
          <p:cNvPr id="3" name="Прямоугольник 2"/>
          <p:cNvSpPr/>
          <p:nvPr/>
        </p:nvSpPr>
        <p:spPr>
          <a:xfrm>
            <a:off x="3708400" y="382532"/>
            <a:ext cx="5262879" cy="4524315"/>
          </a:xfrm>
          <a:prstGeom prst="rect">
            <a:avLst/>
          </a:prstGeom>
        </p:spPr>
        <p:txBody>
          <a:bodyPr wrap="square">
            <a:spAutoFit/>
          </a:bodyPr>
          <a:lstStyle/>
          <a:p>
            <a:pPr indent="457200"/>
            <a:r>
              <a:rPr lang="ru-RU" sz="1600" dirty="0">
                <a:latin typeface="Times New Roman" pitchFamily="18" charset="0"/>
                <a:cs typeface="Times New Roman" pitchFamily="18" charset="0"/>
              </a:rPr>
              <a:t>В 1924-28 годах Валерий Павлович служил в 1-й краснознаменной истребительной эскадрилье в Ленинграде</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indent="457200"/>
            <a:r>
              <a:rPr lang="ru-RU" sz="1600" dirty="0">
                <a:latin typeface="Times New Roman" pitchFamily="18" charset="0"/>
                <a:cs typeface="Times New Roman" pitchFamily="18" charset="0"/>
              </a:rPr>
              <a:t>В 1927 году В.П. Чкалов женился на ленинградской учительнице Ольге </a:t>
            </a:r>
            <a:r>
              <a:rPr lang="ru-RU" sz="1600" dirty="0" err="1">
                <a:latin typeface="Times New Roman" pitchFamily="18" charset="0"/>
                <a:cs typeface="Times New Roman" pitchFamily="18" charset="0"/>
              </a:rPr>
              <a:t>Эразмовне</a:t>
            </a:r>
            <a:r>
              <a:rPr lang="ru-RU" sz="1600" dirty="0">
                <a:latin typeface="Times New Roman" pitchFamily="18" charset="0"/>
                <a:cs typeface="Times New Roman" pitchFamily="18" charset="0"/>
              </a:rPr>
              <a:t> Ореховой.  </a:t>
            </a:r>
          </a:p>
          <a:p>
            <a:pPr indent="457200"/>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марте 1928 года он был переведен на службу в Брянскую авиабригаду. Жена с маленьким сыном Игорем оставались в Ленинграде. </a:t>
            </a:r>
            <a:r>
              <a:rPr lang="ru-RU" sz="1600" dirty="0" smtClean="0">
                <a:latin typeface="Times New Roman" pitchFamily="18" charset="0"/>
                <a:cs typeface="Times New Roman" pitchFamily="18" charset="0"/>
              </a:rPr>
              <a:t>Это </a:t>
            </a:r>
            <a:r>
              <a:rPr lang="ru-RU" sz="1600" dirty="0">
                <a:latin typeface="Times New Roman" pitchFamily="18" charset="0"/>
                <a:cs typeface="Times New Roman" pitchFamily="18" charset="0"/>
              </a:rPr>
              <a:t>было трудное время в жизни Чкалова. Он совершил в Брянске аварию и был уволен из армии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indent="457200"/>
            <a:r>
              <a:rPr lang="ru-RU" sz="1600" dirty="0">
                <a:latin typeface="Times New Roman" pitchFamily="18" charset="0"/>
                <a:cs typeface="Times New Roman" pitchFamily="18" charset="0"/>
              </a:rPr>
              <a:t>В ноябре 1930 года В.П. Чкалов был восстановлен в ВВС как военный летчик. Он был зачислен на работу летчиком-испытателем в Московский научно-испытательный институт ВВС. </a:t>
            </a:r>
          </a:p>
          <a:p>
            <a:pPr indent="457200"/>
            <a:r>
              <a:rPr lang="ru-RU" sz="1600" dirty="0" smtClean="0">
                <a:latin typeface="Times New Roman" pitchFamily="18" charset="0"/>
                <a:cs typeface="Times New Roman" pitchFamily="18" charset="0"/>
              </a:rPr>
              <a:t>За </a:t>
            </a:r>
            <a:r>
              <a:rPr lang="ru-RU" sz="1600" dirty="0">
                <a:latin typeface="Times New Roman" pitchFamily="18" charset="0"/>
                <a:cs typeface="Times New Roman" pitchFamily="18" charset="0"/>
              </a:rPr>
              <a:t>два года работы в НИИ Чкалов совершил более 800 испытательных полетов, освоив технику пилотирования 30 типов самолетов.</a:t>
            </a:r>
          </a:p>
          <a:p>
            <a:endParaRPr lang="ru-RU" sz="1600" dirty="0"/>
          </a:p>
        </p:txBody>
      </p:sp>
    </p:spTree>
    <p:extLst>
      <p:ext uri="{BB962C8B-B14F-4D97-AF65-F5344CB8AC3E}">
        <p14:creationId xmlns="" xmlns:p14="http://schemas.microsoft.com/office/powerpoint/2010/main" val="3864180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pic>
        <p:nvPicPr>
          <p:cNvPr id="13" name="Изображение 12" descr="1612921021_124-p-fon-krasnoi-armii-164.png"/>
          <p:cNvPicPr>
            <a:picLocks noChangeAspect="1"/>
          </p:cNvPicPr>
          <p:nvPr/>
        </p:nvPicPr>
        <p:blipFill>
          <a:blip r:embed="rId4">
            <a:extLst>
              <a:ext uri="{BEBA8EAE-BF5A-486C-A8C5-ECC9F3942E4B}">
                <a14:imgProps xmlns="" xmlns:a14="http://schemas.microsoft.com/office/drawing/2010/main">
                  <a14:imgLayer r:embed="rId5">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8270240" y="-81279"/>
            <a:ext cx="873760" cy="830072"/>
          </a:xfrm>
          <a:prstGeom prst="rect">
            <a:avLst/>
          </a:prstGeom>
        </p:spPr>
      </p:pic>
      <p:sp>
        <p:nvSpPr>
          <p:cNvPr id="8" name="TextBox 7"/>
          <p:cNvSpPr txBox="1"/>
          <p:nvPr/>
        </p:nvSpPr>
        <p:spPr>
          <a:xfrm>
            <a:off x="4180310" y="838160"/>
            <a:ext cx="4790969" cy="1169551"/>
          </a:xfrm>
          <a:prstGeom prst="rect">
            <a:avLst/>
          </a:prstGeom>
          <a:noFill/>
        </p:spPr>
        <p:txBody>
          <a:bodyPr wrap="square" rtlCol="0">
            <a:spAutoFit/>
          </a:bodyPr>
          <a:lstStyle/>
          <a:p>
            <a:endParaRPr lang="ru-RU" dirty="0" smtClean="0"/>
          </a:p>
          <a:p>
            <a:endParaRPr lang="ru-RU" dirty="0"/>
          </a:p>
          <a:p>
            <a:endParaRPr lang="ru-RU" dirty="0"/>
          </a:p>
          <a:p>
            <a:endParaRPr lang="ru-RU" dirty="0" smtClean="0"/>
          </a:p>
          <a:p>
            <a:endParaRPr lang="ru-RU" dirty="0"/>
          </a:p>
        </p:txBody>
      </p:sp>
      <p:pic>
        <p:nvPicPr>
          <p:cNvPr id="6" name="Изображение 5" descr="aca7c126ee51c3526f618e1c1bcf802d.jpg"/>
          <p:cNvPicPr>
            <a:picLocks noChangeAspect="1"/>
          </p:cNvPicPr>
          <p:nvPr/>
        </p:nvPicPr>
        <p:blipFill rotWithShape="1">
          <a:blip r:embed="rId6">
            <a:extLst>
              <a:ext uri="{BEBA8EAE-BF5A-486C-A8C5-ECC9F3942E4B}">
                <a14:imgProps xmlns="" xmlns:a14="http://schemas.microsoft.com/office/drawing/2010/main">
                  <a14:imgLayer r:embed="rId7">
                    <a14:imgEffect>
                      <a14:saturation sat="0"/>
                    </a14:imgEffect>
                  </a14:imgLayer>
                </a14:imgProps>
              </a:ext>
              <a:ext uri="{28A0092B-C50C-407E-A947-70E740481C1C}">
                <a14:useLocalDpi xmlns="" xmlns:a14="http://schemas.microsoft.com/office/drawing/2010/main" val="0"/>
              </a:ext>
            </a:extLst>
          </a:blip>
          <a:srcRect l="5753"/>
          <a:stretch/>
        </p:blipFill>
        <p:spPr>
          <a:xfrm>
            <a:off x="434679" y="321703"/>
            <a:ext cx="3745631" cy="2483932"/>
          </a:xfrm>
          <a:prstGeom prst="rect">
            <a:avLst/>
          </a:prstGeom>
        </p:spPr>
      </p:pic>
      <p:pic>
        <p:nvPicPr>
          <p:cNvPr id="10" name="Изображение 9" descr="depositphotos_13777953-stock-illustration-world-war-2-aircraft.jpg"/>
          <p:cNvPicPr>
            <a:picLocks noChangeAspect="1"/>
          </p:cNvPicPr>
          <p:nvPr/>
        </p:nvPicPr>
        <p:blipFill rotWithShape="1">
          <a:blip r:embed="rId8">
            <a:extLst>
              <a:ext uri="{28A0092B-C50C-407E-A947-70E740481C1C}">
                <a14:useLocalDpi xmlns="" xmlns:a14="http://schemas.microsoft.com/office/drawing/2010/main" val="0"/>
              </a:ext>
            </a:extLst>
          </a:blip>
          <a:srcRect l="45975" t="63320" r="4134" b="-4999"/>
          <a:stretch/>
        </p:blipFill>
        <p:spPr>
          <a:xfrm rot="1069740">
            <a:off x="7385474" y="4046935"/>
            <a:ext cx="1132310" cy="945935"/>
          </a:xfrm>
          <a:prstGeom prst="rect">
            <a:avLst/>
          </a:prstGeom>
        </p:spPr>
      </p:pic>
      <p:sp>
        <p:nvSpPr>
          <p:cNvPr id="3" name="Прямоугольник 2"/>
          <p:cNvSpPr/>
          <p:nvPr/>
        </p:nvSpPr>
        <p:spPr>
          <a:xfrm>
            <a:off x="4399012" y="917529"/>
            <a:ext cx="4096458" cy="2031325"/>
          </a:xfrm>
          <a:prstGeom prst="rect">
            <a:avLst/>
          </a:prstGeom>
        </p:spPr>
        <p:txBody>
          <a:bodyPr wrap="square">
            <a:spAutoFit/>
          </a:bodyPr>
          <a:lstStyle/>
          <a:p>
            <a:pPr indent="457200"/>
            <a:r>
              <a:rPr lang="ru-RU" sz="1600" dirty="0">
                <a:latin typeface="Times New Roman" pitchFamily="18" charset="0"/>
                <a:cs typeface="Times New Roman" pitchFamily="18" charset="0"/>
              </a:rPr>
              <a:t>5 мая 1935 года авиаконструктор Н.Н. Поликарпов и летчик-испытатель В.П. Чкалов за создание лучших </a:t>
            </a:r>
            <a:r>
              <a:rPr lang="ru-RU" sz="1600" dirty="0" smtClean="0">
                <a:latin typeface="Times New Roman" pitchFamily="18" charset="0"/>
                <a:cs typeface="Times New Roman" pitchFamily="18" charset="0"/>
              </a:rPr>
              <a:t>самолетов истребителей были </a:t>
            </a:r>
            <a:r>
              <a:rPr lang="ru-RU" sz="1600" dirty="0">
                <a:latin typeface="Times New Roman" pitchFamily="18" charset="0"/>
                <a:cs typeface="Times New Roman" pitchFamily="18" charset="0"/>
              </a:rPr>
              <a:t>награждены высшей правительственной наградой - орденом Ленина.</a:t>
            </a:r>
          </a:p>
          <a:p>
            <a:pPr indent="457200"/>
            <a:r>
              <a:rPr lang="ru-RU" sz="1600" dirty="0">
                <a:latin typeface="Times New Roman" pitchFamily="18" charset="0"/>
                <a:cs typeface="Times New Roman" pitchFamily="18" charset="0"/>
              </a:rPr>
              <a:t> </a:t>
            </a:r>
          </a:p>
          <a:p>
            <a:endParaRPr lang="ru-RU" dirty="0"/>
          </a:p>
        </p:txBody>
      </p:sp>
      <p:sp>
        <p:nvSpPr>
          <p:cNvPr id="9" name="Прямоугольник 8"/>
          <p:cNvSpPr/>
          <p:nvPr/>
        </p:nvSpPr>
        <p:spPr>
          <a:xfrm>
            <a:off x="135490" y="3203807"/>
            <a:ext cx="7132361" cy="1384995"/>
          </a:xfrm>
          <a:prstGeom prst="rect">
            <a:avLst/>
          </a:prstGeom>
        </p:spPr>
        <p:txBody>
          <a:bodyPr wrap="square">
            <a:spAutoFit/>
          </a:bodyPr>
          <a:lstStyle/>
          <a:p>
            <a:pPr indent="457200"/>
            <a:r>
              <a:rPr lang="ru-RU" dirty="0" smtClean="0">
                <a:latin typeface="Times New Roman" pitchFamily="18" charset="0"/>
                <a:cs typeface="Times New Roman" pitchFamily="18" charset="0"/>
              </a:rPr>
              <a:t>18-20 июня 1937 года был осуществлен первый в истории беспосадочный трансполярный перелет через Северный полюс в Америку. «О перелетах через Северный полюс мечтали все летчики мира, а осуществить этот перелет, пролететь над «крышей мира», покорить неприступную Арктику, проявив мужество, отвагу и смелость, впервые удалось только Героям Советского Союза Валерию Павловичу Чкалову, Георгию Филипповичу </a:t>
            </a:r>
            <a:r>
              <a:rPr lang="ru-RU" dirty="0" err="1" smtClean="0">
                <a:latin typeface="Times New Roman" pitchFamily="18" charset="0"/>
                <a:cs typeface="Times New Roman" pitchFamily="18" charset="0"/>
              </a:rPr>
              <a:t>Байдукову</a:t>
            </a:r>
            <a:r>
              <a:rPr lang="ru-RU" dirty="0" smtClean="0">
                <a:latin typeface="Times New Roman" pitchFamily="18" charset="0"/>
                <a:cs typeface="Times New Roman" pitchFamily="18" charset="0"/>
              </a:rPr>
              <a:t> и Александру Васильевичу Белякову».</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546594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2" name="Picture 4" descr="https://on-desktop.com/wps/Drawn_wallpapers__006181_.jpg"/>
          <p:cNvPicPr>
            <a:picLocks noChangeAspect="1" noChangeArrowheads="1"/>
          </p:cNvPicPr>
          <p:nvPr/>
        </p:nvPicPr>
        <p:blipFill>
          <a:blip r:embed="rId3"/>
          <a:srcRect/>
          <a:stretch>
            <a:fillRect/>
          </a:stretch>
        </p:blipFill>
        <p:spPr bwMode="auto">
          <a:xfrm>
            <a:off x="0" y="1"/>
            <a:ext cx="9144000" cy="5143499"/>
          </a:xfrm>
          <a:prstGeom prst="rect">
            <a:avLst/>
          </a:prstGeom>
          <a:noFill/>
        </p:spPr>
      </p:pic>
      <p:pic>
        <p:nvPicPr>
          <p:cNvPr id="13" name="Изображение 12" descr="1612921021_124-p-fon-krasnoi-armii-164.png"/>
          <p:cNvPicPr>
            <a:picLocks noChangeAspect="1"/>
          </p:cNvPicPr>
          <p:nvPr/>
        </p:nvPicPr>
        <p:blipFill>
          <a:blip r:embed="rId4">
            <a:extLst>
              <a:ext uri="{BEBA8EAE-BF5A-486C-A8C5-ECC9F3942E4B}">
                <a14:imgProps xmlns="" xmlns:a14="http://schemas.microsoft.com/office/drawing/2010/main">
                  <a14:imgLayer r:embed="rId5">
                    <a14:imgEffect>
                      <a14:backgroundRemoval t="4005" b="100000" l="870" r="98587">
                        <a14:backgroundMark x1="50326" y1="78604" x2="50326" y2="78604"/>
                        <a14:backgroundMark x1="45870" y1="79062" x2="45870" y2="79062"/>
                      </a14:backgroundRemoval>
                    </a14:imgEffect>
                  </a14:imgLayer>
                </a14:imgProps>
              </a:ext>
              <a:ext uri="{28A0092B-C50C-407E-A947-70E740481C1C}">
                <a14:useLocalDpi xmlns="" xmlns:a14="http://schemas.microsoft.com/office/drawing/2010/main" val="0"/>
              </a:ext>
            </a:extLst>
          </a:blip>
          <a:stretch>
            <a:fillRect/>
          </a:stretch>
        </p:blipFill>
        <p:spPr>
          <a:xfrm>
            <a:off x="8270240" y="-81279"/>
            <a:ext cx="873760" cy="830072"/>
          </a:xfrm>
          <a:prstGeom prst="rect">
            <a:avLst/>
          </a:prstGeom>
        </p:spPr>
      </p:pic>
      <p:sp>
        <p:nvSpPr>
          <p:cNvPr id="8" name="TextBox 7"/>
          <p:cNvSpPr txBox="1"/>
          <p:nvPr/>
        </p:nvSpPr>
        <p:spPr>
          <a:xfrm>
            <a:off x="4180310" y="838160"/>
            <a:ext cx="4790969" cy="1169551"/>
          </a:xfrm>
          <a:prstGeom prst="rect">
            <a:avLst/>
          </a:prstGeom>
          <a:noFill/>
        </p:spPr>
        <p:txBody>
          <a:bodyPr wrap="square" rtlCol="0">
            <a:spAutoFit/>
          </a:bodyPr>
          <a:lstStyle/>
          <a:p>
            <a:endParaRPr lang="ru-RU" dirty="0" smtClean="0"/>
          </a:p>
          <a:p>
            <a:endParaRPr lang="ru-RU" dirty="0"/>
          </a:p>
          <a:p>
            <a:endParaRPr lang="ru-RU" dirty="0"/>
          </a:p>
          <a:p>
            <a:endParaRPr lang="ru-RU" dirty="0" smtClean="0"/>
          </a:p>
          <a:p>
            <a:endParaRPr lang="ru-RU" dirty="0"/>
          </a:p>
        </p:txBody>
      </p:sp>
      <p:pic>
        <p:nvPicPr>
          <p:cNvPr id="9" name="Изображение 8" descr="depositphotos_13777953-stock-illustration-world-war-2-aircraft.jpg"/>
          <p:cNvPicPr>
            <a:picLocks noChangeAspect="1"/>
          </p:cNvPicPr>
          <p:nvPr/>
        </p:nvPicPr>
        <p:blipFill rotWithShape="1">
          <a:blip r:embed="rId6">
            <a:extLst>
              <a:ext uri="{28A0092B-C50C-407E-A947-70E740481C1C}">
                <a14:useLocalDpi xmlns="" xmlns:a14="http://schemas.microsoft.com/office/drawing/2010/main" val="0"/>
              </a:ext>
            </a:extLst>
          </a:blip>
          <a:srcRect l="46798" t="12271" r="3311" b="46050"/>
          <a:stretch/>
        </p:blipFill>
        <p:spPr>
          <a:xfrm rot="20591184">
            <a:off x="6456064" y="316977"/>
            <a:ext cx="952061" cy="795355"/>
          </a:xfrm>
          <a:prstGeom prst="rect">
            <a:avLst/>
          </a:prstGeom>
        </p:spPr>
      </p:pic>
      <p:sp>
        <p:nvSpPr>
          <p:cNvPr id="4" name="Прямоугольник 3"/>
          <p:cNvSpPr/>
          <p:nvPr/>
        </p:nvSpPr>
        <p:spPr>
          <a:xfrm>
            <a:off x="4025055" y="1276841"/>
            <a:ext cx="5027505" cy="2554545"/>
          </a:xfrm>
          <a:prstGeom prst="rect">
            <a:avLst/>
          </a:prstGeom>
        </p:spPr>
        <p:txBody>
          <a:bodyPr wrap="square">
            <a:spAutoFit/>
          </a:bodyPr>
          <a:lstStyle/>
          <a:p>
            <a:pPr indent="457200"/>
            <a:r>
              <a:rPr lang="ru-RU" sz="1600" dirty="0">
                <a:latin typeface="Times New Roman" pitchFamily="18" charset="0"/>
                <a:cs typeface="Times New Roman" pitchFamily="18" charset="0"/>
              </a:rPr>
              <a:t>8504 километров пройденного пути - таков итог этого перелета. За этот подвиг Чкалов, </a:t>
            </a:r>
            <a:r>
              <a:rPr lang="ru-RU" sz="1600" dirty="0" err="1">
                <a:latin typeface="Times New Roman" pitchFamily="18" charset="0"/>
                <a:cs typeface="Times New Roman" pitchFamily="18" charset="0"/>
              </a:rPr>
              <a:t>Байдуков</a:t>
            </a:r>
            <a:r>
              <a:rPr lang="ru-RU" sz="1600" dirty="0">
                <a:latin typeface="Times New Roman" pitchFamily="18" charset="0"/>
                <a:cs typeface="Times New Roman" pitchFamily="18" charset="0"/>
              </a:rPr>
              <a:t> и Беляков были удостоены звания Героя Советского Союза, награждены орденом Ленина.</a:t>
            </a:r>
          </a:p>
          <a:p>
            <a:pPr indent="457200"/>
            <a:r>
              <a:rPr lang="ru-RU" sz="1600" dirty="0">
                <a:latin typeface="Times New Roman" pitchFamily="18" charset="0"/>
                <a:cs typeface="Times New Roman" pitchFamily="18" charset="0"/>
              </a:rPr>
              <a:t> </a:t>
            </a:r>
          </a:p>
          <a:p>
            <a:pPr indent="457200"/>
            <a:r>
              <a:rPr lang="ru-RU" sz="1600" dirty="0">
                <a:latin typeface="Times New Roman" pitchFamily="18" charset="0"/>
                <a:cs typeface="Times New Roman" pitchFamily="18" charset="0"/>
              </a:rPr>
              <a:t>12 декабря 1937 года на выборах в Верховный Совет В.П. Чкалов был избран депутатом в Совет Национальностей от трудящихся Горьковской области и Чувашии. С чувством высокой ответственности исполнял он свой депутатский долг</a:t>
            </a:r>
            <a:r>
              <a:rPr lang="ru-RU" dirty="0"/>
              <a:t>.</a:t>
            </a:r>
          </a:p>
        </p:txBody>
      </p:sp>
      <p:pic>
        <p:nvPicPr>
          <p:cNvPr id="10" name="Изображение 9" descr="orden-lenina-990x1024.jpg"/>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72877" y="517611"/>
            <a:ext cx="2881247" cy="2980199"/>
          </a:xfrm>
          <a:prstGeom prst="rect">
            <a:avLst/>
          </a:prstGeom>
        </p:spPr>
      </p:pic>
      <p:pic>
        <p:nvPicPr>
          <p:cNvPr id="5" name="Изображение 4" descr="depositphotos_13777953-stock-illustration-world-war-2-aircraft.jpg"/>
          <p:cNvPicPr>
            <a:picLocks noChangeAspect="1"/>
          </p:cNvPicPr>
          <p:nvPr/>
        </p:nvPicPr>
        <p:blipFill rotWithShape="1">
          <a:blip r:embed="rId6">
            <a:extLst>
              <a:ext uri="{28A0092B-C50C-407E-A947-70E740481C1C}">
                <a14:useLocalDpi xmlns="" xmlns:a14="http://schemas.microsoft.com/office/drawing/2010/main" val="0"/>
              </a:ext>
            </a:extLst>
          </a:blip>
          <a:srcRect r="50109" b="58321"/>
          <a:stretch/>
        </p:blipFill>
        <p:spPr>
          <a:xfrm rot="20591184">
            <a:off x="2925233" y="3860800"/>
            <a:ext cx="1132310" cy="945935"/>
          </a:xfrm>
          <a:prstGeom prst="rect">
            <a:avLst/>
          </a:prstGeom>
        </p:spPr>
      </p:pic>
    </p:spTree>
    <p:extLst>
      <p:ext uri="{BB962C8B-B14F-4D97-AF65-F5344CB8AC3E}">
        <p14:creationId xmlns="" xmlns:p14="http://schemas.microsoft.com/office/powerpoint/2010/main" val="2592909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2266</TotalTime>
  <Words>469</Words>
  <Application>Microsoft Office PowerPoint</Application>
  <PresentationFormat>Экран (16:9)</PresentationFormat>
  <Paragraphs>71</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Montserrat</vt:lpstr>
      <vt:lpstr>Times New Roman</vt:lpstr>
      <vt:lpstr>Simple Light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title>
  <dc:creator>User</dc:creator>
  <cp:lastModifiedBy>ok</cp:lastModifiedBy>
  <cp:revision>93</cp:revision>
  <dcterms:modified xsi:type="dcterms:W3CDTF">2024-01-29T06:43:53Z</dcterms:modified>
</cp:coreProperties>
</file>