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70" r:id="rId15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1348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1625" y="77787"/>
            <a:ext cx="8299132" cy="172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57511" y="1447800"/>
            <a:ext cx="8667433" cy="186333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spc="-10" dirty="0" smtClean="0">
                <a:latin typeface="Tahoma"/>
                <a:cs typeface="Tahoma"/>
              </a:rPr>
              <a:t>«Это горькое слово … Чернобыль»</a:t>
            </a:r>
            <a:endParaRPr sz="6000" b="1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874" y="2011062"/>
            <a:ext cx="8105775" cy="46481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8600" y="129857"/>
            <a:ext cx="8786749" cy="186268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252413" algn="just">
              <a:lnSpc>
                <a:spcPct val="100000"/>
              </a:lnSpc>
              <a:spcBef>
                <a:spcPts val="125"/>
              </a:spcBef>
            </a:pP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Люди</a:t>
            </a:r>
            <a:r>
              <a:rPr sz="2400" b="1" spc="-5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на</a:t>
            </a:r>
            <a:r>
              <a:rPr sz="2400" b="1" spc="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месте</a:t>
            </a:r>
            <a:r>
              <a:rPr sz="2400" b="1" spc="-1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катастрофы</a:t>
            </a:r>
            <a:r>
              <a:rPr sz="2400" b="1" spc="-6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подверглись</a:t>
            </a:r>
            <a:r>
              <a:rPr sz="2400" b="1" spc="-7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сильнейшему</a:t>
            </a:r>
            <a:r>
              <a:rPr sz="2400" b="1" spc="-114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облучению.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Ликвидаторы</a:t>
            </a:r>
            <a:r>
              <a:rPr sz="2400" b="1" spc="-114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аварии</a:t>
            </a:r>
            <a:r>
              <a:rPr sz="2400" b="1" spc="17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за</a:t>
            </a:r>
            <a:r>
              <a:rPr sz="2400" b="1" spc="-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1986-1989</a:t>
            </a:r>
            <a:r>
              <a:rPr sz="2400" b="1" spc="-15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годы</a:t>
            </a:r>
            <a:r>
              <a:rPr sz="2400" b="1" spc="-1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получили</a:t>
            </a:r>
            <a:r>
              <a:rPr sz="2400" b="1" spc="-9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дозы</a:t>
            </a:r>
            <a:r>
              <a:rPr sz="2400" b="1" spc="-1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радиации,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превышающие</a:t>
            </a:r>
            <a:r>
              <a:rPr sz="2400" b="1" spc="-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примерно</a:t>
            </a:r>
            <a:r>
              <a:rPr sz="2400" b="1" spc="-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40</a:t>
            </a:r>
            <a:r>
              <a:rPr sz="2400" b="1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раз</a:t>
            </a:r>
            <a:r>
              <a:rPr sz="2400" b="1" spc="5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объём</a:t>
            </a:r>
            <a:r>
              <a:rPr sz="2400" b="1" spc="-8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естественного</a:t>
            </a:r>
            <a:r>
              <a:rPr sz="2400" b="1" spc="-18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излучения,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которое</a:t>
            </a:r>
            <a:r>
              <a:rPr sz="2400" b="1" spc="-7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получает</a:t>
            </a:r>
            <a:r>
              <a:rPr sz="2400" b="1" spc="-15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средний</a:t>
            </a:r>
            <a:r>
              <a:rPr sz="2400" b="1" spc="-1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житель</a:t>
            </a:r>
            <a:r>
              <a:rPr sz="2400" b="1" spc="-1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Земли</a:t>
            </a:r>
            <a:r>
              <a:rPr sz="2400" b="1" spc="-1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за</a:t>
            </a:r>
            <a:r>
              <a:rPr sz="2400" b="1" spc="4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1</a:t>
            </a:r>
            <a:r>
              <a:rPr sz="2400" b="1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20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год</a:t>
            </a:r>
            <a:r>
              <a:rPr sz="2400" b="1" spc="-2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r>
              <a:rPr lang="ru-RU" sz="2400" b="1" spc="-2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Это</a:t>
            </a:r>
            <a:r>
              <a:rPr sz="2400" b="1" spc="-7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сократило</a:t>
            </a:r>
            <a:r>
              <a:rPr sz="2400" b="1" spc="-8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их</a:t>
            </a:r>
            <a:r>
              <a:rPr sz="2400" b="1" spc="9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жизни</a:t>
            </a:r>
            <a:r>
              <a:rPr sz="2400" b="1" spc="-1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на</a:t>
            </a:r>
            <a:r>
              <a:rPr sz="2400" b="1" spc="-6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десятки</a:t>
            </a:r>
            <a:r>
              <a:rPr sz="2400" b="1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лет.</a:t>
            </a:r>
            <a:endParaRPr sz="24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699" y="874352"/>
            <a:ext cx="3400425" cy="47148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53230" y="906399"/>
            <a:ext cx="5238370" cy="44454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350" algn="just">
              <a:lnSpc>
                <a:spcPct val="100000"/>
              </a:lnSpc>
              <a:spcBef>
                <a:spcPts val="600"/>
              </a:spcBef>
            </a:pP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Известный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химик-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неорганик</a:t>
            </a:r>
            <a:r>
              <a:rPr sz="2400" b="1" spc="-7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 </a:t>
            </a:r>
            <a:r>
              <a:rPr sz="2400" b="1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руководитель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Курчатовского института</a:t>
            </a:r>
            <a:r>
              <a:rPr sz="2400" b="1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Валерий</a:t>
            </a:r>
            <a:r>
              <a:rPr sz="2400" b="1" spc="-8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Легасов</a:t>
            </a:r>
            <a:r>
              <a:rPr sz="2400" b="1" spc="-5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вошёл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z="2400" b="1" spc="-7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состав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Правительственной</a:t>
            </a:r>
            <a:r>
              <a:rPr lang="ru-RU" sz="2400" b="1" spc="-1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комиссии</a:t>
            </a:r>
            <a:r>
              <a:rPr sz="2400" b="1" spc="-2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расследованию</a:t>
            </a:r>
            <a:r>
              <a:rPr sz="2400" b="1" spc="-5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причин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 по</a:t>
            </a:r>
            <a:r>
              <a:rPr sz="2400" b="1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ликвидации</a:t>
            </a:r>
            <a:r>
              <a:rPr sz="2400" b="1" spc="-7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последствий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аварии</a:t>
            </a:r>
            <a:r>
              <a:rPr sz="2400" b="1" spc="-1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на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Чернобыльской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АЭС.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Именно</a:t>
            </a:r>
            <a:r>
              <a:rPr sz="2400" b="1" spc="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академик</a:t>
            </a:r>
            <a:r>
              <a:rPr sz="2400" b="1" spc="-15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Легасов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разработал</a:t>
            </a:r>
            <a:r>
              <a:rPr sz="2400" b="1" spc="-1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специальную</a:t>
            </a:r>
            <a:r>
              <a:rPr sz="2400" b="1" spc="-10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смесь</a:t>
            </a:r>
            <a:r>
              <a:rPr sz="2400" b="1" spc="-1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,</a:t>
            </a:r>
            <a:r>
              <a:rPr lang="ru-RU" sz="2400" b="1" spc="-1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которую</a:t>
            </a:r>
            <a:r>
              <a:rPr sz="2400" b="1" spc="-4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сбрасывали</a:t>
            </a:r>
            <a:r>
              <a:rPr sz="2400" b="1" spc="-8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на</a:t>
            </a:r>
            <a:r>
              <a:rPr sz="2400" b="1" spc="-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реактор</a:t>
            </a:r>
            <a:r>
              <a:rPr sz="2400" b="1" spc="-10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для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его</a:t>
            </a:r>
            <a:r>
              <a:rPr sz="2400" b="1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охлаждения,</a:t>
            </a:r>
            <a:r>
              <a:rPr sz="2400" b="1" spc="-1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400" b="1" spc="-4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провёл</a:t>
            </a:r>
            <a:r>
              <a:rPr sz="2400" b="1" spc="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z="2400" b="1" spc="-4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зоне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аварии</a:t>
            </a:r>
            <a:r>
              <a:rPr sz="2400" b="1" spc="-114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4 месяца</a:t>
            </a:r>
            <a:r>
              <a:rPr sz="2400" b="1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вместо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положенных</a:t>
            </a:r>
            <a:r>
              <a:rPr lang="ru-RU" sz="2400" b="1" spc="-1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2</a:t>
            </a:r>
            <a:r>
              <a:rPr sz="2400" b="1" spc="-4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недель.</a:t>
            </a:r>
            <a:endParaRPr sz="24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1210"/>
            <a:ext cx="9144000" cy="6833870"/>
            <a:chOff x="0" y="24129"/>
            <a:chExt cx="9144000" cy="6833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4129"/>
              <a:ext cx="9143999" cy="68338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850" y="2295525"/>
              <a:ext cx="7991475" cy="4495800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301625" y="77787"/>
            <a:ext cx="8299132" cy="1624996"/>
          </a:xfrm>
          <a:prstGeom prst="rect">
            <a:avLst/>
          </a:prstGeom>
        </p:spPr>
        <p:txBody>
          <a:bodyPr vert="horz" wrap="square" lIns="0" tIns="335216" rIns="0" bIns="0" rtlCol="0">
            <a:spAutoFit/>
          </a:bodyPr>
          <a:lstStyle/>
          <a:p>
            <a:pPr marL="254000" algn="ctr">
              <a:lnSpc>
                <a:spcPct val="100000"/>
              </a:lnSpc>
              <a:spcBef>
                <a:spcPts val="130"/>
              </a:spcBef>
            </a:pPr>
            <a:r>
              <a:rPr spc="-10" dirty="0">
                <a:solidFill>
                  <a:schemeClr val="tx2">
                    <a:lumMod val="75000"/>
                  </a:schemeClr>
                </a:solidFill>
              </a:rPr>
              <a:t>САРКОФАГ</a:t>
            </a:r>
          </a:p>
          <a:p>
            <a:pPr marL="262890" marR="5080" algn="ctr">
              <a:lnSpc>
                <a:spcPct val="102400"/>
              </a:lnSpc>
            </a:pPr>
            <a:r>
              <a:rPr dirty="0">
                <a:solidFill>
                  <a:schemeClr val="tx2">
                    <a:lumMod val="75000"/>
                  </a:schemeClr>
                </a:solidFill>
              </a:rPr>
              <a:t>НАД</a:t>
            </a:r>
            <a:r>
              <a:rPr spc="15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ЧЕТВЕРТЫМ</a:t>
            </a:r>
            <a:r>
              <a:rPr spc="1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АВАРИЙНЫМ</a:t>
            </a:r>
            <a:r>
              <a:rPr spc="12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pc="-10" dirty="0">
                <a:solidFill>
                  <a:schemeClr val="tx2">
                    <a:lumMod val="75000"/>
                  </a:schemeClr>
                </a:solidFill>
              </a:rPr>
              <a:t>ЭНЕРГОБЛОКОМ 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ЧЕРНОБЫЛЬСКОЙ</a:t>
            </a:r>
            <a:r>
              <a:rPr spc="28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pc="-25" dirty="0">
                <a:solidFill>
                  <a:schemeClr val="tx2">
                    <a:lumMod val="75000"/>
                  </a:schemeClr>
                </a:solidFill>
              </a:rPr>
              <a:t>АЭС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22" y="228600"/>
            <a:ext cx="8722678" cy="22331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113" indent="254000" algn="just">
              <a:lnSpc>
                <a:spcPts val="2870"/>
              </a:lnSpc>
              <a:spcBef>
                <a:spcPts val="105"/>
              </a:spcBef>
            </a:pP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Чернобыльская</a:t>
            </a:r>
            <a:r>
              <a:rPr sz="2400" b="1" spc="-25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трагедия</a:t>
            </a:r>
            <a:r>
              <a:rPr sz="2400" b="1" spc="15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sz="2400" b="1" spc="-85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это</a:t>
            </a:r>
            <a:r>
              <a:rPr sz="2400" b="1" spc="-45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не</a:t>
            </a:r>
            <a:r>
              <a:rPr sz="2400" b="1" spc="-6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spc="-1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первая</a:t>
            </a:r>
            <a:r>
              <a:rPr lang="ru-RU" sz="2400" b="1" spc="-1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</a:t>
            </a:r>
            <a:r>
              <a:rPr sz="2400" b="1" spc="-2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не</a:t>
            </a:r>
            <a:r>
              <a:rPr sz="2400" b="1" spc="-2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последняя</a:t>
            </a:r>
            <a:r>
              <a:rPr sz="2400" b="1" spc="-135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авария,</a:t>
            </a:r>
            <a:r>
              <a:rPr sz="2400" b="1" spc="5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spc="-1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связанная</a:t>
            </a:r>
            <a:r>
              <a:rPr lang="ru-RU" sz="2400" b="1" spc="-1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sz="2400" b="1" spc="-9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радиоактивным</a:t>
            </a:r>
            <a:r>
              <a:rPr sz="2400" b="1" spc="-45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загрязнением</a:t>
            </a:r>
            <a:r>
              <a:rPr sz="2400" b="1" spc="-175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окружающей</a:t>
            </a:r>
            <a:r>
              <a:rPr sz="2400" b="1" spc="-15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spc="-1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среды</a:t>
            </a:r>
            <a:r>
              <a:rPr sz="2400" b="1" spc="-1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2400" b="1" spc="-1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Чернобыльская</a:t>
            </a:r>
            <a:r>
              <a:rPr sz="2400" b="1" spc="-6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АЭС</a:t>
            </a:r>
            <a:r>
              <a:rPr sz="2400" b="1" spc="-45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всё</a:t>
            </a:r>
            <a:r>
              <a:rPr sz="2400" b="1" spc="-2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ещё</a:t>
            </a:r>
            <a:r>
              <a:rPr sz="2400" b="1" spc="-8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остаётся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потенциальным</a:t>
            </a:r>
            <a:r>
              <a:rPr sz="2400" b="1" spc="-65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источником</a:t>
            </a:r>
            <a:r>
              <a:rPr sz="2400" b="1" spc="-13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опасности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spc="-25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</a:t>
            </a:r>
            <a:r>
              <a:rPr sz="2400" b="1" spc="-25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ru-RU" sz="2400" b="1" spc="-25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</a:t>
            </a:r>
            <a:r>
              <a:rPr sz="2400" b="1" spc="-35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оценкам</a:t>
            </a:r>
            <a:r>
              <a:rPr sz="2400" b="1" spc="-55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специалистов,</a:t>
            </a:r>
            <a:r>
              <a:rPr sz="2400" b="1" spc="-35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перестанет</a:t>
            </a:r>
            <a:r>
              <a:rPr sz="2400" b="1" spc="-9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быть</a:t>
            </a:r>
            <a:r>
              <a:rPr sz="2400" b="1" spc="5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spc="-1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таковым</a:t>
            </a:r>
            <a:r>
              <a:rPr lang="ru-RU" sz="2400" b="1" spc="-1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только</a:t>
            </a:r>
            <a:r>
              <a:rPr sz="2400" b="1" spc="-55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sz="2400" b="1" spc="-25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2065</a:t>
            </a:r>
            <a:r>
              <a:rPr sz="2400" b="1" spc="4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году</a:t>
            </a:r>
            <a:r>
              <a:rPr sz="2400" b="1" spc="-1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при</a:t>
            </a:r>
            <a:r>
              <a:rPr sz="2400" b="1" spc="-6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условии</a:t>
            </a:r>
            <a:r>
              <a:rPr sz="2400" b="1" spc="1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полного</a:t>
            </a:r>
            <a:r>
              <a:rPr sz="2400" b="1" spc="-12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выполнения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мероприятий</a:t>
            </a:r>
            <a:r>
              <a:rPr sz="2400" b="1" spc="-85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 её</a:t>
            </a:r>
            <a:r>
              <a:rPr sz="2400" b="1" spc="-15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утилизации.</a:t>
            </a:r>
            <a:endParaRPr sz="24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500880"/>
            <a:ext cx="7772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8"/>
          <p:cNvGrpSpPr/>
          <p:nvPr/>
        </p:nvGrpSpPr>
        <p:grpSpPr>
          <a:xfrm>
            <a:off x="5105400" y="838200"/>
            <a:ext cx="3880503" cy="5646127"/>
            <a:chOff x="4615179" y="1044841"/>
            <a:chExt cx="3594100" cy="4886325"/>
          </a:xfrm>
        </p:grpSpPr>
        <p:pic>
          <p:nvPicPr>
            <p:cNvPr id="5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5179" y="3373120"/>
              <a:ext cx="3594100" cy="2557779"/>
            </a:xfrm>
            <a:prstGeom prst="rect">
              <a:avLst/>
            </a:prstGeom>
          </p:spPr>
        </p:pic>
        <p:pic>
          <p:nvPicPr>
            <p:cNvPr id="6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9568" y="3436366"/>
              <a:ext cx="3411854" cy="2376297"/>
            </a:xfrm>
            <a:prstGeom prst="rect">
              <a:avLst/>
            </a:prstGeom>
          </p:spPr>
        </p:pic>
        <p:sp>
          <p:nvSpPr>
            <p:cNvPr id="7" name="object 11"/>
            <p:cNvSpPr/>
            <p:nvPr/>
          </p:nvSpPr>
          <p:spPr>
            <a:xfrm>
              <a:off x="4660518" y="3417316"/>
              <a:ext cx="3449954" cy="2414905"/>
            </a:xfrm>
            <a:custGeom>
              <a:avLst/>
              <a:gdLst/>
              <a:ahLst/>
              <a:cxnLst/>
              <a:rect l="l" t="t" r="r" b="b"/>
              <a:pathLst>
                <a:path w="3449954" h="2414904">
                  <a:moveTo>
                    <a:pt x="0" y="2414397"/>
                  </a:moveTo>
                  <a:lnTo>
                    <a:pt x="3449954" y="2414397"/>
                  </a:lnTo>
                  <a:lnTo>
                    <a:pt x="3449954" y="0"/>
                  </a:lnTo>
                  <a:lnTo>
                    <a:pt x="0" y="0"/>
                  </a:lnTo>
                  <a:lnTo>
                    <a:pt x="0" y="241439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3817" y="1052703"/>
              <a:ext cx="2597531" cy="1801876"/>
            </a:xfrm>
            <a:prstGeom prst="rect">
              <a:avLst/>
            </a:prstGeom>
          </p:spPr>
        </p:pic>
        <p:pic>
          <p:nvPicPr>
            <p:cNvPr id="9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3502" y="1044841"/>
              <a:ext cx="2926854" cy="2322944"/>
            </a:xfrm>
            <a:prstGeom prst="rect">
              <a:avLst/>
            </a:prstGeom>
          </p:spPr>
        </p:pic>
      </p:grpSp>
      <p:sp>
        <p:nvSpPr>
          <p:cNvPr id="10" name="object 2"/>
          <p:cNvSpPr txBox="1"/>
          <p:nvPr/>
        </p:nvSpPr>
        <p:spPr>
          <a:xfrm>
            <a:off x="493315" y="379594"/>
            <a:ext cx="453193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2400" b="1" i="1" spc="-1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Поэтому</a:t>
            </a:r>
            <a:r>
              <a:rPr sz="2400" b="1" i="1" spc="9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18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люди</a:t>
            </a:r>
            <a:r>
              <a:rPr sz="2400" b="1" i="1" spc="9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19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должны</a:t>
            </a:r>
            <a:r>
              <a:rPr sz="2400" b="1" i="1" spc="114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14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помнить </a:t>
            </a:r>
            <a:r>
              <a:rPr sz="2400" b="1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sz="2400" b="1" i="1" spc="5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1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Чернобыле</a:t>
            </a:r>
            <a:r>
              <a:rPr sz="2400" b="1" i="1" spc="5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1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ради</a:t>
            </a:r>
            <a:r>
              <a:rPr sz="2400" b="1" i="1" spc="5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16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будущего,</a:t>
            </a:r>
            <a:r>
              <a:rPr sz="2400" b="1" i="1" spc="7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14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знать</a:t>
            </a:r>
            <a:r>
              <a:rPr sz="2400" b="1" i="1" spc="5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14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об </a:t>
            </a:r>
            <a:r>
              <a:rPr sz="2400" b="1" i="1" spc="-8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опасности</a:t>
            </a:r>
            <a:r>
              <a:rPr sz="2400" b="1" i="1" spc="18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радиации</a:t>
            </a:r>
            <a:r>
              <a:rPr sz="2400" b="1" i="1" spc="19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400" b="1" i="1" spc="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7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делать</a:t>
            </a:r>
            <a:r>
              <a:rPr sz="2400" b="1" i="1" spc="19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15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все, </a:t>
            </a:r>
            <a:r>
              <a:rPr sz="2400" b="1" i="1" spc="-2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чтобы</a:t>
            </a:r>
            <a:r>
              <a:rPr sz="2400" b="1" i="1" spc="114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19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подобные</a:t>
            </a:r>
            <a:r>
              <a:rPr sz="2400" b="1" i="1" spc="1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19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катастрофы</a:t>
            </a:r>
            <a:r>
              <a:rPr sz="2400" b="1" i="1" spc="10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1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никогда </a:t>
            </a:r>
            <a:r>
              <a:rPr sz="2400" b="1" i="1" spc="-2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больше</a:t>
            </a:r>
            <a:r>
              <a:rPr sz="2400" b="1" i="1" spc="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204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не</a:t>
            </a:r>
            <a:r>
              <a:rPr sz="2400" b="1" i="1" spc="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7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повторялись.</a:t>
            </a:r>
            <a:endParaRPr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1" name="object 3"/>
          <p:cNvGrpSpPr/>
          <p:nvPr/>
        </p:nvGrpSpPr>
        <p:grpSpPr>
          <a:xfrm>
            <a:off x="509167" y="2743200"/>
            <a:ext cx="4087054" cy="3866097"/>
            <a:chOff x="861060" y="2715260"/>
            <a:chExt cx="3642360" cy="3215640"/>
          </a:xfrm>
        </p:grpSpPr>
        <p:pic>
          <p:nvPicPr>
            <p:cNvPr id="12" name="object 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1060" y="2715260"/>
              <a:ext cx="3642360" cy="3215640"/>
            </a:xfrm>
            <a:prstGeom prst="rect">
              <a:avLst/>
            </a:prstGeom>
          </p:spPr>
        </p:pic>
        <p:pic>
          <p:nvPicPr>
            <p:cNvPr id="13" name="object 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5601" y="2780919"/>
              <a:ext cx="3458210" cy="3031743"/>
            </a:xfrm>
            <a:prstGeom prst="rect">
              <a:avLst/>
            </a:prstGeom>
          </p:spPr>
        </p:pic>
        <p:sp>
          <p:nvSpPr>
            <p:cNvPr id="14" name="object 6"/>
            <p:cNvSpPr/>
            <p:nvPr/>
          </p:nvSpPr>
          <p:spPr>
            <a:xfrm>
              <a:off x="906551" y="2761869"/>
              <a:ext cx="3496310" cy="3070225"/>
            </a:xfrm>
            <a:custGeom>
              <a:avLst/>
              <a:gdLst/>
              <a:ahLst/>
              <a:cxnLst/>
              <a:rect l="l" t="t" r="r" b="b"/>
              <a:pathLst>
                <a:path w="3496310" h="3070225">
                  <a:moveTo>
                    <a:pt x="0" y="3069843"/>
                  </a:moveTo>
                  <a:lnTo>
                    <a:pt x="3496310" y="3069843"/>
                  </a:lnTo>
                  <a:lnTo>
                    <a:pt x="3496310" y="0"/>
                  </a:lnTo>
                  <a:lnTo>
                    <a:pt x="0" y="0"/>
                  </a:lnTo>
                  <a:lnTo>
                    <a:pt x="0" y="3069843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87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95299" y="2209800"/>
            <a:ext cx="2971800" cy="5700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3600" dirty="0"/>
              <a:t>26</a:t>
            </a:r>
            <a:r>
              <a:rPr sz="3600" spc="-45" dirty="0"/>
              <a:t> </a:t>
            </a:r>
            <a:r>
              <a:rPr sz="3600" dirty="0"/>
              <a:t>АПРЕЛЯ</a:t>
            </a:r>
            <a:r>
              <a:rPr sz="3600" spc="-100" dirty="0"/>
              <a:t> </a:t>
            </a:r>
            <a:r>
              <a:rPr sz="3600" spc="-50" dirty="0"/>
              <a:t>–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228600" y="2963481"/>
            <a:ext cx="3505199" cy="14933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МЕЖДУНАРОДНЫЙ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ДЕНЬ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ПАМЯТИ</a:t>
            </a:r>
            <a:endParaRPr sz="2400" dirty="0">
              <a:latin typeface="Calibri"/>
              <a:cs typeface="Calibri"/>
            </a:endParaRPr>
          </a:p>
          <a:p>
            <a:pPr marL="317500" marR="313055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ЧЕРНОБЫЛЬСКОЙ КАТАСТРОФЕ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0950" y="0"/>
            <a:ext cx="535305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70" y="-42728"/>
            <a:ext cx="9144000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63139" y="304800"/>
            <a:ext cx="8610600" cy="17272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4450" marR="5080" indent="220663" algn="just">
              <a:lnSpc>
                <a:spcPct val="101600"/>
              </a:lnSpc>
              <a:spcBef>
                <a:spcPts val="75"/>
              </a:spcBef>
            </a:pPr>
            <a:r>
              <a:rPr dirty="0">
                <a:solidFill>
                  <a:schemeClr val="tx2">
                    <a:lumMod val="75000"/>
                  </a:schemeClr>
                </a:solidFill>
              </a:rPr>
              <a:t>Именно</a:t>
            </a:r>
            <a:r>
              <a:rPr spc="15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spc="5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этот</a:t>
            </a:r>
            <a:r>
              <a:rPr spc="5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день,</a:t>
            </a:r>
            <a:r>
              <a:rPr spc="2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spc="9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лет</a:t>
            </a:r>
            <a:r>
              <a:rPr spc="4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назад,</a:t>
            </a:r>
            <a:r>
              <a:rPr spc="18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произошла</a:t>
            </a:r>
            <a:r>
              <a:rPr spc="13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pc="-10" dirty="0">
                <a:solidFill>
                  <a:schemeClr val="tx2">
                    <a:lumMod val="75000"/>
                  </a:schemeClr>
                </a:solidFill>
              </a:rPr>
              <a:t>авария 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на</a:t>
            </a:r>
            <a:r>
              <a:rPr spc="-3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Чернобыльской</a:t>
            </a:r>
            <a:r>
              <a:rPr spc="24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атомной</a:t>
            </a:r>
            <a:r>
              <a:rPr spc="10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электростанции</a:t>
            </a:r>
            <a:r>
              <a:rPr spc="229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pc="-5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крупнейшая</a:t>
            </a:r>
            <a:r>
              <a:rPr spc="11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по</a:t>
            </a:r>
            <a:r>
              <a:rPr spc="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масштабам</a:t>
            </a:r>
            <a:r>
              <a:rPr spc="35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ущерба</a:t>
            </a:r>
            <a:r>
              <a:rPr spc="4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spc="2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pc="-10" dirty="0">
                <a:solidFill>
                  <a:schemeClr val="tx2">
                    <a:lumMod val="75000"/>
                  </a:schemeClr>
                </a:solidFill>
              </a:rPr>
              <a:t>последствиям 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техногенная</a:t>
            </a:r>
            <a:r>
              <a:rPr spc="6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катастрофа</a:t>
            </a:r>
            <a:r>
              <a:rPr spc="22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ХХ</a:t>
            </a:r>
            <a:r>
              <a:rPr spc="-10" dirty="0">
                <a:solidFill>
                  <a:schemeClr val="tx2">
                    <a:lumMod val="75000"/>
                  </a:schemeClr>
                </a:solidFill>
              </a:rPr>
              <a:t> 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125" y="266700"/>
            <a:ext cx="8629650" cy="39243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9559" y="4357941"/>
            <a:ext cx="8702042" cy="22478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7329" indent="252413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Взрыв</a:t>
            </a:r>
            <a:r>
              <a:rPr sz="2400" b="1" spc="-7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z="2400" b="1" spc="-7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4-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м</a:t>
            </a:r>
            <a:r>
              <a:rPr sz="2400" b="1" spc="-7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энергоблоке</a:t>
            </a:r>
            <a:r>
              <a:rPr sz="2400" b="1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ЧАЭС</a:t>
            </a:r>
            <a:r>
              <a:rPr sz="2400" b="1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стал</a:t>
            </a:r>
            <a:r>
              <a:rPr sz="2400" b="1" spc="-7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причиной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крупнейшей техногенной</a:t>
            </a:r>
            <a:r>
              <a:rPr sz="2400" b="1" spc="6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катастрофы</a:t>
            </a:r>
            <a:r>
              <a:rPr sz="2400" b="1" spc="-6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z="2400" b="1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мире.</a:t>
            </a:r>
            <a:r>
              <a:rPr sz="2400" b="1" spc="-4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Следствием</a:t>
            </a:r>
            <a:r>
              <a:rPr sz="2400" b="1" spc="-9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пожара</a:t>
            </a:r>
            <a:r>
              <a:rPr sz="2400" b="1" spc="-1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стал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выброс</a:t>
            </a:r>
            <a:r>
              <a:rPr sz="2400" b="1" spc="-1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огромного</a:t>
            </a:r>
            <a:r>
              <a:rPr sz="2400" b="1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объёма</a:t>
            </a:r>
            <a:r>
              <a:rPr sz="2400" b="1" spc="-1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радиоактивных</a:t>
            </a:r>
            <a:r>
              <a:rPr sz="2400" b="1" spc="-1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веществ</a:t>
            </a:r>
            <a:r>
              <a:rPr sz="2400" b="1" spc="-5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окружающую</a:t>
            </a:r>
            <a:r>
              <a:rPr sz="2400" b="1" spc="-1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среду.</a:t>
            </a:r>
            <a:r>
              <a:rPr sz="2400" b="1" spc="-9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Образовавшееся</a:t>
            </a:r>
            <a:r>
              <a:rPr sz="2400" b="1" spc="-8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облако</a:t>
            </a:r>
            <a:r>
              <a:rPr sz="2400" b="1" spc="-3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разнесло</a:t>
            </a:r>
            <a:r>
              <a:rPr lang="ru-RU" sz="2400" b="1" spc="-1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опасные</a:t>
            </a:r>
            <a:r>
              <a:rPr sz="2400" b="1" spc="-6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для</a:t>
            </a:r>
            <a:r>
              <a:rPr sz="2400" b="1" spc="-8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всего</a:t>
            </a:r>
            <a:r>
              <a:rPr sz="2400" b="1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живого</a:t>
            </a:r>
            <a:r>
              <a:rPr sz="2400" b="1" spc="-1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радионуклиды</a:t>
            </a:r>
            <a:r>
              <a:rPr sz="2400" b="1" spc="-7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</a:t>
            </a:r>
            <a:r>
              <a:rPr sz="2400" b="1" spc="-10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большей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части территории</a:t>
            </a:r>
            <a:r>
              <a:rPr sz="2400" b="1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Советского</a:t>
            </a:r>
            <a:r>
              <a:rPr sz="2400" b="1" spc="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Союза</a:t>
            </a:r>
            <a:r>
              <a:rPr sz="2400" b="1" spc="-9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400" b="1" spc="-9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Европы.</a:t>
            </a:r>
            <a:endParaRPr sz="24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8610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object 2"/>
          <p:cNvSpPr txBox="1"/>
          <p:nvPr/>
        </p:nvSpPr>
        <p:spPr>
          <a:xfrm>
            <a:off x="261358" y="228600"/>
            <a:ext cx="873024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6565" algn="just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Заброшенные</a:t>
            </a:r>
            <a:r>
              <a:rPr sz="2400" b="1" spc="2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на</a:t>
            </a:r>
            <a:r>
              <a:rPr sz="2400" b="1" spc="2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большую</a:t>
            </a:r>
            <a:r>
              <a:rPr sz="2400" b="1" spc="2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высоту</a:t>
            </a:r>
            <a:r>
              <a:rPr sz="2400" b="1" spc="2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9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газообразные</a:t>
            </a:r>
            <a:r>
              <a:rPr sz="2400" b="1" spc="204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400" b="1" spc="2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летучие</a:t>
            </a:r>
            <a:r>
              <a:rPr sz="2400" b="1" spc="204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2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вещества</a:t>
            </a:r>
            <a:r>
              <a:rPr sz="2400" b="1" spc="-15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распространялись</a:t>
            </a:r>
            <a:r>
              <a:rPr sz="2400" b="1" spc="4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5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глобально:</a:t>
            </a:r>
            <a:r>
              <a:rPr sz="2400" b="1" spc="5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2</a:t>
            </a:r>
            <a:r>
              <a:rPr sz="2400" b="1" spc="-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4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мая</a:t>
            </a:r>
            <a:r>
              <a:rPr sz="2400" b="1" spc="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они</a:t>
            </a:r>
            <a:r>
              <a:rPr sz="2400" b="1" spc="4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6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зарегистрированы</a:t>
            </a:r>
            <a:r>
              <a:rPr sz="2400" b="1" spc="6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400" b="1" spc="3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9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Японии,</a:t>
            </a:r>
            <a:r>
              <a:rPr sz="2400" b="1" spc="5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4</a:t>
            </a:r>
            <a:r>
              <a:rPr sz="2400" b="1" spc="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4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мая</a:t>
            </a:r>
            <a:r>
              <a:rPr sz="2400" b="1" spc="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16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—</a:t>
            </a:r>
            <a:r>
              <a:rPr sz="2400" b="1" spc="5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 </a:t>
            </a:r>
            <a:r>
              <a:rPr sz="2400" b="1" spc="-1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Китае,</a:t>
            </a:r>
            <a:r>
              <a:rPr sz="24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9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5-</a:t>
            </a:r>
            <a:r>
              <a:rPr sz="2400" b="1" spc="-17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го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16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—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2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Индии,</a:t>
            </a:r>
            <a:r>
              <a:rPr sz="2400" b="1" spc="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3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5</a:t>
            </a:r>
            <a:r>
              <a:rPr sz="2400" b="1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400" b="1" spc="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6</a:t>
            </a:r>
            <a:r>
              <a:rPr sz="2400" b="1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9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мая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16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—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2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США</a:t>
            </a:r>
            <a:r>
              <a:rPr sz="2400" b="1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Канаде.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marR="6350" indent="456565" algn="just">
              <a:lnSpc>
                <a:spcPct val="100000"/>
              </a:lnSpc>
            </a:pPr>
            <a:r>
              <a:rPr sz="2400" b="1" spc="-7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Меньше</a:t>
            </a:r>
            <a:r>
              <a:rPr sz="2400" b="1" spc="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8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недели</a:t>
            </a:r>
            <a:r>
              <a:rPr sz="2400" b="1" spc="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понадобилось,</a:t>
            </a:r>
            <a:r>
              <a:rPr sz="2400" b="1" spc="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6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чтобы</a:t>
            </a:r>
            <a:r>
              <a:rPr sz="2400" b="1" spc="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Чернобыль</a:t>
            </a:r>
            <a:r>
              <a:rPr sz="2400" b="1" spc="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стал</a:t>
            </a:r>
            <a:r>
              <a:rPr sz="2400" b="1" spc="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проблемой</a:t>
            </a:r>
            <a:r>
              <a:rPr sz="2400" b="1" spc="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5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всего </a:t>
            </a:r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мира...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ru-RU" sz="2400" b="1" spc="-14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      </a:t>
            </a:r>
            <a:r>
              <a:rPr sz="2400" b="1" spc="-140" dirty="0" err="1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Газета</a:t>
            </a:r>
            <a:r>
              <a:rPr sz="2400" b="1" spc="-35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“Таймс”</a:t>
            </a:r>
            <a:r>
              <a:rPr sz="2400" b="1" spc="-35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spc="-10" dirty="0" err="1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писала</a:t>
            </a:r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</a:pPr>
            <a:r>
              <a:rPr sz="2400" b="1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“Ни</a:t>
            </a:r>
            <a:r>
              <a:rPr sz="2400" b="1" spc="-8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2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одно</a:t>
            </a:r>
            <a:r>
              <a:rPr sz="2400" b="1" spc="1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2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событие</a:t>
            </a:r>
            <a:r>
              <a:rPr sz="2400" b="1" spc="1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9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после</a:t>
            </a:r>
            <a:r>
              <a:rPr sz="2400" b="1" spc="1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5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Второй</a:t>
            </a:r>
            <a:r>
              <a:rPr sz="2400" b="1" spc="8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6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мировой</a:t>
            </a:r>
            <a:r>
              <a:rPr sz="2400" b="1" spc="9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6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войны</a:t>
            </a:r>
            <a:r>
              <a:rPr sz="2400" b="1" spc="8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27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не</a:t>
            </a:r>
            <a:r>
              <a:rPr sz="2400" b="1" spc="17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2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задело</a:t>
            </a:r>
            <a:r>
              <a:rPr sz="2400" b="1" spc="9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7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за</a:t>
            </a:r>
            <a:r>
              <a:rPr sz="2400" b="1" spc="1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229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живое</a:t>
            </a:r>
            <a:r>
              <a:rPr sz="2400" b="1" spc="13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8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столько</a:t>
            </a:r>
            <a:r>
              <a:rPr sz="2400" b="1" spc="9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5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людей </a:t>
            </a:r>
            <a:r>
              <a:rPr sz="2400" b="1" spc="-2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400" b="1" spc="3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Европе,</a:t>
            </a:r>
            <a:r>
              <a:rPr sz="2400" b="1" spc="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как</a:t>
            </a:r>
            <a:r>
              <a:rPr sz="2400" b="1" spc="3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6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взрыв</a:t>
            </a:r>
            <a:r>
              <a:rPr sz="2400" b="1" spc="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9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4-</a:t>
            </a:r>
            <a:r>
              <a:rPr sz="2400" b="1" spc="-17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го</a:t>
            </a:r>
            <a:r>
              <a:rPr sz="2400" b="1" spc="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8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реактора</a:t>
            </a:r>
            <a:r>
              <a:rPr sz="2400" b="1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Чернобыльской</a:t>
            </a:r>
            <a:r>
              <a:rPr sz="2400" b="1" spc="4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АЭС”.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5" name="object 3"/>
          <p:cNvGrpSpPr/>
          <p:nvPr/>
        </p:nvGrpSpPr>
        <p:grpSpPr>
          <a:xfrm>
            <a:off x="498099" y="3755337"/>
            <a:ext cx="8319024" cy="3033630"/>
            <a:chOff x="1170939" y="3327400"/>
            <a:chExt cx="6931661" cy="2705100"/>
          </a:xfrm>
        </p:grpSpPr>
        <p:pic>
          <p:nvPicPr>
            <p:cNvPr id="7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8840" y="3327400"/>
              <a:ext cx="3413760" cy="2705100"/>
            </a:xfrm>
            <a:prstGeom prst="rect">
              <a:avLst/>
            </a:prstGeom>
          </p:spPr>
        </p:pic>
        <p:pic>
          <p:nvPicPr>
            <p:cNvPr id="8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2466" y="3392538"/>
              <a:ext cx="3230752" cy="2521839"/>
            </a:xfrm>
            <a:prstGeom prst="rect">
              <a:avLst/>
            </a:prstGeom>
          </p:spPr>
        </p:pic>
        <p:sp>
          <p:nvSpPr>
            <p:cNvPr id="9" name="object 6"/>
            <p:cNvSpPr/>
            <p:nvPr/>
          </p:nvSpPr>
          <p:spPr>
            <a:xfrm>
              <a:off x="4733416" y="3373488"/>
              <a:ext cx="3268979" cy="2560320"/>
            </a:xfrm>
            <a:custGeom>
              <a:avLst/>
              <a:gdLst/>
              <a:ahLst/>
              <a:cxnLst/>
              <a:rect l="l" t="t" r="r" b="b"/>
              <a:pathLst>
                <a:path w="3268979" h="2560320">
                  <a:moveTo>
                    <a:pt x="0" y="2559939"/>
                  </a:moveTo>
                  <a:lnTo>
                    <a:pt x="3268852" y="2559939"/>
                  </a:lnTo>
                  <a:lnTo>
                    <a:pt x="3268852" y="0"/>
                  </a:lnTo>
                  <a:lnTo>
                    <a:pt x="0" y="0"/>
                  </a:lnTo>
                  <a:lnTo>
                    <a:pt x="0" y="255993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0939" y="3456939"/>
              <a:ext cx="3522979" cy="2448560"/>
            </a:xfrm>
            <a:prstGeom prst="rect">
              <a:avLst/>
            </a:prstGeom>
          </p:spPr>
        </p:pic>
        <p:pic>
          <p:nvPicPr>
            <p:cNvPr id="11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6256" y="3520439"/>
              <a:ext cx="3339211" cy="2266061"/>
            </a:xfrm>
            <a:prstGeom prst="rect">
              <a:avLst/>
            </a:prstGeom>
          </p:spPr>
        </p:pic>
        <p:sp>
          <p:nvSpPr>
            <p:cNvPr id="12" name="object 9"/>
            <p:cNvSpPr/>
            <p:nvPr/>
          </p:nvSpPr>
          <p:spPr>
            <a:xfrm>
              <a:off x="1217206" y="3501389"/>
              <a:ext cx="3377565" cy="2304415"/>
            </a:xfrm>
            <a:custGeom>
              <a:avLst/>
              <a:gdLst/>
              <a:ahLst/>
              <a:cxnLst/>
              <a:rect l="l" t="t" r="r" b="b"/>
              <a:pathLst>
                <a:path w="3377565" h="2304415">
                  <a:moveTo>
                    <a:pt x="0" y="2304161"/>
                  </a:moveTo>
                  <a:lnTo>
                    <a:pt x="3377311" y="2304161"/>
                  </a:lnTo>
                  <a:lnTo>
                    <a:pt x="3377311" y="0"/>
                  </a:lnTo>
                  <a:lnTo>
                    <a:pt x="0" y="0"/>
                  </a:lnTo>
                  <a:lnTo>
                    <a:pt x="0" y="230416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25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3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48" y="304800"/>
            <a:ext cx="8343901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50" y="2933700"/>
            <a:ext cx="4667250" cy="3124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8800" y="2546004"/>
            <a:ext cx="3352800" cy="414054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2961" y="152400"/>
            <a:ext cx="8722997" cy="239360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36525" indent="252413" algn="just">
              <a:lnSpc>
                <a:spcPct val="100800"/>
              </a:lnSpc>
              <a:spcBef>
                <a:spcPts val="85"/>
              </a:spcBef>
            </a:pPr>
            <a:r>
              <a:rPr sz="22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Разрушительному воздействию</a:t>
            </a:r>
            <a:r>
              <a:rPr sz="2200" b="1" spc="-4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радиации</a:t>
            </a:r>
            <a:r>
              <a:rPr sz="2200" b="1" spc="7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подверглись</a:t>
            </a:r>
            <a:r>
              <a:rPr sz="2200" b="1" spc="-4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миллионы</a:t>
            </a:r>
            <a:r>
              <a:rPr sz="2200" b="1" spc="-5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человек.</a:t>
            </a:r>
            <a:r>
              <a:rPr sz="2200" b="1" spc="-7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z="22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итоге </a:t>
            </a:r>
            <a:r>
              <a:rPr sz="2200" b="1" spc="-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цезием-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137</a:t>
            </a:r>
            <a:r>
              <a:rPr sz="2200" b="1" spc="7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была</a:t>
            </a:r>
            <a:r>
              <a:rPr sz="2200" b="1" spc="-4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загрязнена</a:t>
            </a:r>
            <a:r>
              <a:rPr sz="2200" b="1" spc="-4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территория</a:t>
            </a:r>
            <a:r>
              <a:rPr sz="2200" b="1" spc="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площадью</a:t>
            </a:r>
            <a:r>
              <a:rPr sz="2200" b="1" spc="-5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более</a:t>
            </a:r>
            <a:r>
              <a:rPr sz="2200" b="1" spc="-1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200</a:t>
            </a:r>
            <a:r>
              <a:rPr sz="2200" b="1" spc="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тысяч</a:t>
            </a:r>
            <a:r>
              <a:rPr sz="2200" b="1" spc="4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квадратных километров.</a:t>
            </a:r>
            <a:r>
              <a:rPr sz="2200" b="1" spc="-7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Только</a:t>
            </a:r>
            <a:r>
              <a:rPr sz="2200" b="1" spc="-10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z="2200" b="1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России</a:t>
            </a:r>
            <a:r>
              <a:rPr sz="2200" b="1" spc="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это</a:t>
            </a:r>
            <a:r>
              <a:rPr sz="2200" b="1" spc="4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земли</a:t>
            </a:r>
            <a:r>
              <a:rPr sz="2200" b="1" spc="-7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19</a:t>
            </a:r>
            <a:r>
              <a:rPr sz="2200" b="1" spc="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регионов,</a:t>
            </a:r>
            <a:r>
              <a:rPr sz="2200" b="1" spc="-5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больше</a:t>
            </a:r>
            <a:r>
              <a:rPr sz="2200" b="1" spc="-4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других</a:t>
            </a:r>
            <a:r>
              <a:rPr sz="2200" b="1" spc="-4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пострадали Брянская,</a:t>
            </a:r>
            <a:r>
              <a:rPr sz="2200" b="1" spc="-4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Калужская,</a:t>
            </a:r>
            <a:r>
              <a:rPr sz="2200" b="1" spc="-1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Тульская</a:t>
            </a:r>
            <a:r>
              <a:rPr sz="2200" b="1" spc="-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200" b="1" spc="-6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Орловская</a:t>
            </a:r>
            <a:r>
              <a:rPr sz="2200" b="1" spc="-9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области.</a:t>
            </a:r>
            <a:r>
              <a:rPr sz="2200" b="1" spc="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Непосредственно</a:t>
            </a:r>
            <a:r>
              <a:rPr sz="2200" b="1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из</a:t>
            </a:r>
            <a:r>
              <a:rPr sz="2200" b="1" spc="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2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зоны</a:t>
            </a:r>
            <a:r>
              <a:rPr lang="ru-RU" sz="2200" b="1" spc="-2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1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бедствия</a:t>
            </a:r>
            <a:r>
              <a:rPr sz="2200" b="1" spc="-4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z="2200" b="1" spc="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Украинской</a:t>
            </a:r>
            <a:r>
              <a:rPr sz="2200" b="1" spc="-7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ССР</a:t>
            </a:r>
            <a:r>
              <a:rPr sz="2200" b="1" spc="-1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было</a:t>
            </a:r>
            <a:r>
              <a:rPr sz="2200" b="1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эвакуировано</a:t>
            </a:r>
            <a:r>
              <a:rPr sz="2200" b="1" spc="4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более</a:t>
            </a:r>
            <a:r>
              <a:rPr sz="2200" b="1" spc="-1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400</a:t>
            </a:r>
            <a:r>
              <a:rPr sz="2200" b="1" spc="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тысяч</a:t>
            </a:r>
            <a:r>
              <a:rPr sz="2200" b="1" spc="5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человек</a:t>
            </a:r>
            <a:r>
              <a:rPr sz="2200" b="1" spc="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–</a:t>
            </a:r>
            <a:r>
              <a:rPr sz="2200" b="1" spc="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они</a:t>
            </a:r>
            <a:r>
              <a:rPr sz="2200" b="1" spc="-7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были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вынуждены</a:t>
            </a:r>
            <a:r>
              <a:rPr sz="2200" b="1" spc="-4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уехать</a:t>
            </a:r>
            <a:r>
              <a:rPr sz="2200" b="1" spc="-9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из</a:t>
            </a:r>
            <a:r>
              <a:rPr sz="2200" b="1" spc="-5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родных</a:t>
            </a:r>
            <a:r>
              <a:rPr sz="2200" b="1" spc="-4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мест</a:t>
            </a:r>
            <a:r>
              <a:rPr sz="2200" b="1" spc="-6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навсегда.</a:t>
            </a:r>
            <a:endParaRPr sz="22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789" y="4369750"/>
            <a:ext cx="8715375" cy="223202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indent="252413" algn="just">
              <a:lnSpc>
                <a:spcPct val="100000"/>
              </a:lnSpc>
              <a:spcBef>
                <a:spcPts val="125"/>
              </a:spcBef>
            </a:pP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ликвидации</a:t>
            </a:r>
            <a:r>
              <a:rPr sz="2400" b="1" spc="-7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аварии</a:t>
            </a:r>
            <a:r>
              <a:rPr sz="2400" b="1" spc="8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участвовало</a:t>
            </a:r>
            <a:r>
              <a:rPr sz="2400" b="1" spc="-1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более</a:t>
            </a:r>
            <a:r>
              <a:rPr sz="2400" b="1" spc="-114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600</a:t>
            </a:r>
            <a:r>
              <a:rPr sz="2400" b="1" spc="-4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тысяч </a:t>
            </a:r>
            <a:r>
              <a:rPr sz="2400" b="1" spc="-10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человек</a:t>
            </a:r>
            <a:r>
              <a:rPr sz="2400" b="1" spc="-1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r>
              <a:rPr lang="ru-RU" sz="2400" b="1" spc="-1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Это</a:t>
            </a:r>
            <a:r>
              <a:rPr sz="2400" b="1" spc="-7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были</a:t>
            </a:r>
            <a:r>
              <a:rPr sz="2400" b="1" spc="6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мужчины</a:t>
            </a:r>
            <a:r>
              <a:rPr sz="2400" b="1" spc="-1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400" b="1" spc="6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несколько</a:t>
            </a:r>
            <a:r>
              <a:rPr sz="2400" b="1" spc="-6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женщин:</a:t>
            </a:r>
            <a:r>
              <a:rPr sz="2400" b="1" spc="-15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сотрудники</a:t>
            </a:r>
            <a:r>
              <a:rPr sz="2400" b="1" spc="-10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станции,</a:t>
            </a:r>
            <a:r>
              <a:rPr sz="2400" b="1" spc="-1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пожарные,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милиционеры,</a:t>
            </a:r>
            <a:r>
              <a:rPr sz="2400" b="1" spc="-114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военные,</a:t>
            </a:r>
            <a:r>
              <a:rPr sz="2400" b="1" spc="-1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шахтёры</a:t>
            </a:r>
            <a:r>
              <a:rPr sz="2400" b="1" spc="-1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400" b="1" spc="5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другие</a:t>
            </a:r>
            <a:r>
              <a:rPr sz="2400" b="1" spc="-8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специалисты.</a:t>
            </a:r>
            <a:r>
              <a:rPr sz="2400" b="1" spc="-5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Благодаря</a:t>
            </a:r>
            <a:r>
              <a:rPr sz="2400" b="1" spc="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25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их</a:t>
            </a:r>
            <a:r>
              <a:rPr lang="ru-RU" sz="2400" b="1" spc="-2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подвигу</a:t>
            </a:r>
            <a:r>
              <a:rPr sz="2400" b="1" spc="-10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удалось</a:t>
            </a:r>
            <a:r>
              <a:rPr sz="2400" b="1" spc="-6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остановить</a:t>
            </a:r>
            <a:r>
              <a:rPr sz="2400" b="1" spc="-14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дальнейшее</a:t>
            </a:r>
            <a:r>
              <a:rPr sz="2400" b="1" spc="-8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распространение</a:t>
            </a:r>
            <a:r>
              <a:rPr sz="2400" b="1" spc="-8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радиации</a:t>
            </a:r>
            <a:r>
              <a:rPr sz="2400" b="1" spc="-4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400" b="1" spc="5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спасти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миллионы</a:t>
            </a:r>
            <a:r>
              <a:rPr sz="2400" b="1" spc="-9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жизней.</a:t>
            </a:r>
            <a:endParaRPr sz="24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1" y="104730"/>
            <a:ext cx="7620000" cy="425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448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26 АПРЕЛЯ –</vt:lpstr>
      <vt:lpstr>Именно в этот день, 40 лет назад, произошла авария на Чернобыльской атомной электростанции – крупнейшая по масштабам ущерба и последствиям техногенная катастрофа ХХ века.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САРКОФАГ НАД ЧЕТВЕРТЫМ  АВАРИЙНЫМ ЭНЕРГОБЛОКОМ ЧЕРНОБЫЛЬСКОЙ АЭС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ДЮБ 1</dc:creator>
  <cp:lastModifiedBy>Вадим</cp:lastModifiedBy>
  <cp:revision>5</cp:revision>
  <dcterms:created xsi:type="dcterms:W3CDTF">2026-04-26T12:33:42Z</dcterms:created>
  <dcterms:modified xsi:type="dcterms:W3CDTF">2026-04-26T13:14:02Z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2026-04-23T00:00:00Z</vt:filetime>
  </property>
  <property fmtid="{D5CDD505-2E9C-101B-9397-08002B2CF9AE}" pid="4" name="Creator">
    <vt:lpwstr>Microsoft® PowerPoint® 2013</vt:lpwstr>
  </property>
  <property fmtid="{D5CDD505-2E9C-101B-9397-08002B2CF9AE}" pid="5" name="LastSaved">
    <vt:filetime>2026-04-26T00:00:00Z</vt:filetime>
  </property>
  <property fmtid="{D5CDD505-2E9C-101B-9397-08002B2CF9AE}" pid="6" name="Producer">
    <vt:lpwstr>Microsoft® PowerPoint® 2013</vt:lpwstr>
  </property>
</Properties>
</file>