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5539" y="603504"/>
            <a:ext cx="7808975" cy="9707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8904" y="711199"/>
            <a:ext cx="725360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БИБЛИОТЕЧНО-ИНФОРМАЦИОННЫЙ</a:t>
            </a:r>
            <a:r>
              <a:rPr spc="-15" dirty="0"/>
              <a:t> </a:t>
            </a:r>
            <a:r>
              <a:rPr dirty="0"/>
              <a:t>ЦЕНТР</a:t>
            </a:r>
            <a:r>
              <a:rPr spc="25" dirty="0"/>
              <a:t> </a:t>
            </a:r>
            <a:r>
              <a:rPr dirty="0"/>
              <a:t>МАОУ</a:t>
            </a:r>
            <a:r>
              <a:rPr spc="20" dirty="0"/>
              <a:t> </a:t>
            </a:r>
            <a:r>
              <a:rPr spc="-10" dirty="0"/>
              <a:t>«ШКОЛА</a:t>
            </a:r>
            <a:r>
              <a:rPr spc="10" dirty="0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20" dirty="0"/>
              <a:t>115»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БИБЛИОТЕЧНО-ИНФОРМАЦИОННЫЙ</a:t>
            </a:r>
            <a:r>
              <a:rPr spc="-15" dirty="0"/>
              <a:t> </a:t>
            </a:r>
            <a:r>
              <a:rPr dirty="0"/>
              <a:t>ЦЕНТР</a:t>
            </a:r>
            <a:r>
              <a:rPr spc="25" dirty="0"/>
              <a:t> </a:t>
            </a:r>
            <a:r>
              <a:rPr dirty="0"/>
              <a:t>МАОУ</a:t>
            </a:r>
            <a:r>
              <a:rPr spc="20" dirty="0"/>
              <a:t> </a:t>
            </a:r>
            <a:r>
              <a:rPr spc="-10" dirty="0"/>
              <a:t>«ШКОЛА</a:t>
            </a:r>
            <a:r>
              <a:rPr spc="10" dirty="0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20" dirty="0"/>
              <a:t>115»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БИБЛИОТЕЧНО-ИНФОРМАЦИОННЫЙ</a:t>
            </a:r>
            <a:r>
              <a:rPr spc="-15" dirty="0"/>
              <a:t> </a:t>
            </a:r>
            <a:r>
              <a:rPr dirty="0"/>
              <a:t>ЦЕНТР</a:t>
            </a:r>
            <a:r>
              <a:rPr spc="25" dirty="0"/>
              <a:t> </a:t>
            </a:r>
            <a:r>
              <a:rPr dirty="0"/>
              <a:t>МАОУ</a:t>
            </a:r>
            <a:r>
              <a:rPr spc="20" dirty="0"/>
              <a:t> </a:t>
            </a:r>
            <a:r>
              <a:rPr spc="-10" dirty="0"/>
              <a:t>«ШКОЛА</a:t>
            </a:r>
            <a:r>
              <a:rPr spc="10" dirty="0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20" dirty="0"/>
              <a:t>115»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БИБЛИОТЕЧНО-ИНФОРМАЦИОННЫЙ</a:t>
            </a:r>
            <a:r>
              <a:rPr spc="-15" dirty="0"/>
              <a:t> </a:t>
            </a:r>
            <a:r>
              <a:rPr dirty="0"/>
              <a:t>ЦЕНТР</a:t>
            </a:r>
            <a:r>
              <a:rPr spc="25" dirty="0"/>
              <a:t> </a:t>
            </a:r>
            <a:r>
              <a:rPr dirty="0"/>
              <a:t>МАОУ</a:t>
            </a:r>
            <a:r>
              <a:rPr spc="20" dirty="0"/>
              <a:t> </a:t>
            </a:r>
            <a:r>
              <a:rPr spc="-10" dirty="0"/>
              <a:t>«ШКОЛА</a:t>
            </a:r>
            <a:r>
              <a:rPr spc="10" dirty="0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20" dirty="0"/>
              <a:t>115»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БИБЛИОТЕЧНО-ИНФОРМАЦИОННЫЙ</a:t>
            </a:r>
            <a:r>
              <a:rPr spc="-15" dirty="0"/>
              <a:t> </a:t>
            </a:r>
            <a:r>
              <a:rPr dirty="0"/>
              <a:t>ЦЕНТР</a:t>
            </a:r>
            <a:r>
              <a:rPr spc="25" dirty="0"/>
              <a:t> </a:t>
            </a:r>
            <a:r>
              <a:rPr dirty="0"/>
              <a:t>МАОУ</a:t>
            </a:r>
            <a:r>
              <a:rPr spc="20" dirty="0"/>
              <a:t> </a:t>
            </a:r>
            <a:r>
              <a:rPr spc="-10" dirty="0"/>
              <a:t>«ШКОЛА</a:t>
            </a:r>
            <a:r>
              <a:rPr spc="10" dirty="0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20" dirty="0"/>
              <a:t>115»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5255" y="659129"/>
            <a:ext cx="942467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0267" y="1347342"/>
            <a:ext cx="55975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16507" y="6142000"/>
            <a:ext cx="9305290" cy="5953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БИБЛИОТЕЧНО-ИНФОРМАЦИОННЫЙ</a:t>
            </a:r>
            <a:r>
              <a:rPr spc="-15" dirty="0"/>
              <a:t> </a:t>
            </a:r>
            <a:r>
              <a:rPr dirty="0"/>
              <a:t>ЦЕНТР</a:t>
            </a:r>
            <a:r>
              <a:rPr spc="25" dirty="0"/>
              <a:t> </a:t>
            </a:r>
            <a:r>
              <a:rPr dirty="0"/>
              <a:t>МАОУ</a:t>
            </a:r>
            <a:r>
              <a:rPr spc="20" dirty="0"/>
              <a:t> </a:t>
            </a:r>
            <a:r>
              <a:rPr spc="-10" dirty="0"/>
              <a:t>«ШКОЛА</a:t>
            </a:r>
            <a:r>
              <a:rPr spc="10" dirty="0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20" dirty="0"/>
              <a:t>115»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733800" y="2514600"/>
            <a:ext cx="746390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«И мысль, </a:t>
            </a:r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</a:endParaRPr>
          </a:p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               и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сердце – </a:t>
            </a:r>
            <a:r>
              <a:rPr lang="ru-RU" sz="6600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Блок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76800" y="5943600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портрет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0" y="239526"/>
            <a:ext cx="6324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145 лет со дня рождения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Александра Александровича Блока (1880-1921)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0" r="7200" b="4000"/>
          <a:stretch>
            <a:fillRect/>
          </a:stretch>
        </p:blipFill>
        <p:spPr bwMode="auto">
          <a:xfrm>
            <a:off x="1143000" y="1371600"/>
            <a:ext cx="2667000" cy="4085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object 10"/>
          <p:cNvSpPr txBox="1"/>
          <p:nvPr/>
        </p:nvSpPr>
        <p:spPr>
          <a:xfrm>
            <a:off x="7370064" y="708093"/>
            <a:ext cx="10413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sz="2800" spc="18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09800" y="838200"/>
            <a:ext cx="6264910" cy="12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100"/>
              </a:spcBef>
            </a:pPr>
            <a:r>
              <a:rPr sz="2800" spc="-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Главные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темы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стихов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Блока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—</a:t>
            </a:r>
            <a:r>
              <a:rPr sz="2800" spc="-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Родина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человек,</a:t>
            </a:r>
            <a:r>
              <a:rPr sz="2800" spc="-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любовь,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природа.</a:t>
            </a:r>
            <a:endParaRPr sz="28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52600" y="1066800"/>
            <a:ext cx="9337546" cy="4788408"/>
            <a:chOff x="1723644" y="826008"/>
            <a:chExt cx="9337546" cy="4788408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6844" y="826008"/>
              <a:ext cx="2784346" cy="4038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3644" y="2197608"/>
              <a:ext cx="5018532" cy="34168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990600"/>
            <a:ext cx="31889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95" dirty="0">
                <a:solidFill>
                  <a:schemeClr val="tx2">
                    <a:lumMod val="50000"/>
                  </a:schemeClr>
                </a:solidFill>
              </a:rPr>
              <a:t>ТВОРЧЕСТВО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715000" y="2133600"/>
            <a:ext cx="5681345" cy="2681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sz="2400" b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“Стихи</a:t>
            </a:r>
            <a:r>
              <a:rPr sz="2400" b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</a:t>
            </a:r>
            <a:r>
              <a:rPr sz="2400" b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Прекрасной</a:t>
            </a:r>
            <a:r>
              <a:rPr sz="2400" b="1" spc="6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7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Даме”</a:t>
            </a:r>
            <a:r>
              <a:rPr sz="2400" b="1" spc="-1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(1904)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“Снежная</a:t>
            </a:r>
            <a:r>
              <a:rPr sz="2400" b="1" spc="26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маска”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(1907)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spc="6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“Город”</a:t>
            </a:r>
            <a:r>
              <a:rPr sz="2400" b="1" spc="-10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(1908)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 marR="1628775">
              <a:lnSpc>
                <a:spcPct val="120100"/>
              </a:lnSpc>
              <a:spcBef>
                <a:spcPts val="995"/>
              </a:spcBef>
            </a:pP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"Возмездие"</a:t>
            </a:r>
            <a:r>
              <a:rPr sz="2400" b="1" spc="6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(1910-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1921) (незавершенный)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19200" y="609600"/>
            <a:ext cx="4079747" cy="4800600"/>
            <a:chOff x="6816852" y="224027"/>
            <a:chExt cx="5375147" cy="6120384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5648" y="224027"/>
              <a:ext cx="2622804" cy="41315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4644" y="2991611"/>
              <a:ext cx="2467355" cy="3352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6852" y="3019043"/>
              <a:ext cx="2618231" cy="31988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6616" y="1356359"/>
              <a:ext cx="1905000" cy="2837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object 16"/>
          <p:cNvSpPr txBox="1"/>
          <p:nvPr/>
        </p:nvSpPr>
        <p:spPr>
          <a:xfrm>
            <a:off x="1295400" y="4572000"/>
            <a:ext cx="10101580" cy="106182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Последним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произведением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Блока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стала</a:t>
            </a:r>
            <a:r>
              <a:rPr sz="2000" b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его</a:t>
            </a:r>
            <a:r>
              <a:rPr sz="20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самая</a:t>
            </a:r>
            <a:r>
              <a:rPr sz="20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противоречивая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</a:t>
            </a:r>
            <a:r>
              <a:rPr sz="2000" b="1" spc="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загадочная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поэма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"Двенадцать"</a:t>
            </a:r>
            <a:r>
              <a:rPr sz="2000" b="1" spc="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(1920)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3124199" cy="3889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609600"/>
            <a:ext cx="19316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70" dirty="0">
                <a:solidFill>
                  <a:schemeClr val="tx2">
                    <a:lumMod val="50000"/>
                  </a:schemeClr>
                </a:solidFill>
              </a:rPr>
              <a:t>СМЕРТЬ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66800" y="1524000"/>
            <a:ext cx="6713220" cy="415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015">
              <a:lnSpc>
                <a:spcPct val="120000"/>
              </a:lnSpc>
              <a:spcBef>
                <a:spcPts val="100"/>
              </a:spcBef>
            </a:pP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7</a:t>
            </a:r>
            <a:r>
              <a:rPr sz="2800" b="1" spc="-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августа</a:t>
            </a:r>
            <a:r>
              <a:rPr sz="2800" b="1" spc="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1921 года</a:t>
            </a:r>
            <a:r>
              <a:rPr sz="2800" b="1" spc="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поэт</a:t>
            </a:r>
            <a:r>
              <a:rPr sz="28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умер.</a:t>
            </a:r>
            <a:r>
              <a:rPr sz="2800" b="1" spc="-1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Он</a:t>
            </a:r>
            <a:r>
              <a:rPr sz="28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был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похоронен</a:t>
            </a:r>
            <a:r>
              <a:rPr sz="2800" b="1" spc="-6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</a:t>
            </a:r>
            <a:r>
              <a:rPr sz="2800" b="1" spc="-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Смоленском</a:t>
            </a:r>
            <a:r>
              <a:rPr sz="2800" b="1" spc="-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Православном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кладбище</a:t>
            </a:r>
            <a:r>
              <a:rPr sz="2800" b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Петрограда.</a:t>
            </a:r>
            <a:r>
              <a:rPr sz="2800" b="1" spc="-1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</a:t>
            </a:r>
            <a:r>
              <a:rPr sz="2800" b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1944</a:t>
            </a:r>
            <a:r>
              <a:rPr sz="28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году</a:t>
            </a:r>
            <a:r>
              <a:rPr sz="2800" b="1" spc="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прах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675"/>
              </a:spcBef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2800" b="1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Блока</a:t>
            </a:r>
            <a:r>
              <a:rPr sz="2800" b="1" spc="-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был</a:t>
            </a:r>
            <a:r>
              <a:rPr sz="2800" b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перезахоронен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69545" marR="160655" algn="ctr">
              <a:lnSpc>
                <a:spcPct val="120000"/>
              </a:lnSpc>
            </a:pP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Литераторских мостках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</a:t>
            </a:r>
            <a:r>
              <a:rPr sz="28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Волковском кладбище.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838200"/>
            <a:ext cx="3048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533400"/>
            <a:ext cx="40049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95"/>
              </a:spcBef>
            </a:pPr>
            <a:r>
              <a:rPr spc="220" dirty="0">
                <a:solidFill>
                  <a:schemeClr val="tx2">
                    <a:lumMod val="50000"/>
                  </a:schemeClr>
                </a:solidFill>
              </a:rPr>
              <a:t>ПАМЯТЬ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4648200"/>
            <a:ext cx="10198100" cy="911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  <a:tabLst>
                <a:tab pos="2272665" algn="l"/>
                <a:tab pos="2738120" algn="l"/>
                <a:tab pos="3202940" algn="l"/>
                <a:tab pos="4124960" algn="l"/>
                <a:tab pos="4437380" algn="l"/>
                <a:tab pos="6967855" algn="l"/>
                <a:tab pos="8964295" algn="l"/>
                <a:tab pos="9429115" algn="l"/>
              </a:tabLst>
            </a:pPr>
            <a:r>
              <a:rPr sz="2400" b="1" spc="-3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Музей-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квартира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2400" b="1" spc="-2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А.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Блока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Санкт-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Петербурге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располагается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  <a:tabLst>
                <a:tab pos="2272665" algn="l"/>
                <a:tab pos="2738120" algn="l"/>
                <a:tab pos="3202940" algn="l"/>
                <a:tab pos="4124960" algn="l"/>
                <a:tab pos="4437380" algn="l"/>
                <a:tab pos="6967855" algn="l"/>
                <a:tab pos="8964295" algn="l"/>
                <a:tab pos="9429115" algn="l"/>
              </a:tabLst>
            </a:pPr>
            <a:r>
              <a:rPr lang="ru-RU" sz="24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</a:t>
            </a:r>
            <a:r>
              <a:rPr sz="2400" b="1" spc="-25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ru-RU" sz="2400" b="1" spc="-2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b="1" spc="-3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улице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Декабристов,</a:t>
            </a:r>
            <a:r>
              <a:rPr sz="2400" b="1" spc="-10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дом</a:t>
            </a:r>
            <a:r>
              <a:rPr sz="2400" b="1" spc="-8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57.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00200" y="1447800"/>
            <a:ext cx="8860536" cy="3051047"/>
            <a:chOff x="1600200" y="1447800"/>
            <a:chExt cx="8860536" cy="3051047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447800"/>
              <a:ext cx="4038599" cy="30510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1524000"/>
              <a:ext cx="4136136" cy="2895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752600" y="838200"/>
            <a:ext cx="9463405" cy="719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0260" marR="5080" indent="-3338195">
              <a:lnSpc>
                <a:spcPct val="120100"/>
              </a:lnSpc>
              <a:spcBef>
                <a:spcPts val="100"/>
              </a:spcBef>
            </a:pP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Музей-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квартира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А.</a:t>
            </a:r>
            <a:r>
              <a:rPr sz="2000" b="1" spc="-4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А.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Блока</a:t>
            </a:r>
            <a:r>
              <a:rPr sz="2000" b="1" spc="-4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b="1" spc="-3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Санкт-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Петербурге</a:t>
            </a:r>
            <a:r>
              <a:rPr sz="2000" b="1" spc="-4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располагается</a:t>
            </a:r>
            <a:r>
              <a:rPr sz="2000" b="1" spc="-4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b="1" spc="-3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улице Декабристов,</a:t>
            </a:r>
            <a:r>
              <a:rPr sz="2000" b="1" spc="-6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дом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57.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0" y="1981200"/>
            <a:ext cx="4917948" cy="3528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0" y="1447800"/>
            <a:ext cx="2350008" cy="35905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94246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23795" algn="l"/>
                <a:tab pos="4266565" algn="l"/>
                <a:tab pos="7633970" algn="l"/>
              </a:tabLst>
            </a:pPr>
            <a:r>
              <a:rPr sz="2800" spc="254" dirty="0">
                <a:solidFill>
                  <a:schemeClr val="tx2">
                    <a:lumMod val="50000"/>
                  </a:schemeClr>
                </a:solidFill>
              </a:rPr>
              <a:t>ЧИТАЙТЕ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sz="2800" spc="335" dirty="0">
                <a:solidFill>
                  <a:schemeClr val="tx2">
                    <a:lumMod val="50000"/>
                  </a:schemeClr>
                </a:solidFill>
              </a:rPr>
              <a:t>КНИГИ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sz="2800" spc="295" dirty="0">
                <a:solidFill>
                  <a:schemeClr val="tx2">
                    <a:lumMod val="50000"/>
                  </a:schemeClr>
                </a:solidFill>
              </a:rPr>
              <a:t>АЛЕКСАНДРА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sz="2800" spc="200" dirty="0">
                <a:solidFill>
                  <a:schemeClr val="tx2">
                    <a:lumMod val="50000"/>
                  </a:schemeClr>
                </a:solidFill>
              </a:rPr>
              <a:t>БЛОКА!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559752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6687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“</a:t>
            </a:r>
            <a:r>
              <a:rPr sz="2000" b="1" spc="55" dirty="0">
                <a:solidFill>
                  <a:schemeClr val="tx2">
                    <a:lumMod val="50000"/>
                  </a:schemeClr>
                </a:solidFill>
              </a:rPr>
              <a:t>Стихи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 о</a:t>
            </a:r>
            <a:r>
              <a:rPr sz="2000" b="1" spc="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Прекрасной</a:t>
            </a:r>
            <a:r>
              <a:rPr sz="2000" b="1" spc="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45" dirty="0">
                <a:solidFill>
                  <a:schemeClr val="tx2">
                    <a:lumMod val="50000"/>
                  </a:schemeClr>
                </a:solidFill>
              </a:rPr>
              <a:t>Даме”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“Снежная</a:t>
            </a:r>
            <a:r>
              <a:rPr sz="2000" b="1" spc="36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маска”</a:t>
            </a:r>
          </a:p>
          <a:p>
            <a:pPr marL="12700">
              <a:lnSpc>
                <a:spcPct val="100000"/>
              </a:lnSpc>
            </a:pPr>
            <a:r>
              <a:rPr sz="2000" b="1" spc="40" dirty="0">
                <a:solidFill>
                  <a:schemeClr val="tx2">
                    <a:lumMod val="50000"/>
                  </a:schemeClr>
                </a:solidFill>
              </a:rPr>
              <a:t>“Город”</a:t>
            </a: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"Возмездие"</a:t>
            </a:r>
          </a:p>
          <a:p>
            <a:pPr marL="12700" marR="2553335">
              <a:lnSpc>
                <a:spcPct val="100000"/>
              </a:lnSpc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"Нечаянная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Радость” "Балаганчик”</a:t>
            </a:r>
            <a:r>
              <a:rPr sz="2000" b="1" spc="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"Король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 площади” "Незнакомка”</a:t>
            </a:r>
          </a:p>
          <a:p>
            <a:pPr marL="12700" marR="3453129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"Роза</a:t>
            </a:r>
            <a:r>
              <a:rPr sz="2000" b="1" spc="4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z="2000" b="1" spc="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Крест“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"Ночные </a:t>
            </a:r>
            <a:r>
              <a:rPr sz="2000" b="1" spc="45" dirty="0">
                <a:solidFill>
                  <a:schemeClr val="tx2">
                    <a:lumMod val="50000"/>
                  </a:schemeClr>
                </a:solidFill>
              </a:rPr>
              <a:t>часы“</a:t>
            </a: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"Последние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дни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</a:rPr>
              <a:t>императорской</a:t>
            </a:r>
            <a:r>
              <a:rPr sz="2000" b="1" spc="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власти’ </a:t>
            </a:r>
            <a:r>
              <a:rPr sz="2000" b="1" spc="75" dirty="0">
                <a:solidFill>
                  <a:schemeClr val="tx2">
                    <a:lumMod val="50000"/>
                  </a:schemeClr>
                </a:solidFill>
              </a:rPr>
              <a:t>“Скифы”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40" y="1143000"/>
            <a:ext cx="3032760" cy="4075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3483" t="26229" r="12360" b="18400"/>
          <a:stretch>
            <a:fillRect/>
          </a:stretch>
        </p:blipFill>
        <p:spPr bwMode="auto">
          <a:xfrm>
            <a:off x="2743200" y="2743200"/>
            <a:ext cx="7411453" cy="85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733800" y="762000"/>
            <a:ext cx="4719955" cy="377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2097405" algn="l"/>
                <a:tab pos="2597785" algn="l"/>
              </a:tabLst>
            </a:pPr>
            <a:r>
              <a:rPr sz="3400" b="1" spc="37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ДЕТСВО</a:t>
            </a:r>
            <a:r>
              <a:rPr sz="3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	</a:t>
            </a:r>
            <a:r>
              <a:rPr sz="3400" b="1" spc="2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</a:t>
            </a:r>
            <a:r>
              <a:rPr sz="3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	</a:t>
            </a:r>
            <a:r>
              <a:rPr sz="3400" b="1" spc="3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ЮНОСТЬ</a:t>
            </a:r>
            <a:endParaRPr sz="3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34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3600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Родился</a:t>
            </a:r>
            <a:endParaRPr sz="36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65125" marR="357505" indent="-1270" algn="ctr">
              <a:lnSpc>
                <a:spcPts val="6190"/>
              </a:lnSpc>
              <a:spcBef>
                <a:spcPts val="310"/>
              </a:spcBef>
            </a:pPr>
            <a:r>
              <a:rPr sz="3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16</a:t>
            </a:r>
            <a:r>
              <a:rPr sz="3600" spc="-3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ноября</a:t>
            </a:r>
            <a:r>
              <a:rPr sz="3600" spc="-3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1880</a:t>
            </a:r>
            <a:r>
              <a:rPr sz="3600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года </a:t>
            </a:r>
            <a:r>
              <a:rPr sz="3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3600" spc="3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Санкт-</a:t>
            </a:r>
            <a:r>
              <a:rPr sz="3600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Петербурге.</a:t>
            </a:r>
            <a:endParaRPr sz="36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400" y="1143000"/>
            <a:ext cx="2702052" cy="4236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object 4"/>
          <p:cNvGrpSpPr/>
          <p:nvPr/>
        </p:nvGrpSpPr>
        <p:grpSpPr>
          <a:xfrm>
            <a:off x="1143000" y="1143000"/>
            <a:ext cx="6909817" cy="5230367"/>
            <a:chOff x="1434083" y="1627632"/>
            <a:chExt cx="6909817" cy="5230367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4083" y="1627632"/>
              <a:ext cx="2651760" cy="43967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1460" y="6280402"/>
              <a:ext cx="472440" cy="577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447800" y="4800600"/>
            <a:ext cx="2667000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5"/>
              </a:spcBef>
            </a:pPr>
            <a:r>
              <a:rPr b="1" spc="-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Мать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algn="ctr">
              <a:lnSpc>
                <a:spcPts val="2205"/>
              </a:lnSpc>
            </a:pP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Александра</a:t>
            </a:r>
            <a:r>
              <a:rPr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Андреевна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algn="ctr">
              <a:lnSpc>
                <a:spcPts val="2305"/>
              </a:lnSpc>
            </a:pP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Бекетова</a:t>
            </a:r>
            <a:r>
              <a:rPr b="1" spc="8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-</a:t>
            </a:r>
            <a:r>
              <a:rPr b="1" spc="9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переводчик,</a:t>
            </a:r>
            <a:r>
              <a:rPr b="1" spc="-1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spc="-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поэт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0" y="1447800"/>
            <a:ext cx="5673852" cy="3346702"/>
            <a:chOff x="1219200" y="1524000"/>
            <a:chExt cx="5673852" cy="334670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676400"/>
              <a:ext cx="2244851" cy="31181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524000"/>
              <a:ext cx="2321052" cy="334670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67200" y="4800600"/>
            <a:ext cx="35052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Отец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L="18415"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Александр</a:t>
            </a: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Львович</a:t>
            </a:r>
            <a:r>
              <a:rPr b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</a:t>
            </a:r>
            <a:r>
              <a:rPr b="1" spc="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-</a:t>
            </a:r>
            <a:r>
              <a:rPr b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юрист</a:t>
            </a:r>
            <a:r>
              <a:rPr b="1" spc="-1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endParaRPr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профессор</a:t>
            </a: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Варшавского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университе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та</a:t>
            </a:r>
            <a:r>
              <a:rPr spc="-1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0" y="1447800"/>
            <a:ext cx="2194560" cy="32004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848600" y="4572000"/>
            <a:ext cx="3886200" cy="182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marR="5080" indent="-65088" algn="ctr">
              <a:lnSpc>
                <a:spcPct val="12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Дед,</a:t>
            </a:r>
            <a:r>
              <a:rPr lang="ru-RU" b="1" spc="-14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знаменитый</a:t>
            </a:r>
            <a:r>
              <a:rPr lang="ru-RU" b="1" spc="12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spc="-1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учёный,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ботаник</a:t>
            </a:r>
            <a:r>
              <a:rPr lang="ru-RU" b="1" spc="-4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Андрей </a:t>
            </a:r>
            <a:r>
              <a:rPr lang="ru-RU" b="1" spc="-1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Николаевич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Бекетов,</a:t>
            </a:r>
            <a:r>
              <a:rPr lang="ru-RU" b="1" spc="-15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был</a:t>
            </a:r>
            <a:r>
              <a:rPr lang="ru-RU" b="1" spc="8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для</a:t>
            </a:r>
            <a:r>
              <a:rPr lang="ru-RU" b="1" spc="9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Блока</a:t>
            </a:r>
            <a:r>
              <a:rPr lang="ru-RU" b="1" spc="9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spc="-1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другом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R="33655" algn="ctr">
              <a:lnSpc>
                <a:spcPct val="100000"/>
              </a:lnSpc>
              <a:spcBef>
                <a:spcPts val="67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детских</a:t>
            </a:r>
            <a:r>
              <a:rPr lang="ru-RU" b="1" spc="-3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spc="-2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лет</a:t>
            </a:r>
            <a:r>
              <a:rPr lang="ru-RU" b="1" spc="-20" dirty="0" smtClean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lang="ru-RU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1371600" y="914400"/>
            <a:ext cx="6170295" cy="462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</a:t>
            </a:r>
            <a:r>
              <a:rPr sz="2800" b="1" spc="-8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10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5</a:t>
            </a:r>
            <a:r>
              <a:rPr sz="2800" b="1" spc="-13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лет</a:t>
            </a:r>
            <a:r>
              <a:rPr sz="2800" b="1" spc="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</a:t>
            </a:r>
            <a:r>
              <a:rPr sz="2800" b="1" spc="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начал</a:t>
            </a:r>
            <a:r>
              <a:rPr sz="28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сочинять</a:t>
            </a:r>
            <a:r>
              <a:rPr sz="2800" b="1" spc="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стихи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1585595">
              <a:lnSpc>
                <a:spcPct val="79600"/>
              </a:lnSpc>
              <a:spcBef>
                <a:spcPts val="5"/>
              </a:spcBef>
            </a:pP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Жил</a:t>
            </a:r>
            <a:r>
              <a:rPr sz="2800" i="1" spc="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</a:t>
            </a:r>
            <a:r>
              <a:rPr sz="2800" i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свете</a:t>
            </a:r>
            <a:r>
              <a:rPr sz="2800" i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котик</a:t>
            </a:r>
            <a:r>
              <a:rPr sz="2800" i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милый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Постоянно</a:t>
            </a:r>
            <a:r>
              <a:rPr sz="2800" i="1" spc="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был</a:t>
            </a:r>
            <a:r>
              <a:rPr sz="2800" i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6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унылый</a:t>
            </a:r>
            <a:r>
              <a:rPr sz="2800" i="1" spc="-6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r>
              <a:rPr sz="2800" i="1" spc="-39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i="1" spc="-5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-</a:t>
            </a: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2340"/>
              </a:lnSpc>
            </a:pP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Отчего</a:t>
            </a:r>
            <a:r>
              <a:rPr sz="2800" i="1" spc="6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36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–</a:t>
            </a:r>
            <a:r>
              <a:rPr sz="2800" i="1" spc="-19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никто</a:t>
            </a:r>
            <a:r>
              <a:rPr sz="2800" i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не</a:t>
            </a:r>
            <a:r>
              <a:rPr sz="2800" i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знал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3025"/>
              </a:lnSpc>
            </a:pP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Котя</a:t>
            </a:r>
            <a:r>
              <a:rPr sz="2800" i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это</a:t>
            </a:r>
            <a:r>
              <a:rPr sz="2800" i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не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сказал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4327525">
              <a:lnSpc>
                <a:spcPts val="3020"/>
              </a:lnSpc>
              <a:spcBef>
                <a:spcPts val="2630"/>
              </a:spcBef>
            </a:pP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Зая</a:t>
            </a:r>
            <a:r>
              <a:rPr sz="2800" i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серый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Зая</a:t>
            </a:r>
            <a:r>
              <a:rPr sz="2800" i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милый</a:t>
            </a:r>
            <a:r>
              <a:rPr sz="2800" i="1" spc="-5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ts val="2800"/>
              </a:lnSpc>
            </a:pP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Я</a:t>
            </a:r>
            <a:r>
              <a:rPr sz="2800" i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тебя</a:t>
            </a:r>
            <a:r>
              <a:rPr sz="2800" i="1" spc="6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люблю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2247265">
              <a:lnSpc>
                <a:spcPts val="3020"/>
              </a:lnSpc>
              <a:spcBef>
                <a:spcPts val="210"/>
              </a:spcBef>
            </a:pP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Для</a:t>
            </a:r>
            <a:r>
              <a:rPr sz="2800" i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тебя</a:t>
            </a:r>
            <a:r>
              <a:rPr sz="2800" i="1" spc="6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36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–</a:t>
            </a:r>
            <a:r>
              <a:rPr sz="2800" i="1" spc="-18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то</a:t>
            </a:r>
            <a:r>
              <a:rPr sz="2800" i="1" spc="6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</a:t>
            </a:r>
            <a:r>
              <a:rPr sz="2800" i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огороде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Я</a:t>
            </a:r>
            <a:r>
              <a:rPr sz="2800" i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капустку</a:t>
            </a:r>
            <a:r>
              <a:rPr sz="2800" i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</a:t>
            </a:r>
            <a:r>
              <a:rPr sz="2800" i="1" spc="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коплю</a:t>
            </a:r>
            <a:endParaRPr sz="28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56203" y="1219200"/>
            <a:ext cx="7485888" cy="5498591"/>
            <a:chOff x="3156203" y="1219200"/>
            <a:chExt cx="7485888" cy="5498591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1219200"/>
              <a:ext cx="2945891" cy="43891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203" y="6138671"/>
              <a:ext cx="440435" cy="579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2" name="object 42"/>
          <p:cNvSpPr txBox="1"/>
          <p:nvPr/>
        </p:nvSpPr>
        <p:spPr>
          <a:xfrm>
            <a:off x="1600200" y="1447800"/>
            <a:ext cx="4648200" cy="3571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20000"/>
              </a:lnSpc>
              <a:spcBef>
                <a:spcPts val="105"/>
              </a:spcBef>
            </a:pP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4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1889</a:t>
            </a:r>
            <a:r>
              <a:rPr sz="2400" spc="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отдан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spc="4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Введенской</a:t>
            </a:r>
            <a:r>
              <a:rPr sz="2400" spc="39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гимназии,</a:t>
            </a:r>
            <a:r>
              <a:rPr sz="2400" spc="34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</a:t>
            </a:r>
            <a:r>
              <a:rPr sz="2400" spc="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19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1898</a:t>
            </a:r>
            <a:r>
              <a:rPr sz="2400" spc="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году.</a:t>
            </a:r>
            <a:r>
              <a:rPr sz="2400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15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 algn="just">
              <a:lnSpc>
                <a:spcPct val="120000"/>
              </a:lnSpc>
              <a:spcBef>
                <a:spcPts val="105"/>
              </a:spcBef>
            </a:pPr>
            <a:r>
              <a:rPr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2400" spc="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sz="2400" spc="54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54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1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Петербургском</a:t>
            </a:r>
            <a:r>
              <a:rPr sz="2400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университете,</a:t>
            </a:r>
            <a:r>
              <a:rPr sz="2400" spc="2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sz="2400" spc="4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учился</a:t>
            </a:r>
            <a:r>
              <a:rPr sz="2400" spc="4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сперва</a:t>
            </a:r>
            <a:r>
              <a:rPr sz="2400" spc="4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юридическом</a:t>
            </a:r>
            <a:r>
              <a:rPr sz="2400" spc="3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факультете,</a:t>
            </a:r>
            <a:r>
              <a:rPr sz="2400" spc="18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38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2400" spc="3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7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историко-филологическом.</a:t>
            </a:r>
            <a:endParaRPr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46803" y="1143000"/>
            <a:ext cx="6597397" cy="5654038"/>
            <a:chOff x="4146803" y="1143000"/>
            <a:chExt cx="6597397" cy="5654038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1143000"/>
              <a:ext cx="4114800" cy="38785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6803" y="6217918"/>
              <a:ext cx="440436" cy="5791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0511" y="6217918"/>
              <a:ext cx="592835" cy="579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5" name="object 35"/>
          <p:cNvSpPr txBox="1"/>
          <p:nvPr/>
        </p:nvSpPr>
        <p:spPr>
          <a:xfrm>
            <a:off x="1676400" y="1219200"/>
            <a:ext cx="4876800" cy="40187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539750" algn="l">
              <a:lnSpc>
                <a:spcPct val="154800"/>
              </a:lnSpc>
            </a:pP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любил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слушать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сказки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Пушкина,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стихи</a:t>
            </a:r>
            <a:r>
              <a:rPr sz="2400" b="1" spc="8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Жуковского,</a:t>
            </a:r>
            <a:r>
              <a:rPr sz="2400" b="1" spc="-9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детски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рассказы</a:t>
            </a: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разных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писателей,</a:t>
            </a:r>
            <a:r>
              <a:rPr sz="2400" b="1" spc="-9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многие</a:t>
            </a:r>
            <a:r>
              <a:rPr sz="2400" b="1" spc="1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25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из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которых</a:t>
            </a:r>
            <a:r>
              <a:rPr sz="2400" b="1" spc="3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знал</a:t>
            </a:r>
            <a:r>
              <a:rPr sz="24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наизусть.</a:t>
            </a:r>
            <a:r>
              <a:rPr sz="2400" b="1" spc="-1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5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больше</a:t>
            </a:r>
            <a:r>
              <a:rPr sz="2400" b="1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всего</a:t>
            </a:r>
            <a:r>
              <a:rPr sz="2400" b="1" spc="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ему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нравилась</a:t>
            </a:r>
            <a:r>
              <a:rPr sz="2400" b="1" spc="-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сказка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«</a:t>
            </a:r>
            <a:r>
              <a:rPr sz="2400" b="1" dirty="0" err="1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Сказка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5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-20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царе</a:t>
            </a:r>
            <a:r>
              <a:rPr sz="2400" b="1" spc="-2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Салтане</a:t>
            </a:r>
            <a:r>
              <a:rPr sz="24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400" b="1" spc="254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…»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838200"/>
            <a:ext cx="3553967" cy="4876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1447800" y="1600200"/>
            <a:ext cx="495300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indent="457200" algn="l"/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3200" spc="-3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13</a:t>
            </a:r>
            <a:r>
              <a:rPr sz="3200" spc="-4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лет</a:t>
            </a:r>
            <a:r>
              <a:rPr sz="3200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вместе</a:t>
            </a:r>
            <a:r>
              <a:rPr sz="3200" spc="-4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 </a:t>
            </a:r>
            <a:r>
              <a:rPr sz="3200" dirty="0" err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двоюродными</a:t>
            </a:r>
            <a:r>
              <a:rPr sz="3200" spc="-18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братьями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стал</a:t>
            </a:r>
            <a:r>
              <a:rPr sz="3200" spc="-8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издавать</a:t>
            </a:r>
            <a:r>
              <a:rPr sz="3200" spc="-9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рукописный</a:t>
            </a:r>
            <a:r>
              <a:rPr sz="3200" spc="-1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3200" spc="-10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R="6350" algn="l"/>
            <a:r>
              <a:rPr sz="32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журнал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3200" spc="-2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3200" spc="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45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котором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был</a:t>
            </a:r>
            <a:r>
              <a:rPr lang="ru-RU" sz="3200" spc="-10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главным</a:t>
            </a:r>
            <a:r>
              <a:rPr sz="3200" spc="-11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редактором,</a:t>
            </a:r>
            <a:r>
              <a:rPr sz="3200" spc="-14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главным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5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художником</a:t>
            </a:r>
            <a:r>
              <a:rPr sz="3200" spc="-5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3200" spc="-8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3200" spc="-5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главным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автором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sz="32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838200"/>
            <a:ext cx="4030979" cy="4245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667000" y="457200"/>
            <a:ext cx="72536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6785" algn="l"/>
                <a:tab pos="2717165" algn="l"/>
                <a:tab pos="4928235" algn="l"/>
              </a:tabLst>
            </a:pPr>
            <a:r>
              <a:rPr sz="2800" b="1" spc="229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ЛЮБОВЬ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	</a:t>
            </a:r>
            <a:r>
              <a:rPr sz="2800" b="1" spc="2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	</a:t>
            </a:r>
            <a:r>
              <a:rPr sz="2800" b="1" spc="3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ПЕРВЫЙ</a:t>
            </a:r>
            <a:r>
              <a:rPr sz="28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	</a:t>
            </a:r>
            <a:r>
              <a:rPr sz="2800" b="1" spc="3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СБОРНИК</a:t>
            </a:r>
            <a:endParaRPr sz="2800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76400" y="1295400"/>
            <a:ext cx="90201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1903</a:t>
            </a:r>
            <a:r>
              <a:rPr sz="2000" b="1" spc="2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году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</a:t>
            </a:r>
            <a:r>
              <a:rPr sz="20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женился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</a:t>
            </a:r>
            <a:r>
              <a:rPr sz="2000" b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Любови</a:t>
            </a:r>
            <a:r>
              <a:rPr sz="2000" b="1" spc="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Менделеевой,</a:t>
            </a:r>
            <a:r>
              <a:rPr sz="2000" b="1" spc="-1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дочери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великого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русского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химика </a:t>
            </a:r>
            <a:r>
              <a:rPr sz="2000" b="1" spc="7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Д.И.</a:t>
            </a:r>
            <a:r>
              <a:rPr sz="2000" b="1" spc="-1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Менделеева.</a:t>
            </a:r>
            <a:r>
              <a:rPr sz="2000" b="1" spc="-9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</a:t>
            </a:r>
            <a:r>
              <a:rPr sz="2000" b="1" spc="6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том</a:t>
            </a:r>
            <a:r>
              <a:rPr sz="2000" b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же</a:t>
            </a:r>
            <a:r>
              <a:rPr sz="2000" b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году</a:t>
            </a:r>
            <a:r>
              <a:rPr sz="2000" b="1" spc="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вышел</a:t>
            </a:r>
            <a:r>
              <a:rPr sz="2000" b="1" spc="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первый</a:t>
            </a:r>
            <a:r>
              <a:rPr sz="2000" b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сборник</a:t>
            </a:r>
            <a:r>
              <a:rPr sz="2000" b="1" spc="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стихов</a:t>
            </a:r>
            <a:r>
              <a:rPr sz="2000" b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поэта,</a:t>
            </a:r>
            <a:r>
              <a:rPr sz="2000" b="1" spc="-10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написанный</a:t>
            </a:r>
            <a:r>
              <a:rPr sz="20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под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впечатлением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первой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любви</a:t>
            </a:r>
            <a:r>
              <a:rPr sz="20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первых</a:t>
            </a:r>
            <a:r>
              <a:rPr sz="2000" b="1" spc="1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месяцев</a:t>
            </a:r>
            <a:r>
              <a:rPr sz="2000" b="1" spc="3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счастливой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семейной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жизни.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2971800"/>
            <a:ext cx="5775197" cy="3095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4" name="object 34"/>
          <p:cNvSpPr txBox="1"/>
          <p:nvPr/>
        </p:nvSpPr>
        <p:spPr>
          <a:xfrm>
            <a:off x="1219200" y="1524000"/>
            <a:ext cx="5012055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457200" algn="l">
              <a:lnSpc>
                <a:spcPct val="150000"/>
              </a:lnSpc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Оканчивал</a:t>
            </a:r>
            <a:r>
              <a:rPr sz="2000" b="1" spc="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университет</a:t>
            </a:r>
            <a:r>
              <a:rPr sz="2000" b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7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А.</a:t>
            </a:r>
            <a:r>
              <a:rPr sz="2000" b="1" spc="-10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Блок</a:t>
            </a:r>
            <a:r>
              <a:rPr sz="2000" b="1" spc="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уже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R="5080" algn="l">
              <a:lnSpc>
                <a:spcPct val="150000"/>
              </a:lnSpc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известным</a:t>
            </a:r>
            <a:r>
              <a:rPr sz="2000" b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поэтом.</a:t>
            </a:r>
            <a:r>
              <a:rPr sz="2000" b="1" spc="-114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Его</a:t>
            </a:r>
            <a:r>
              <a:rPr sz="2000" b="1" spc="4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стихи</a:t>
            </a:r>
            <a:r>
              <a:rPr sz="2000" b="1" spc="4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печатались</a:t>
            </a:r>
            <a:r>
              <a:rPr sz="2000" b="1" spc="3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5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разных</a:t>
            </a:r>
            <a:r>
              <a:rPr sz="2000" b="1" spc="85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журналах,</a:t>
            </a:r>
            <a:r>
              <a:rPr sz="2000" b="1" spc="-114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стали</a:t>
            </a:r>
            <a:r>
              <a:rPr sz="2000" b="1" spc="8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выходить отдельными</a:t>
            </a:r>
            <a:r>
              <a:rPr sz="2000" b="1" spc="5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сборниками.</a:t>
            </a:r>
            <a:r>
              <a:rPr sz="2000" b="1" spc="-1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endParaRPr lang="ru-RU" sz="2000" b="1" spc="-110" dirty="0" smtClean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  <a:p>
            <a:pPr marR="5080" algn="l">
              <a:lnSpc>
                <a:spcPct val="150000"/>
              </a:lnSpc>
            </a:pPr>
            <a:r>
              <a:rPr lang="ru-RU" sz="2000" b="1" spc="-11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          </a:t>
            </a:r>
            <a:r>
              <a:rPr sz="2000" b="1" dirty="0" err="1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Писал</a:t>
            </a:r>
            <a:r>
              <a:rPr sz="2000" b="1" spc="6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он</a:t>
            </a:r>
            <a:r>
              <a:rPr sz="2000" b="1" spc="8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пьесы,</a:t>
            </a:r>
            <a:r>
              <a:rPr sz="2000" b="1" spc="-8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и</a:t>
            </a:r>
            <a:r>
              <a:rPr sz="2000" b="1" spc="75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статьи</a:t>
            </a:r>
            <a:r>
              <a:rPr sz="2000" b="1" spc="9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о</a:t>
            </a:r>
            <a:r>
              <a:rPr sz="2000" b="1" spc="9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литературе.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838200"/>
            <a:ext cx="4191000" cy="4366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437</Words>
  <Application>Microsoft Office PowerPoint</Application>
  <PresentationFormat>Произвольный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Главные темы стихов Блока — Родина человек, любовь, природа.</vt:lpstr>
      <vt:lpstr>ТВОРЧЕСТВО</vt:lpstr>
      <vt:lpstr>Слайд 12</vt:lpstr>
      <vt:lpstr>СМЕРТЬ</vt:lpstr>
      <vt:lpstr>ПАМЯТЬ</vt:lpstr>
      <vt:lpstr>Слайд 15</vt:lpstr>
      <vt:lpstr>ЧИТАЙТЕ КНИГИ АЛЕКСАНДРА БЛОКА!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</cp:lastModifiedBy>
  <cp:revision>2</cp:revision>
  <dcterms:created xsi:type="dcterms:W3CDTF">2025-11-24T07:55:23Z</dcterms:created>
  <dcterms:modified xsi:type="dcterms:W3CDTF">2025-11-26T06:03:50Z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2025-11-24T00:00:00Z</vt:filetime>
  </property>
  <property fmtid="{D5CDD505-2E9C-101B-9397-08002B2CF9AE}" pid="5" name="Producer">
    <vt:lpwstr>Microsoft® PowerPoint® 2013</vt:lpwstr>
  </property>
</Properties>
</file>