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5.infourok.ru/uploads/ex/0d41/000193e0-5dbd9035/hello_html_m4b2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340768"/>
            <a:ext cx="7161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" pitchFamily="2" charset="0"/>
              </a:rPr>
              <a:t>«Библиотека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" pitchFamily="2" charset="0"/>
              </a:rPr>
              <a:t>– мудрый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" pitchFamily="2" charset="0"/>
              </a:rPr>
              <a:t>д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" pitchFamily="2" charset="0"/>
              </a:rPr>
              <a:t>ом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" pitchFamily="2" charset="0"/>
              </a:rPr>
              <a:t>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" pitchFamily="2" charset="0"/>
              </a:rPr>
              <a:t>для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" pitchFamily="2" charset="0"/>
              </a:rPr>
              <a:t>души»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ope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687689" cy="3148939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StamperBrk" pitchFamily="82" charset="-52"/>
              </a:rPr>
              <a:t>27 мая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StamperBrk" pitchFamily="8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76672"/>
            <a:ext cx="653897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StamperBrk" pitchFamily="82" charset="-52"/>
              </a:rPr>
              <a:t>Общероссийский День библиотек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StamperBrk" pitchFamily="82" charset="-52"/>
            </a:endParaRPr>
          </a:p>
        </p:txBody>
      </p:sp>
      <p:pic>
        <p:nvPicPr>
          <p:cNvPr id="9218" name="Picture 2" descr="https://www.s-82.ru/sites/default/files/2020/68747470733a2f2f73332e616d617a6f6e6177732e636f6d2f776174747061642d6d656469612d736572766963652f53746f7279496d6167652f4e576942366566785f732d432d773d3d2d32392e313435376462353762623262653030642e6a70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356992"/>
            <a:ext cx="4572000" cy="2571750"/>
          </a:xfrm>
          <a:prstGeom prst="rect">
            <a:avLst/>
          </a:prstGeom>
          <a:noFill/>
        </p:spPr>
      </p:pic>
      <p:pic>
        <p:nvPicPr>
          <p:cNvPr id="9224" name="Picture 8" descr="https://na-stopani.mskobr.ru/images/48285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5" y="0"/>
            <a:ext cx="1475656" cy="16598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4293096"/>
            <a:ext cx="262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 - поздравление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ds05.infourok.ru/uploads/ex/0d41/000193e0-5dbd9035/hello_html_m4b2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3" name="object 9"/>
          <p:cNvSpPr txBox="1">
            <a:spLocks/>
          </p:cNvSpPr>
          <p:nvPr/>
        </p:nvSpPr>
        <p:spPr>
          <a:xfrm>
            <a:off x="755576" y="188640"/>
            <a:ext cx="63195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27</a:t>
            </a:r>
            <a:r>
              <a:rPr kumimoji="0" lang="ru-RU" sz="26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мая</a:t>
            </a:r>
            <a:r>
              <a:rPr kumimoji="0" lang="ru-RU" sz="26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kumimoji="0" lang="ru-RU" sz="2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Общероссийский</a:t>
            </a:r>
            <a:r>
              <a:rPr kumimoji="0" lang="ru-RU" sz="26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день</a:t>
            </a:r>
            <a:r>
              <a:rPr kumimoji="0" lang="ru-RU" sz="26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библиотек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Праздник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установлен </a:t>
            </a:r>
            <a:r>
              <a:rPr lang="ru-RU" sz="1600" b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Указом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президента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РФ Борисом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Ельциным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27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мая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1995 </a:t>
            </a:r>
            <a:r>
              <a:rPr lang="ru-RU" sz="1600" b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года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"Об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установлении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общероссийского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дня 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библиотек".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Это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основания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1795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г.</a:t>
            </a:r>
            <a:r>
              <a:rPr lang="ru-RU" sz="1600" b="1" spc="-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первой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Государственной </a:t>
            </a:r>
            <a:r>
              <a:rPr lang="ru-RU" sz="1600" b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общедоступной</a:t>
            </a:r>
            <a:r>
              <a:rPr lang="ru-RU" sz="1600" b="1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библиотеки</a:t>
            </a:r>
            <a:r>
              <a:rPr lang="ru-RU" sz="1600" b="1" spc="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России</a:t>
            </a:r>
            <a:r>
              <a:rPr lang="ru-RU" sz="1600" b="1" spc="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—</a:t>
            </a:r>
            <a:r>
              <a:rPr lang="ru-RU" sz="1600" b="1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Императорской</a:t>
            </a:r>
            <a:r>
              <a:rPr lang="ru-RU" sz="1600" b="1" spc="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публичной библиотеки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(ныне	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Российская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национальная	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библиотека	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	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Санкт-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Петербурге).</a:t>
            </a:r>
            <a:endParaRPr lang="ru-RU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132856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6355" indent="457200" algn="just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Первые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библиотеки</a:t>
            </a:r>
            <a:r>
              <a:rPr lang="ru-RU" sz="1600" b="1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—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собрания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памятников</a:t>
            </a:r>
            <a:r>
              <a:rPr lang="ru-RU" sz="1600" b="1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письменности</a:t>
            </a:r>
            <a:r>
              <a:rPr lang="ru-RU" sz="1600" b="1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— 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возникли</a:t>
            </a:r>
            <a:r>
              <a:rPr lang="ru-RU" sz="1600" b="1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древности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Ассирии,</a:t>
            </a:r>
            <a:r>
              <a:rPr lang="ru-RU" sz="1600" b="1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Древнем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Египте,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Греции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Риме, 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монастырях</a:t>
            </a:r>
            <a:r>
              <a:rPr lang="ru-RU" sz="1600" b="1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раннего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средневековья,</a:t>
            </a:r>
            <a:r>
              <a:rPr lang="ru-RU" sz="1600" b="1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первыми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библиотекарями</a:t>
            </a:r>
            <a:r>
              <a:rPr lang="ru-RU" sz="1600" b="1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были 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жрецы.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Библиотеки</a:t>
            </a:r>
            <a:r>
              <a:rPr lang="ru-RU" sz="1600" b="1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получили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развитие</a:t>
            </a:r>
            <a:r>
              <a:rPr lang="ru-RU" sz="1600" b="1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XV</a:t>
            </a:r>
            <a:r>
              <a:rPr lang="ru-RU" sz="1600" b="1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века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после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изобретения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книгопечатания.</a:t>
            </a:r>
            <a:r>
              <a:rPr lang="ru-RU" sz="1600" b="1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XIX</a:t>
            </a:r>
            <a:r>
              <a:rPr lang="ru-RU" sz="1600" b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веке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были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организованы</a:t>
            </a:r>
            <a:r>
              <a:rPr lang="ru-RU" sz="1600" b="1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публичные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библиотеки, </a:t>
            </a:r>
            <a:r>
              <a:rPr lang="ru-RU" sz="1600" b="1" spc="-43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библиотекарями</a:t>
            </a:r>
            <a:r>
              <a:rPr lang="ru-RU" sz="1600" b="1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тогда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работали</a:t>
            </a:r>
            <a:r>
              <a:rPr lang="ru-RU" sz="1600" b="1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философы,</a:t>
            </a:r>
            <a:r>
              <a:rPr lang="ru-RU" sz="1600" b="1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учёные,</a:t>
            </a:r>
            <a:r>
              <a:rPr lang="ru-RU" sz="1600" b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писатели,</a:t>
            </a:r>
            <a:r>
              <a:rPr lang="ru-RU" sz="1600" b="1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поэты.</a:t>
            </a:r>
            <a:endParaRPr lang="ru-RU" sz="16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1606312" cy="1301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3429000"/>
            <a:ext cx="1872208" cy="1277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9220" marR="102235" algn="ctr">
              <a:lnSpc>
                <a:spcPct val="100000"/>
              </a:lnSpc>
              <a:spcBef>
                <a:spcPts val="195"/>
              </a:spcBef>
            </a:pPr>
            <a:r>
              <a:rPr lang="ru-RU" sz="11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Российская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национальная </a:t>
            </a:r>
            <a:r>
              <a:rPr lang="ru-RU" sz="11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библиотека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(до </a:t>
            </a:r>
            <a:r>
              <a:rPr lang="ru-RU" sz="1100" spc="-3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100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1917</a:t>
            </a:r>
            <a:r>
              <a:rPr lang="ru-RU" sz="1100" spc="-4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100" spc="-8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г.</a:t>
            </a:r>
            <a:r>
              <a:rPr lang="ru-RU" sz="1100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—</a:t>
            </a:r>
            <a:r>
              <a:rPr lang="ru-RU" sz="11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1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Императорская</a:t>
            </a:r>
            <a:r>
              <a:rPr lang="ru-RU" sz="11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1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публичная</a:t>
            </a:r>
            <a:endParaRPr lang="ru-RU" sz="11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lang="ru-RU" sz="1100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lang="ru-RU" sz="1100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lang="ru-RU" sz="11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л</a:t>
            </a:r>
            <a:r>
              <a:rPr lang="ru-RU" sz="11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lang="ru-RU" sz="11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те</a:t>
            </a:r>
            <a:r>
              <a:rPr lang="ru-RU" sz="1100" spc="-30" dirty="0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а)</a:t>
            </a:r>
            <a:r>
              <a:rPr lang="ru-RU" sz="1100" spc="-4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100" spc="-155" dirty="0" smtClean="0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sz="11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Сан</a:t>
            </a:r>
            <a:r>
              <a:rPr lang="ru-RU" sz="11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lang="ru-RU" sz="11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т-</a:t>
            </a:r>
            <a:r>
              <a:rPr lang="ru-RU" sz="11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етер</a:t>
            </a:r>
            <a:r>
              <a:rPr lang="ru-RU" sz="1100" spc="-45" dirty="0" smtClean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lang="ru-RU" sz="11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рг</a:t>
            </a:r>
            <a:endParaRPr lang="ru-RU" sz="1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3933056"/>
            <a:ext cx="62646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9370" indent="457200">
              <a:lnSpc>
                <a:spcPct val="100000"/>
              </a:lnSpc>
            </a:pPr>
            <a:r>
              <a:rPr lang="ru-RU" sz="1600" b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Стать</a:t>
            </a:r>
            <a:r>
              <a:rPr lang="ru-RU" sz="1600" b="1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почётным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библиотекарем</a:t>
            </a:r>
            <a:r>
              <a:rPr lang="ru-RU" sz="1600" b="1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существовало</a:t>
            </a:r>
            <a:r>
              <a:rPr lang="ru-RU" sz="1600" b="1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такое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звание</a:t>
            </a:r>
            <a:r>
              <a:rPr lang="ru-RU" sz="1600" b="1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lang="ru-RU" sz="1600" b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время, </a:t>
            </a:r>
            <a:r>
              <a:rPr lang="ru-RU" sz="1600" b="1" spc="-43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было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труднее,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чем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академиком.</a:t>
            </a:r>
            <a:endParaRPr lang="ru-RU" sz="16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indent="457200"/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Профессия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библиотекаря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существует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так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уж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давно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всего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лишь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второе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столетие,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должность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эта –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одна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самых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почетных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земле. 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Спецификой</a:t>
            </a:r>
            <a:r>
              <a:rPr lang="ru-RU" sz="1600" b="1" spc="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этой</a:t>
            </a:r>
            <a:r>
              <a:rPr lang="ru-RU" sz="1600" b="1" spc="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профессии</a:t>
            </a:r>
            <a:r>
              <a:rPr lang="ru-RU" sz="1600" b="1" spc="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1600" b="1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сегодня</a:t>
            </a:r>
            <a:r>
              <a:rPr lang="ru-RU" sz="1600" b="1" spc="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остается</a:t>
            </a:r>
            <a:r>
              <a:rPr lang="ru-RU" sz="1600" b="1" spc="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ru-RU" sz="1600" b="1" spc="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ответственность</a:t>
            </a:r>
            <a:r>
              <a:rPr lang="ru-RU" sz="1600" b="1" spc="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 предоставление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человеку	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всей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полноты	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информации, многообразия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научных,</a:t>
            </a:r>
            <a:endParaRPr lang="ru-RU" sz="1600" b="1" spc="-2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indent="457200"/>
            <a:r>
              <a:rPr lang="ru-RU" sz="1600" b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художественных,</a:t>
            </a:r>
            <a:r>
              <a:rPr lang="ru-RU" sz="16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религиозных</a:t>
            </a:r>
            <a:r>
              <a:rPr lang="ru-RU" sz="1600" b="1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идей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ценностей</a:t>
            </a:r>
            <a:endParaRPr lang="ru-RU" sz="16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</a:pPr>
            <a:endParaRPr lang="ru-RU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8" descr="https://na-stopani.mskobr.ru/images/48285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5" y="0"/>
            <a:ext cx="1475656" cy="165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ds05.infourok.ru/uploads/ex/0d41/000193e0-5dbd9035/hello_html_m4b2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...Если каждая книга — маленький огонёк в этой темноте..., тогда каждая библиотека — это огромный, вечно горящий костёр, вокруг которого каждый день и каждую ночь стоят и согреваются десятки тысяч людей... </a:t>
            </a:r>
          </a:p>
          <a:p>
            <a:pPr marL="5111750" indent="-90488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Стивен Кинг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2276872"/>
            <a:ext cx="7776864" cy="33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Библиотекари - последние святые на богами отвергнутой Руси,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в мир наш, где господствует насилье  им разум предначертано нести.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Средь моря книг плывут легко и просто Толстой и Пушкин, Паустовский, Фет...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Маршрут знаком, а цель ребром и остро - родной культуры не погаснет свет.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как бы нынче книгу не теснили кино, TV, компьютер, Интернет,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Живёт язык, а вместе с ним Россия и будет так ещё немало лет.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Бесспорно веря в книжные святыни, несут добро и вечных знаний свет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Библиотекари - последние святые…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"Блажен, кто верует!" –  мудрей не  скажешь, нет!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s://na-stopani.mskobr.ru/images/482859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5" y="0"/>
            <a:ext cx="1475656" cy="165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ds05.infourok.ru/uploads/ex/0d41/000193e0-5dbd9035/hello_html_m4b2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11960" y="332656"/>
            <a:ext cx="374441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Библиотечный день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в моей России!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Библиотека славится везде-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 радости, духовной силы,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Помощник в жизни,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Творческом труде.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Наш книжный мир-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священная обитель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Другим профессиям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Его мы предпочли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Мы в нем не созерцатели, не зрители.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Мы в нем актеры, режиссеры  и творцы!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890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высотам человеческого знания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Лежат пути через страницы книг,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для людей высокого дерзания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Библиотекарь – нужный проводник.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im0-tub-ru.yandex.net/i?id=a1b07208d2cd3c6fc48522754a07a68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13373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thumbs.dreamstime.com/b/%D0%B1%D0%B8%D0%B1-%D0%B8%D0%BE%D1%82%D0%B5%D0%BA%D0%B0%D1%80%D1%8C-%D0%B5%D0%B2%D1%83%D1%88%D0%BA%D0%B8-%D1%88%D0%B0%D1%80%D0%B6%D0%B0-%D1%81-%D0%B2%D0%B0%D0%B3%D0%BE%D0%BD%D0%B5%D1%82%D0%BA%D0%BE%D0%B9-%D0%BA%D0%BD%D0%B8%D0%B3%D0%B8-415016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573016"/>
            <a:ext cx="2592288" cy="2592288"/>
          </a:xfrm>
          <a:prstGeom prst="rect">
            <a:avLst/>
          </a:prstGeom>
          <a:noFill/>
        </p:spPr>
      </p:pic>
      <p:pic>
        <p:nvPicPr>
          <p:cNvPr id="7" name="Picture 8" descr="https://na-stopani.mskobr.ru/images/482859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5" y="0"/>
            <a:ext cx="1475656" cy="165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ds05.infourok.ru/uploads/ex/0d41/000193e0-5dbd9035/hello_html_m4b2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3326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Библиотечная работа -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вид простой и тихий труд.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Вдали от пышного почёта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Библиотекари живут.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их спокойные владенья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Спокойной жизни не сулят.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Читателя пытливый взгляд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передал свое волнение.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разных вкусов, разных мнений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Нужна особая струна.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cf2.ppt-online.org/files2/slide/d/DCYnHGO5KeavSXgd6VirtZ9coIuPfm0sN4F2Qx/slide-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4664"/>
            <a:ext cx="3704798" cy="2774980"/>
          </a:xfrm>
          <a:prstGeom prst="rect">
            <a:avLst/>
          </a:prstGeom>
          <a:noFill/>
        </p:spPr>
      </p:pic>
      <p:pic>
        <p:nvPicPr>
          <p:cNvPr id="19464" name="Picture 8" descr="https://fsd.kopilkaurokov.ru/up/html/2020/12/25/k_5fe5073fa2b74/568495_3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212976"/>
            <a:ext cx="3168352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3284984"/>
            <a:ext cx="3851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Нужна и быстрота движений,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быстрота ума нужна.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 нужен разговор подробный,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 в знак согласия - кивок.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 людям ты советчик скромный,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то серьёзный педагог.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Таится в книгах суть познанья.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Почти - страницы оживут.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Библиотечное призванье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вид простой и тихий труд.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na-stopani.mskobr.ru/images/482859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0"/>
            <a:ext cx="1475656" cy="165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5.infourok.ru/uploads/ex/0d41/000193e0-5dbd9035/hello_html_m4b2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51125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Большие книжки и совсем малютки,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 старые издания дадут.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 – это вам не шутки,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Любители чтива, здесь вас ждут!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 двери залов настежь открываются,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Особенная атмосфера только тут!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Тебе, читатель, явно здесь понравится,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заглянешь хоть на несколько минут.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Красива, современна и доступна,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Альтернативы повышенью знаний – нет!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thumbs.dreamstime.com/b/%D0%BF%D1%80%D0%BE-%D0%B0%D0%B2%D0%B5%D1%86-%D0%BA%D0%BD%D0%B8%D0%B3-%D0%B8-%D0%B8-%D0%B1%D0%B8%D0%B1-%D0%B8%D0%BE%D1%82%D0%B5%D0%BA%D0%B0%D1%80%D1%8C-%D0%BF%D1%80%D0%BE%D1%82%D0%B8%D0%B2-%D0%BF%D0%BE-%D0%BA%D0%B8-%D1%81-%D0%BA%D0%BD%D0%B8%D0%B3%D0%B0%D0%BC%D0%B8-91367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-171400"/>
            <a:ext cx="4739680" cy="473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s05.infourok.ru/uploads/ex/0d41/000193e0-5dbd9035/hello_html_m4b2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1916832"/>
            <a:ext cx="3960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озаряло наших предков лица.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мы должны спускаться в этот мир, 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водолазы в сумрак Атлантиды,— 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Былых веков надежды и обиды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только стертый начисто пунктир: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Века в своей развернутой поэме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тьмы выходят к Свету, к вечной теме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un9-54.userapi.com/impg/1wX6COWiJizF9r1y1CEsWq1C5EacXUtoxxLUPg/0iv0bcnH9lQ.jpg?size=600x449&amp;quality=96&amp;sign=71d62b1c94c3d29f69e318a4a7aa90ce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3175408" cy="2376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284984"/>
            <a:ext cx="42484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Планшеты, компьютеры,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смарты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айфоны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все школьники с ними знакомы!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Но, как ни стремителен времени бег, —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Учиться не сможем без библиотек!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Учебники здесь поселились гурьбой,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нам не пройти мимо книги с тобой,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клавиши жмем, а листаем страницы,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книг ничему нам не научиться!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книгу с душою писал человек,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Прославим российский  день библиотек!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2" name="Picture 4" descr="https://avatars.mds.yandex.net/get-districts/403922/2a0000017250013dfa2719b41ce2cdc3f7ad/optimiz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717032"/>
            <a:ext cx="2827488" cy="2852936"/>
          </a:xfrm>
          <a:prstGeom prst="rect">
            <a:avLst/>
          </a:prstGeom>
          <a:noFill/>
        </p:spPr>
      </p:pic>
      <p:pic>
        <p:nvPicPr>
          <p:cNvPr id="7" name="Picture 8" descr="https://na-stopani.mskobr.ru/images/482859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5" y="0"/>
            <a:ext cx="1475656" cy="16598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15816" y="188640"/>
            <a:ext cx="4355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Стареют книги... Нет, не переплет,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тронутые плесенью страницы, 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то, что там, за буквами, живет 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никому уж больше не приснится.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Остановило время свой полет, 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Иссохла старых сказок медуница, 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до конца никто уж не поймет,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s05.infourok.ru/uploads/ex/0d41/000193e0-5dbd9035/hello_html_m4b2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1268760"/>
            <a:ext cx="4427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каждым годом быть все краше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Денег больше получать.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желаем, дорогие,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здоровыми всегда,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вы долго-долго жили,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болели никогда.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невзгоды и печали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Обойдут вас стороной,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каждый день недели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у вас как выходной.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ok\Desktop\iF5KZBJO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3895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urprisse.com/muscards/view/2017/04/30/9um866s7e2210cnhm6eu3f4hba9o7ddl_pos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206043"/>
            <a:ext cx="6264696" cy="2651957"/>
          </a:xfrm>
          <a:prstGeom prst="rect">
            <a:avLst/>
          </a:prstGeom>
          <a:noFill/>
        </p:spPr>
      </p:pic>
      <p:pic>
        <p:nvPicPr>
          <p:cNvPr id="8" name="Picture 8" descr="https://na-stopani.mskobr.ru/images/482859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5" y="0"/>
            <a:ext cx="1475656" cy="1659896"/>
          </a:xfrm>
          <a:prstGeom prst="rect">
            <a:avLst/>
          </a:prstGeom>
          <a:noFill/>
        </p:spPr>
      </p:pic>
      <p:sp>
        <p:nvSpPr>
          <p:cNvPr id="2" name="AutoShape 2" descr="http://d10182.edu35.ru/images/%D0%BA%D0%B0%D1%80%D1%82%D0%B8%D0%BD%D0%BA%D0%B8/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d10182.edu35.ru/images/%D0%BA%D0%B0%D1%80%D1%82%D0%B8%D0%BD%D0%BA%D0%B8/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d10182.edu35.ru/images/%D0%BA%D0%B0%D1%80%D1%82%D0%B8%D0%BD%D0%BA%D0%B8/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d10182.edu35.ru/images/%D0%BA%D0%B0%D1%80%D1%82%D0%B8%D0%BD%D0%BA%D0%B8/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60648"/>
            <a:ext cx="3911080" cy="117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ds05.infourok.ru/uploads/ex/0d41/000193e0-5dbd9035/hello_html_m4b2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20482" name="Picture 2" descr="https://ds05.infourok.ru/uploads/ex/0cc5/000f3b7c-90ff191d/img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412"/>
          <a:stretch>
            <a:fillRect/>
          </a:stretch>
        </p:blipFill>
        <p:spPr bwMode="auto">
          <a:xfrm>
            <a:off x="971600" y="836712"/>
            <a:ext cx="6815460" cy="3456384"/>
          </a:xfrm>
          <a:prstGeom prst="rect">
            <a:avLst/>
          </a:prstGeom>
          <a:noFill/>
        </p:spPr>
      </p:pic>
      <p:pic>
        <p:nvPicPr>
          <p:cNvPr id="4" name="Picture 8" descr="https://na-stopani.mskobr.ru/images/48285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5" y="0"/>
            <a:ext cx="1475656" cy="1659896"/>
          </a:xfrm>
          <a:prstGeom prst="rect">
            <a:avLst/>
          </a:prstGeom>
          <a:noFill/>
        </p:spPr>
      </p:pic>
      <p:pic>
        <p:nvPicPr>
          <p:cNvPr id="1026" name="Picture 2" descr="https://sun9-8.userapi.com/c845321/v845321700/1d1156/DGri5iZM2q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3895">
            <a:off x="2080315" y="4257356"/>
            <a:ext cx="1487455" cy="2202017"/>
          </a:xfrm>
          <a:prstGeom prst="rect">
            <a:avLst/>
          </a:prstGeom>
          <a:noFill/>
        </p:spPr>
      </p:pic>
      <p:pic>
        <p:nvPicPr>
          <p:cNvPr id="1032" name="Picture 8" descr="https://funforkids.ru/pictures/bouquet1/bouquet09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7" y="332656"/>
            <a:ext cx="3272865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438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9</cp:revision>
  <dcterms:created xsi:type="dcterms:W3CDTF">2021-05-20T09:45:19Z</dcterms:created>
  <dcterms:modified xsi:type="dcterms:W3CDTF">2021-05-24T09:51:29Z</dcterms:modified>
</cp:coreProperties>
</file>