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2" r:id="rId9"/>
    <p:sldId id="263" r:id="rId10"/>
    <p:sldId id="264" r:id="rId11"/>
    <p:sldId id="268" r:id="rId12"/>
    <p:sldId id="270" r:id="rId13"/>
    <p:sldId id="265" r:id="rId14"/>
    <p:sldId id="266" r:id="rId15"/>
    <p:sldId id="267"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dic.academic.ru/dic.nsf/ruwiki/82201" TargetMode="External"/><Relationship Id="rId5" Type="http://schemas.openxmlformats.org/officeDocument/2006/relationships/hyperlink" Target="https://dic.academic.ru/dic.nsf/ruwiki/84731" TargetMode="External"/><Relationship Id="rId4" Type="http://schemas.openxmlformats.org/officeDocument/2006/relationships/hyperlink" Target="https://dic.academic.ru/dic.nsf/ruwiki/78125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hyperlink" Target="https://ru.wikipedia.org/wiki/%D0%A7%D1%91%D1%80%D0%BD%D0%BE-%D0%B1%D0%B5%D0%BB%D0%BE%D0%B5_%D0%BA%D0%B8%D0%BD%D0%BE" TargetMode="External"/><Relationship Id="rId3" Type="http://schemas.openxmlformats.org/officeDocument/2006/relationships/hyperlink" Target="https://ru.wikipedia.org/wiki/28_%D0%B4%D0%B5%D0%BA%D0%B0%D0%B1%D1%80%D1%8F" TargetMode="External"/><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ru.wikipedia.org/w/index.php?title=%D0%93%D1%80%D0%B0%D0%BD_%D0%BA%D0%B0%D1%84%D0%B5&amp;action=edit&amp;redlink=1" TargetMode="External"/><Relationship Id="rId5" Type="http://schemas.openxmlformats.org/officeDocument/2006/relationships/hyperlink" Target="https://ru.wikipedia.org/wiki/%D0%91%D1%83%D0%BB%D1%8C%D0%B2%D0%B0%D1%80_%D0%9A%D0%B0%D0%BF%D1%83%D1%86%D0%B8%D0%BD%D0%BE%D0%BA" TargetMode="External"/><Relationship Id="rId4" Type="http://schemas.openxmlformats.org/officeDocument/2006/relationships/hyperlink" Target="https://ru.wikipedia.org/wiki/1895_%D0%B3%D0%BE%D0%B4" TargetMode="External"/><Relationship Id="rId9" Type="http://schemas.openxmlformats.org/officeDocument/2006/relationships/hyperlink" Target="https://ru.wikipedia.org/wiki/%D0%9A%D0%B8%D0%BD%D0%BE%D0%BC%D0%BE%D0%BD%D1%82%D0%B0%D0%B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tamp-up.ru/10-samyx-dorogix-pochtovyx-marok-mir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24011" y="0"/>
            <a:ext cx="9119989" cy="6858000"/>
          </a:xfrm>
          <a:prstGeom prst="rect">
            <a:avLst/>
          </a:prstGeom>
          <a:noFill/>
        </p:spPr>
      </p:pic>
      <p:sp>
        <p:nvSpPr>
          <p:cNvPr id="3" name="Прямоугольник 2"/>
          <p:cNvSpPr/>
          <p:nvPr/>
        </p:nvSpPr>
        <p:spPr>
          <a:xfrm>
            <a:off x="1115616" y="1268760"/>
            <a:ext cx="7272808" cy="33547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tabLst>
                <a:tab pos="95250" algn="l"/>
                <a:tab pos="630238" algn="l"/>
                <a:tab pos="993775" algn="l"/>
              </a:tabLst>
            </a:pPr>
            <a:r>
              <a:rPr lang="ru-RU" sz="44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«Топ 15 </a:t>
            </a:r>
          </a:p>
          <a:p>
            <a:pPr algn="ctr">
              <a:tabLst>
                <a:tab pos="95250" algn="l"/>
                <a:tab pos="630238" algn="l"/>
                <a:tab pos="993775" algn="l"/>
              </a:tabLst>
            </a:pPr>
            <a:r>
              <a:rPr lang="ru-RU" sz="44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интересных </a:t>
            </a:r>
            <a:r>
              <a:rPr lang="ru-RU" sz="44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открытий</a:t>
            </a:r>
            <a:endParaRPr lang="ru-RU" sz="44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ru-RU" sz="44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и изобретений» </a:t>
            </a:r>
            <a:endParaRPr lang="ru-RU" sz="16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endParaRPr lang="ru-RU"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декабрь</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6372200" y="4869160"/>
            <a:ext cx="2337115" cy="369332"/>
          </a:xfrm>
          <a:prstGeom prst="rect">
            <a:avLst/>
          </a:prstGeom>
          <a:noFill/>
        </p:spPr>
        <p:txBody>
          <a:bodyPr wrap="none" rtlCol="0">
            <a:spAutoFit/>
          </a:bodyPr>
          <a:lstStyle/>
          <a:p>
            <a:r>
              <a:rPr lang="ru-RU" b="1" dirty="0" err="1" smtClean="0">
                <a:latin typeface="Times New Roman" pitchFamily="18" charset="0"/>
                <a:cs typeface="Times New Roman" pitchFamily="18" charset="0"/>
              </a:rPr>
              <a:t>о</a:t>
            </a:r>
            <a:r>
              <a:rPr lang="ru-RU" b="1" dirty="0" err="1" smtClean="0">
                <a:latin typeface="Times New Roman" pitchFamily="18" charset="0"/>
                <a:cs typeface="Times New Roman" pitchFamily="18" charset="0"/>
              </a:rPr>
              <a:t>нлайн-презентация</a:t>
            </a:r>
            <a:endParaRPr lang="ru-RU"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0" y="0"/>
            <a:ext cx="9119989" cy="6858000"/>
          </a:xfrm>
          <a:prstGeom prst="rect">
            <a:avLst/>
          </a:prstGeom>
          <a:noFill/>
        </p:spPr>
      </p:pic>
      <p:sp>
        <p:nvSpPr>
          <p:cNvPr id="4" name="Блок-схема: задержка 3"/>
          <p:cNvSpPr/>
          <p:nvPr/>
        </p:nvSpPr>
        <p:spPr>
          <a:xfrm>
            <a:off x="395536" y="260648"/>
            <a:ext cx="2232248" cy="50405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rgbClr val="FF0000"/>
                </a:solidFill>
                <a:latin typeface="Times New Roman" pitchFamily="18" charset="0"/>
                <a:cs typeface="Times New Roman" pitchFamily="18" charset="0"/>
              </a:rPr>
              <a:t>22/12/1943 </a:t>
            </a:r>
            <a:endParaRPr lang="ru-RU" sz="28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467544"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latin typeface="Times New Roman" pitchFamily="18" charset="0"/>
                <a:cs typeface="Times New Roman" pitchFamily="18" charset="0"/>
              </a:rPr>
              <a:t>Государственный гимн СССР</a:t>
            </a:r>
            <a:endParaRPr lang="ru-RU" sz="2000" b="1" dirty="0">
              <a:latin typeface="Times New Roman" pitchFamily="18" charset="0"/>
              <a:cs typeface="Times New Roman" pitchFamily="18" charset="0"/>
            </a:endParaRPr>
          </a:p>
        </p:txBody>
      </p:sp>
      <p:sp>
        <p:nvSpPr>
          <p:cNvPr id="6" name="Прямоугольник 5"/>
          <p:cNvSpPr/>
          <p:nvPr/>
        </p:nvSpPr>
        <p:spPr>
          <a:xfrm>
            <a:off x="1187624" y="764704"/>
            <a:ext cx="4608512" cy="3046988"/>
          </a:xfrm>
          <a:prstGeom prst="rect">
            <a:avLst/>
          </a:prstGeom>
        </p:spPr>
        <p:txBody>
          <a:bodyPr wrap="square">
            <a:spAutoFit/>
          </a:bodyPr>
          <a:lstStyle/>
          <a:p>
            <a:pPr indent="457200" fontAlgn="base"/>
            <a:r>
              <a:rPr lang="ru-RU" sz="1600" dirty="0" smtClean="0">
                <a:latin typeface="Times New Roman" pitchFamily="18" charset="0"/>
                <a:cs typeface="Times New Roman" pitchFamily="18" charset="0"/>
              </a:rPr>
              <a:t>Первый гимн России — «Молитва русских» — стал исполняться в 1816 году по указу Александра I при встречах императора. Слова гимна принадлежали В.А. Жуковскому, музыка была позаимствована у Генри Кэрри («Боже, храни короля», 1743 год). Этот гимн просуществовал до 1833 года, после чего его сменил «Боже, царя храни!». В 1917 место его заняла «Рабочая марсельеза», которую через год сменил «Интернационал». В 1944 году появился новый гимн, музыка которого используется в современном гимне. </a:t>
            </a:r>
          </a:p>
        </p:txBody>
      </p:sp>
      <p:pic>
        <p:nvPicPr>
          <p:cNvPr id="8194" name="Picture 2" descr="https://ds05.infourok.ru/uploads/ex/0f90/000a5c47-be4d456a/img4.jpg"/>
          <p:cNvPicPr>
            <a:picLocks noChangeAspect="1" noChangeArrowheads="1"/>
          </p:cNvPicPr>
          <p:nvPr/>
        </p:nvPicPr>
        <p:blipFill>
          <a:blip r:embed="rId3" cstate="print"/>
          <a:srcRect l="16138" r="13775" b="25451"/>
          <a:stretch>
            <a:fillRect/>
          </a:stretch>
        </p:blipFill>
        <p:spPr bwMode="auto">
          <a:xfrm>
            <a:off x="5940152" y="260648"/>
            <a:ext cx="2978697" cy="2376264"/>
          </a:xfrm>
          <a:prstGeom prst="rect">
            <a:avLst/>
          </a:prstGeom>
          <a:noFill/>
        </p:spPr>
      </p:pic>
      <p:pic>
        <p:nvPicPr>
          <p:cNvPr id="8196" name="Picture 4" descr="https://myslide.ru/documents_7/791e2ac031d9f8320afd677f3c0e223f/img4.jpg"/>
          <p:cNvPicPr>
            <a:picLocks noChangeAspect="1" noChangeArrowheads="1"/>
          </p:cNvPicPr>
          <p:nvPr/>
        </p:nvPicPr>
        <p:blipFill>
          <a:blip r:embed="rId4" cstate="print"/>
          <a:srcRect/>
          <a:stretch>
            <a:fillRect/>
          </a:stretch>
        </p:blipFill>
        <p:spPr bwMode="auto">
          <a:xfrm>
            <a:off x="5940491" y="2996952"/>
            <a:ext cx="3203509" cy="2402632"/>
          </a:xfrm>
          <a:prstGeom prst="rect">
            <a:avLst/>
          </a:prstGeom>
          <a:noFill/>
        </p:spPr>
      </p:pic>
      <p:sp>
        <p:nvSpPr>
          <p:cNvPr id="9" name="Прямоугольник 8"/>
          <p:cNvSpPr/>
          <p:nvPr/>
        </p:nvSpPr>
        <p:spPr>
          <a:xfrm>
            <a:off x="1259632" y="4005064"/>
            <a:ext cx="4716016" cy="2585323"/>
          </a:xfrm>
          <a:prstGeom prst="rect">
            <a:avLst/>
          </a:prstGeom>
        </p:spPr>
        <p:txBody>
          <a:bodyPr wrap="square">
            <a:spAutoFit/>
          </a:bodyPr>
          <a:lstStyle/>
          <a:p>
            <a:pPr indent="457200"/>
            <a:r>
              <a:rPr lang="ru-RU" dirty="0" smtClean="0">
                <a:latin typeface="Times New Roman" pitchFamily="18" charset="0"/>
                <a:cs typeface="Times New Roman" pitchFamily="18" charset="0"/>
              </a:rPr>
              <a:t>Авторами слов для него были С.В.Михалков и Г.Г. </a:t>
            </a:r>
            <a:r>
              <a:rPr lang="ru-RU" dirty="0" err="1" smtClean="0">
                <a:latin typeface="Times New Roman" pitchFamily="18" charset="0"/>
                <a:cs typeface="Times New Roman" pitchFamily="18" charset="0"/>
              </a:rPr>
              <a:t>Эль-Регистан</a:t>
            </a:r>
            <a:r>
              <a:rPr lang="ru-RU" dirty="0" smtClean="0">
                <a:latin typeface="Times New Roman" pitchFamily="18" charset="0"/>
                <a:cs typeface="Times New Roman" pitchFamily="18" charset="0"/>
              </a:rPr>
              <a:t>. С 1955 по 1977 гимн исполнялся без слов (так как в них упоминалась фамилия опального Сталина), пока теми же авторами не были написаны новые. После распада СССР (в 1991) гимном России стала «Патриотическая песня» композитора Глинки. Этот гимн вплоть до его замены в 2000 не имел слов.</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24011" y="0"/>
            <a:ext cx="9119989" cy="6858000"/>
          </a:xfrm>
          <a:prstGeom prst="rect">
            <a:avLst/>
          </a:prstGeom>
          <a:noFill/>
        </p:spPr>
      </p:pic>
      <p:sp>
        <p:nvSpPr>
          <p:cNvPr id="4" name="Блок-схема: задержка 3"/>
          <p:cNvSpPr/>
          <p:nvPr/>
        </p:nvSpPr>
        <p:spPr>
          <a:xfrm>
            <a:off x="395536" y="260648"/>
            <a:ext cx="2232248"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FF0000"/>
                </a:solidFill>
                <a:latin typeface="Times New Roman" pitchFamily="18" charset="0"/>
                <a:cs typeface="Times New Roman" pitchFamily="18" charset="0"/>
              </a:rPr>
              <a:t>25/12/1742 </a:t>
            </a:r>
            <a:endParaRPr lang="ru-RU" sz="24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467544"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endParaRPr lang="ru-RU"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Цельсий изобрел шкалу измерени</a:t>
            </a:r>
            <a:r>
              <a:rPr lang="ru-RU" sz="2000" b="1" dirty="0" smtClean="0"/>
              <a:t>я </a:t>
            </a:r>
            <a:r>
              <a:rPr lang="ru-RU" b="1" dirty="0" smtClean="0">
                <a:latin typeface="Times New Roman" pitchFamily="18" charset="0"/>
                <a:cs typeface="Times New Roman" pitchFamily="18" charset="0"/>
              </a:rPr>
              <a:t>температуры</a:t>
            </a:r>
            <a:r>
              <a:rPr lang="ru-RU" sz="2000" b="1" dirty="0" smtClean="0"/>
              <a:t/>
            </a:r>
            <a:br>
              <a:rPr lang="ru-RU" sz="2000" b="1" dirty="0" smtClean="0"/>
            </a:br>
            <a:endParaRPr lang="ru-RU" sz="2000" b="1" dirty="0">
              <a:latin typeface="Times New Roman" pitchFamily="18" charset="0"/>
              <a:cs typeface="Times New Roman" pitchFamily="18" charset="0"/>
            </a:endParaRPr>
          </a:p>
        </p:txBody>
      </p:sp>
      <p:pic>
        <p:nvPicPr>
          <p:cNvPr id="7170" name="Picture 2" descr="https://yurachgames.ru/wp-content/uploads/732.jpg"/>
          <p:cNvPicPr>
            <a:picLocks noChangeAspect="1" noChangeArrowheads="1"/>
          </p:cNvPicPr>
          <p:nvPr/>
        </p:nvPicPr>
        <p:blipFill>
          <a:blip r:embed="rId3" cstate="print"/>
          <a:srcRect r="58314"/>
          <a:stretch>
            <a:fillRect/>
          </a:stretch>
        </p:blipFill>
        <p:spPr bwMode="auto">
          <a:xfrm>
            <a:off x="6588224" y="3284984"/>
            <a:ext cx="1929960" cy="2649488"/>
          </a:xfrm>
          <a:prstGeom prst="rect">
            <a:avLst/>
          </a:prstGeom>
          <a:noFill/>
        </p:spPr>
      </p:pic>
      <p:sp>
        <p:nvSpPr>
          <p:cNvPr id="7" name="Прямоугольник 6"/>
          <p:cNvSpPr/>
          <p:nvPr/>
        </p:nvSpPr>
        <p:spPr>
          <a:xfrm>
            <a:off x="2195736" y="188640"/>
            <a:ext cx="6948264" cy="3139321"/>
          </a:xfrm>
          <a:prstGeom prst="rect">
            <a:avLst/>
          </a:prstGeom>
        </p:spPr>
        <p:txBody>
          <a:bodyPr wrap="square">
            <a:spAutoFit/>
          </a:bodyPr>
          <a:lstStyle/>
          <a:p>
            <a:pPr indent="457200"/>
            <a:r>
              <a:rPr lang="ru-RU" dirty="0" smtClean="0">
                <a:latin typeface="Times New Roman" pitchFamily="18" charset="0"/>
                <a:cs typeface="Times New Roman" pitchFamily="18" charset="0"/>
              </a:rPr>
              <a:t>В </a:t>
            </a:r>
            <a:r>
              <a:rPr lang="ru-RU" u="sng" dirty="0" smtClean="0">
                <a:latin typeface="Times New Roman" pitchFamily="18" charset="0"/>
                <a:cs typeface="Times New Roman" pitchFamily="18" charset="0"/>
              </a:rPr>
              <a:t>1742</a:t>
            </a:r>
            <a:r>
              <a:rPr lang="ru-RU" dirty="0" smtClean="0">
                <a:latin typeface="Times New Roman" pitchFamily="18" charset="0"/>
                <a:cs typeface="Times New Roman" pitchFamily="18" charset="0"/>
              </a:rPr>
              <a:t> шведский астроном </a:t>
            </a:r>
            <a:r>
              <a:rPr lang="ru-RU" dirty="0" smtClean="0">
                <a:latin typeface="Times New Roman" pitchFamily="18" charset="0"/>
                <a:cs typeface="Times New Roman" pitchFamily="18" charset="0"/>
                <a:hlinkClick r:id="rId4"/>
              </a:rPr>
              <a:t>Андерс Цельсий</a:t>
            </a:r>
            <a:r>
              <a:rPr lang="ru-RU" dirty="0" smtClean="0">
                <a:latin typeface="Times New Roman" pitchFamily="18" charset="0"/>
                <a:cs typeface="Times New Roman" pitchFamily="18" charset="0"/>
              </a:rPr>
              <a:t> (17011744) разработал температурную шкалу обратную той, которую сейчас называют «шкалой Цельсия»: 0 (нулём) была точка кипения воды, а 100 точка </a:t>
            </a:r>
          </a:p>
          <a:p>
            <a:pPr indent="457200"/>
            <a:r>
              <a:rPr lang="ru-RU" dirty="0" smtClean="0">
                <a:latin typeface="Times New Roman" pitchFamily="18" charset="0"/>
                <a:cs typeface="Times New Roman" pitchFamily="18" charset="0"/>
              </a:rPr>
              <a:t>замерзания. </a:t>
            </a:r>
          </a:p>
          <a:p>
            <a:pPr indent="457200"/>
            <a:r>
              <a:rPr lang="ru-RU" dirty="0" smtClean="0">
                <a:latin typeface="Times New Roman" pitchFamily="18" charset="0"/>
                <a:cs typeface="Times New Roman" pitchFamily="18" charset="0"/>
              </a:rPr>
              <a:t> Температура плавления льда (100 градусов по обратной шкале Цельсия) не зависит от давления. Он также определил с удивительной точностью, как температура кипения воды варьировалась в зависимости от </a:t>
            </a:r>
            <a:r>
              <a:rPr lang="ru-RU" u="sng" dirty="0" smtClean="0">
                <a:latin typeface="Times New Roman" pitchFamily="18" charset="0"/>
                <a:cs typeface="Times New Roman" pitchFamily="18" charset="0"/>
                <a:hlinkClick r:id="rId5"/>
              </a:rPr>
              <a:t>атмосферного давления</a:t>
            </a:r>
            <a:r>
              <a:rPr lang="ru-RU" dirty="0" smtClean="0">
                <a:latin typeface="Times New Roman" pitchFamily="18" charset="0"/>
                <a:cs typeface="Times New Roman" pitchFamily="18" charset="0"/>
              </a:rPr>
              <a:t>. </a:t>
            </a:r>
          </a:p>
          <a:p>
            <a:pPr indent="457200"/>
            <a:r>
              <a:rPr lang="ru-RU" dirty="0" smtClean="0">
                <a:latin typeface="Times New Roman" pitchFamily="18" charset="0"/>
                <a:cs typeface="Times New Roman" pitchFamily="18" charset="0"/>
              </a:rPr>
              <a:t>Он предположил, что отметку 0 (точку кипения воды) можно откалибровать, зная на каком уровне относительно моря находится </a:t>
            </a:r>
          </a:p>
          <a:p>
            <a:pPr indent="457200"/>
            <a:r>
              <a:rPr lang="ru-RU" dirty="0" smtClean="0">
                <a:latin typeface="Times New Roman" pitchFamily="18" charset="0"/>
                <a:cs typeface="Times New Roman" pitchFamily="18" charset="0"/>
                <a:hlinkClick r:id="rId6"/>
              </a:rPr>
              <a:t>термометр</a:t>
            </a:r>
            <a:r>
              <a:rPr lang="ru-RU" dirty="0" smtClean="0">
                <a:latin typeface="Times New Roman" pitchFamily="18" charset="0"/>
                <a:cs typeface="Times New Roman" pitchFamily="18" charset="0"/>
              </a:rPr>
              <a:t>.</a:t>
            </a:r>
          </a:p>
        </p:txBody>
      </p:sp>
      <p:pic>
        <p:nvPicPr>
          <p:cNvPr id="7172" name="Picture 4" descr="https://ds03.infourok.ru/uploads/ex/09d3/00059b9a-7fd46005/hello_html_m15f80c3a.jpg"/>
          <p:cNvPicPr>
            <a:picLocks noChangeAspect="1" noChangeArrowheads="1"/>
          </p:cNvPicPr>
          <p:nvPr/>
        </p:nvPicPr>
        <p:blipFill>
          <a:blip r:embed="rId7" cstate="print"/>
          <a:srcRect/>
          <a:stretch>
            <a:fillRect/>
          </a:stretch>
        </p:blipFill>
        <p:spPr bwMode="auto">
          <a:xfrm>
            <a:off x="1691680" y="3429000"/>
            <a:ext cx="3360373" cy="252028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24011" y="0"/>
            <a:ext cx="9119989" cy="6858000"/>
          </a:xfrm>
          <a:prstGeom prst="rect">
            <a:avLst/>
          </a:prstGeom>
          <a:noFill/>
        </p:spPr>
      </p:pic>
      <p:sp>
        <p:nvSpPr>
          <p:cNvPr id="4" name="Блок-схема: задержка 3"/>
          <p:cNvSpPr/>
          <p:nvPr/>
        </p:nvSpPr>
        <p:spPr>
          <a:xfrm>
            <a:off x="395536" y="260648"/>
            <a:ext cx="2232248"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FF0000"/>
                </a:solidFill>
                <a:latin typeface="Times New Roman" pitchFamily="18" charset="0"/>
                <a:cs typeface="Times New Roman" pitchFamily="18" charset="0"/>
              </a:rPr>
              <a:t>28/12/1708 </a:t>
            </a:r>
            <a:endParaRPr lang="ru-RU" sz="24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467544"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latin typeface="Times New Roman" pitchFamily="18" charset="0"/>
                <a:cs typeface="Times New Roman" pitchFamily="18" charset="0"/>
              </a:rPr>
              <a:t>Выпущен первый гражданский календарь</a:t>
            </a:r>
            <a:endParaRPr lang="ru-RU" sz="2000" b="1" dirty="0">
              <a:latin typeface="Times New Roman" pitchFamily="18" charset="0"/>
              <a:cs typeface="Times New Roman" pitchFamily="18" charset="0"/>
            </a:endParaRPr>
          </a:p>
        </p:txBody>
      </p:sp>
      <p:sp>
        <p:nvSpPr>
          <p:cNvPr id="6" name="Прямоугольник 5"/>
          <p:cNvSpPr/>
          <p:nvPr/>
        </p:nvSpPr>
        <p:spPr>
          <a:xfrm>
            <a:off x="2411760" y="260648"/>
            <a:ext cx="3600400" cy="3416320"/>
          </a:xfrm>
          <a:prstGeom prst="rect">
            <a:avLst/>
          </a:prstGeom>
        </p:spPr>
        <p:txBody>
          <a:bodyPr wrap="square">
            <a:spAutoFit/>
          </a:bodyPr>
          <a:lstStyle/>
          <a:p>
            <a:r>
              <a:rPr lang="ru-RU" dirty="0" smtClean="0">
                <a:latin typeface="Times New Roman" pitchFamily="18" charset="0"/>
                <a:cs typeface="Times New Roman" pitchFamily="18" charset="0"/>
              </a:rPr>
              <a:t>8 января в России был выпущен первый гражданский календарь. Назывался он так: "Календарь, или Месяцеслов христианский по старому стилю или исчислению на лето 1709 года. Напечатан в царствующем граде Москве, лета 1708 года, декабря в 28-й день".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7" name="Прямоугольник 6"/>
          <p:cNvSpPr/>
          <p:nvPr/>
        </p:nvSpPr>
        <p:spPr>
          <a:xfrm>
            <a:off x="1331640" y="2564904"/>
            <a:ext cx="5472608" cy="4524315"/>
          </a:xfrm>
          <a:prstGeom prst="rect">
            <a:avLst/>
          </a:prstGeom>
        </p:spPr>
        <p:txBody>
          <a:bodyPr wrap="square">
            <a:spAutoFit/>
          </a:bodyPr>
          <a:lstStyle/>
          <a:p>
            <a:pPr indent="457200"/>
            <a:r>
              <a:rPr lang="ru-RU" dirty="0" smtClean="0">
                <a:latin typeface="Times New Roman" pitchFamily="18" charset="0"/>
                <a:cs typeface="Times New Roman" pitchFamily="18" charset="0"/>
              </a:rPr>
              <a:t>Именно с этой даты - 28 декабря 1708 года по старому стилю, а по новому - 8 января 1709-го, следует вести летопись ежегодных изданий календарей, за выпуском которых внимательно следил сам Петр I. </a:t>
            </a:r>
          </a:p>
          <a:p>
            <a:pPr indent="457200"/>
            <a:r>
              <a:rPr lang="ru-RU" dirty="0" smtClean="0">
                <a:latin typeface="Times New Roman" pitchFamily="18" charset="0"/>
                <a:cs typeface="Times New Roman" pitchFamily="18" charset="0"/>
              </a:rPr>
              <a:t>В петровском календаре, небольшом по формату, в виде вытянутой по высоте записной книжки, печатались сообщения о затмении Солнца и Луны, о временах года, о войне и мирских делах, о здравии и болезнях. </a:t>
            </a:r>
          </a:p>
          <a:p>
            <a:pPr indent="457200"/>
            <a:r>
              <a:rPr lang="ru-RU" dirty="0" smtClean="0">
                <a:latin typeface="Times New Roman" pitchFamily="18" charset="0"/>
                <a:cs typeface="Times New Roman" pitchFamily="18" charset="0"/>
              </a:rPr>
              <a:t>Громкой славой пользовался «Брюсов календарь», в котором указывалось, когда нужно «кровь </a:t>
            </a:r>
            <a:r>
              <a:rPr lang="ru-RU" dirty="0" err="1" smtClean="0">
                <a:latin typeface="Times New Roman" pitchFamily="18" charset="0"/>
                <a:cs typeface="Times New Roman" pitchFamily="18" charset="0"/>
              </a:rPr>
              <a:t>пущать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мыслити</a:t>
            </a:r>
            <a:r>
              <a:rPr lang="ru-RU" dirty="0" smtClean="0">
                <a:latin typeface="Times New Roman" pitchFamily="18" charset="0"/>
                <a:cs typeface="Times New Roman" pitchFamily="18" charset="0"/>
              </a:rPr>
              <a:t> почать, брак иметь, дома возводить, зверей и рыбу ловить, платье кроить, в мыльне мыться и так далее.</a:t>
            </a:r>
            <a:br>
              <a:rPr lang="ru-RU" dirty="0" smtClean="0">
                <a:latin typeface="Times New Roman" pitchFamily="18" charset="0"/>
                <a:cs typeface="Times New Roman" pitchFamily="18" charset="0"/>
              </a:rPr>
            </a:br>
            <a:endParaRPr lang="ru-RU" dirty="0"/>
          </a:p>
        </p:txBody>
      </p:sp>
      <p:pic>
        <p:nvPicPr>
          <p:cNvPr id="2050" name="Picture 2" descr="https://tainy.net/wp-content/uploads/2019/11/Screenshot_2-53.png"/>
          <p:cNvPicPr>
            <a:picLocks noChangeAspect="1" noChangeArrowheads="1"/>
          </p:cNvPicPr>
          <p:nvPr/>
        </p:nvPicPr>
        <p:blipFill>
          <a:blip r:embed="rId3" cstate="print"/>
          <a:srcRect/>
          <a:stretch>
            <a:fillRect/>
          </a:stretch>
        </p:blipFill>
        <p:spPr bwMode="auto">
          <a:xfrm>
            <a:off x="6228184" y="260648"/>
            <a:ext cx="2682111" cy="1907618"/>
          </a:xfrm>
          <a:prstGeom prst="rect">
            <a:avLst/>
          </a:prstGeom>
          <a:noFill/>
        </p:spPr>
      </p:pic>
      <p:pic>
        <p:nvPicPr>
          <p:cNvPr id="2058" name="Picture 10" descr="https://im0-tub-ru.yandex.net/i?id=29dc45198e8f2336d238a5579a65a55f&amp;ref=rim&amp;n=33&amp;w=79&amp;h=150"/>
          <p:cNvPicPr>
            <a:picLocks noChangeAspect="1" noChangeArrowheads="1"/>
          </p:cNvPicPr>
          <p:nvPr/>
        </p:nvPicPr>
        <p:blipFill>
          <a:blip r:embed="rId4" cstate="print"/>
          <a:srcRect/>
          <a:stretch>
            <a:fillRect/>
          </a:stretch>
        </p:blipFill>
        <p:spPr bwMode="auto">
          <a:xfrm>
            <a:off x="6948264" y="2348880"/>
            <a:ext cx="1872208" cy="37444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24011" y="0"/>
            <a:ext cx="9119989" cy="6858000"/>
          </a:xfrm>
          <a:prstGeom prst="rect">
            <a:avLst/>
          </a:prstGeom>
          <a:noFill/>
        </p:spPr>
      </p:pic>
      <p:sp>
        <p:nvSpPr>
          <p:cNvPr id="4" name="Блок-схема: задержка 3"/>
          <p:cNvSpPr/>
          <p:nvPr/>
        </p:nvSpPr>
        <p:spPr>
          <a:xfrm>
            <a:off x="395536" y="260648"/>
            <a:ext cx="2232248"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FF0000"/>
                </a:solidFill>
                <a:latin typeface="Times New Roman" pitchFamily="18" charset="0"/>
                <a:cs typeface="Times New Roman" pitchFamily="18" charset="0"/>
              </a:rPr>
              <a:t>28/12/1895 </a:t>
            </a:r>
            <a:endParaRPr lang="ru-RU" sz="24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467544"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latin typeface="Times New Roman" pitchFamily="18" charset="0"/>
                <a:cs typeface="Times New Roman" pitchFamily="18" charset="0"/>
              </a:rPr>
              <a:t>Рождение кинематографа</a:t>
            </a:r>
            <a:r>
              <a:rPr lang="ru-RU" sz="2000" b="1" dirty="0" smtClean="0"/>
              <a:t> </a:t>
            </a:r>
            <a:endParaRPr lang="ru-RU" sz="2000" b="1" dirty="0">
              <a:latin typeface="Times New Roman" pitchFamily="18" charset="0"/>
              <a:cs typeface="Times New Roman" pitchFamily="18" charset="0"/>
            </a:endParaRPr>
          </a:p>
        </p:txBody>
      </p:sp>
      <p:sp>
        <p:nvSpPr>
          <p:cNvPr id="6" name="Прямоугольник 5"/>
          <p:cNvSpPr/>
          <p:nvPr/>
        </p:nvSpPr>
        <p:spPr>
          <a:xfrm>
            <a:off x="1403648" y="980728"/>
            <a:ext cx="4572000" cy="2862322"/>
          </a:xfrm>
          <a:prstGeom prst="rect">
            <a:avLst/>
          </a:prstGeom>
        </p:spPr>
        <p:txBody>
          <a:bodyPr>
            <a:spAutoFit/>
          </a:bodyPr>
          <a:lstStyle/>
          <a:p>
            <a:pPr indent="457200"/>
            <a:r>
              <a:rPr lang="ru-RU" b="1" dirty="0" smtClean="0">
                <a:latin typeface="Times New Roman" pitchFamily="18" charset="0"/>
                <a:cs typeface="Times New Roman" pitchFamily="18" charset="0"/>
              </a:rPr>
              <a:t>История кинематографа</a:t>
            </a:r>
            <a:r>
              <a:rPr lang="ru-RU" dirty="0" smtClean="0">
                <a:latin typeface="Times New Roman" pitchFamily="18" charset="0"/>
                <a:cs typeface="Times New Roman" pitchFamily="18" charset="0"/>
              </a:rPr>
              <a:t> начала свой отсчёт </a:t>
            </a:r>
            <a:r>
              <a:rPr lang="ru-RU" dirty="0" smtClean="0">
                <a:latin typeface="Times New Roman" pitchFamily="18" charset="0"/>
                <a:cs typeface="Times New Roman" pitchFamily="18" charset="0"/>
                <a:hlinkClick r:id="rId3" tooltip="28 декабря"/>
              </a:rPr>
              <a:t>28 декабря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4" tooltip="1895 год"/>
              </a:rPr>
              <a:t>1895 года</a:t>
            </a:r>
            <a:r>
              <a:rPr lang="ru-RU" dirty="0" smtClean="0">
                <a:latin typeface="Times New Roman" pitchFamily="18" charset="0"/>
                <a:cs typeface="Times New Roman" pitchFamily="18" charset="0"/>
              </a:rPr>
              <a:t>, когда на </a:t>
            </a:r>
            <a:r>
              <a:rPr lang="ru-RU" dirty="0" smtClean="0">
                <a:latin typeface="Times New Roman" pitchFamily="18" charset="0"/>
                <a:cs typeface="Times New Roman" pitchFamily="18" charset="0"/>
                <a:hlinkClick r:id="rId5" tooltip="Бульвар Капуцинок"/>
              </a:rPr>
              <a:t>бульваре Капуцинок</a:t>
            </a:r>
            <a:r>
              <a:rPr lang="ru-RU" dirty="0" smtClean="0">
                <a:latin typeface="Times New Roman" pitchFamily="18" charset="0"/>
                <a:cs typeface="Times New Roman" pitchFamily="18" charset="0"/>
              </a:rPr>
              <a:t> в одном из залов «</a:t>
            </a:r>
            <a:r>
              <a:rPr lang="ru-RU" dirty="0" smtClean="0">
                <a:latin typeface="Times New Roman" pitchFamily="18" charset="0"/>
                <a:cs typeface="Times New Roman" pitchFamily="18" charset="0"/>
                <a:hlinkClick r:id="rId6" tooltip="Гран кафе (страница отсутствует)"/>
              </a:rPr>
              <a:t>Гранд кафе</a:t>
            </a:r>
            <a:r>
              <a:rPr lang="ru-RU" dirty="0" smtClean="0">
                <a:latin typeface="Times New Roman" pitchFamily="18" charset="0"/>
                <a:cs typeface="Times New Roman" pitchFamily="18" charset="0"/>
              </a:rPr>
              <a:t>» прошёл первый сеанс </a:t>
            </a:r>
            <a:r>
              <a:rPr lang="ru-RU" dirty="0" err="1" smtClean="0">
                <a:latin typeface="Times New Roman" pitchFamily="18" charset="0"/>
                <a:cs typeface="Times New Roman" pitchFamily="18" charset="0"/>
              </a:rPr>
              <a:t>кинопоказа</a:t>
            </a:r>
            <a:r>
              <a:rPr lang="ru-RU" dirty="0" smtClean="0">
                <a:latin typeface="Times New Roman" pitchFamily="18" charset="0"/>
                <a:cs typeface="Times New Roman" pitchFamily="18" charset="0"/>
              </a:rPr>
              <a:t>. Вскоре во всем мире были созданы кинокомпании и киностудии</a:t>
            </a:r>
          </a:p>
          <a:p>
            <a:pPr indent="457200"/>
            <a:r>
              <a:rPr lang="ru-RU" dirty="0" smtClean="0">
                <a:latin typeface="Times New Roman" pitchFamily="18" charset="0"/>
                <a:cs typeface="Times New Roman" pitchFamily="18" charset="0"/>
              </a:rPr>
              <a:t>. В первое десятилетие кинематографа кино превратилось из новинки в устоявшуюся индустрию массовых развлечений. </a:t>
            </a:r>
            <a:endParaRPr lang="ru-RU" dirty="0">
              <a:latin typeface="Times New Roman" pitchFamily="18" charset="0"/>
              <a:cs typeface="Times New Roman" pitchFamily="18" charset="0"/>
            </a:endParaRPr>
          </a:p>
        </p:txBody>
      </p:sp>
      <p:pic>
        <p:nvPicPr>
          <p:cNvPr id="6148" name="Picture 4" descr="https://ds04.infourok.ru/uploads/ex/0dae/000948f5-ba44c394/img6.jpg"/>
          <p:cNvPicPr>
            <a:picLocks noChangeAspect="1" noChangeArrowheads="1"/>
          </p:cNvPicPr>
          <p:nvPr/>
        </p:nvPicPr>
        <p:blipFill>
          <a:blip r:embed="rId7" cstate="print"/>
          <a:srcRect l="3150" t="22449" r="50388" b="4451"/>
          <a:stretch>
            <a:fillRect/>
          </a:stretch>
        </p:blipFill>
        <p:spPr bwMode="auto">
          <a:xfrm>
            <a:off x="6300192" y="476672"/>
            <a:ext cx="2448272" cy="2888949"/>
          </a:xfrm>
          <a:prstGeom prst="rect">
            <a:avLst/>
          </a:prstGeom>
          <a:noFill/>
        </p:spPr>
      </p:pic>
      <p:sp>
        <p:nvSpPr>
          <p:cNvPr id="9" name="Прямоугольник 8"/>
          <p:cNvSpPr/>
          <p:nvPr/>
        </p:nvSpPr>
        <p:spPr>
          <a:xfrm>
            <a:off x="1691680" y="4221088"/>
            <a:ext cx="6912768" cy="1754326"/>
          </a:xfrm>
          <a:prstGeom prst="rect">
            <a:avLst/>
          </a:prstGeom>
        </p:spPr>
        <p:txBody>
          <a:bodyPr wrap="square">
            <a:spAutoFit/>
          </a:bodyPr>
          <a:lstStyle/>
          <a:p>
            <a:pPr indent="457200"/>
            <a:r>
              <a:rPr lang="ru-RU" dirty="0" smtClean="0">
                <a:latin typeface="Times New Roman" pitchFamily="18" charset="0"/>
                <a:cs typeface="Times New Roman" pitchFamily="18" charset="0"/>
              </a:rPr>
              <a:t>Самые ранние фильмы были </a:t>
            </a:r>
            <a:r>
              <a:rPr lang="ru-RU" dirty="0" smtClean="0">
                <a:latin typeface="Times New Roman" pitchFamily="18" charset="0"/>
                <a:cs typeface="Times New Roman" pitchFamily="18" charset="0"/>
                <a:hlinkClick r:id="rId8" tooltip="Чёрно-белое кино"/>
              </a:rPr>
              <a:t>черно-белыми</a:t>
            </a:r>
            <a:r>
              <a:rPr lang="ru-RU" dirty="0" smtClean="0">
                <a:latin typeface="Times New Roman" pitchFamily="18" charset="0"/>
                <a:cs typeface="Times New Roman" pitchFamily="18" charset="0"/>
              </a:rPr>
              <a:t>, длительностью менее минуты, без записи звука и состояли из одного кадра, снятого неподвижной камерой.</a:t>
            </a:r>
          </a:p>
          <a:p>
            <a:pPr indent="457200"/>
            <a:r>
              <a:rPr lang="ru-RU" dirty="0" smtClean="0">
                <a:latin typeface="Times New Roman" pitchFamily="18" charset="0"/>
                <a:cs typeface="Times New Roman" pitchFamily="18" charset="0"/>
              </a:rPr>
              <a:t> Кинематограф развивался на протяжении многих лет благодаря появлению </a:t>
            </a:r>
            <a:r>
              <a:rPr lang="ru-RU" dirty="0" smtClean="0">
                <a:latin typeface="Times New Roman" pitchFamily="18" charset="0"/>
                <a:cs typeface="Times New Roman" pitchFamily="18" charset="0"/>
                <a:hlinkClick r:id="rId9" tooltip="Киномонтаж"/>
              </a:rPr>
              <a:t>монтажа</a:t>
            </a:r>
            <a:r>
              <a:rPr lang="ru-RU" dirty="0" smtClean="0">
                <a:latin typeface="Times New Roman" pitchFamily="18" charset="0"/>
                <a:cs typeface="Times New Roman" pitchFamily="18" charset="0"/>
              </a:rPr>
              <a:t>, движению камеры и другим кинематографическим приёмам. </a:t>
            </a: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24011" y="0"/>
            <a:ext cx="9119989" cy="6858000"/>
          </a:xfrm>
          <a:prstGeom prst="rect">
            <a:avLst/>
          </a:prstGeom>
          <a:noFill/>
        </p:spPr>
      </p:pic>
      <p:sp>
        <p:nvSpPr>
          <p:cNvPr id="4" name="Блок-схема: задержка 3"/>
          <p:cNvSpPr/>
          <p:nvPr/>
        </p:nvSpPr>
        <p:spPr>
          <a:xfrm>
            <a:off x="395536" y="260648"/>
            <a:ext cx="2232248"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FF0000"/>
                </a:solidFill>
                <a:latin typeface="Times New Roman" pitchFamily="18" charset="0"/>
                <a:cs typeface="Times New Roman" pitchFamily="18" charset="0"/>
              </a:rPr>
              <a:t>29/12/1891</a:t>
            </a:r>
            <a:r>
              <a:rPr lang="ru-RU" sz="2400" dirty="0" smtClean="0">
                <a:solidFill>
                  <a:srgbClr val="FF0000"/>
                </a:solidFill>
                <a:latin typeface="Times New Roman" pitchFamily="18" charset="0"/>
                <a:cs typeface="Times New Roman" pitchFamily="18" charset="0"/>
              </a:rPr>
              <a:t> </a:t>
            </a:r>
            <a:endParaRPr lang="ru-RU" sz="24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467544"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latin typeface="Times New Roman" pitchFamily="18" charset="0"/>
                <a:cs typeface="Times New Roman" pitchFamily="18" charset="0"/>
              </a:rPr>
              <a:t>Патент на радио</a:t>
            </a:r>
            <a:endParaRPr lang="ru-RU" sz="2000" b="1" dirty="0">
              <a:latin typeface="Times New Roman" pitchFamily="18" charset="0"/>
              <a:cs typeface="Times New Roman" pitchFamily="18" charset="0"/>
            </a:endParaRPr>
          </a:p>
        </p:txBody>
      </p:sp>
      <p:pic>
        <p:nvPicPr>
          <p:cNvPr id="5122" name="Picture 2" descr="https://interesnyefakty.org/wp-content/uploads/tomas-edison.jpg"/>
          <p:cNvPicPr>
            <a:picLocks noChangeAspect="1" noChangeArrowheads="1"/>
          </p:cNvPicPr>
          <p:nvPr/>
        </p:nvPicPr>
        <p:blipFill>
          <a:blip r:embed="rId3" cstate="print"/>
          <a:srcRect/>
          <a:stretch>
            <a:fillRect/>
          </a:stretch>
        </p:blipFill>
        <p:spPr bwMode="auto">
          <a:xfrm>
            <a:off x="6588224" y="404664"/>
            <a:ext cx="1988281" cy="2664296"/>
          </a:xfrm>
          <a:prstGeom prst="rect">
            <a:avLst/>
          </a:prstGeom>
          <a:noFill/>
        </p:spPr>
      </p:pic>
      <p:sp>
        <p:nvSpPr>
          <p:cNvPr id="7" name="Прямоугольник 6"/>
          <p:cNvSpPr/>
          <p:nvPr/>
        </p:nvSpPr>
        <p:spPr>
          <a:xfrm>
            <a:off x="1619672" y="1484784"/>
            <a:ext cx="4572000" cy="2585323"/>
          </a:xfrm>
          <a:prstGeom prst="rect">
            <a:avLst/>
          </a:prstGeom>
        </p:spPr>
        <p:txBody>
          <a:bodyPr>
            <a:spAutoFit/>
          </a:bodyPr>
          <a:lstStyle/>
          <a:p>
            <a:pPr indent="457200"/>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1891 году </a:t>
            </a:r>
            <a:r>
              <a:rPr lang="ru-RU" dirty="0" smtClean="0">
                <a:latin typeface="Times New Roman" pitchFamily="18" charset="0"/>
                <a:cs typeface="Times New Roman" pitchFamily="18" charset="0"/>
              </a:rPr>
              <a:t>(за 3 года до демонстрации Попова) им была организована радиосвязь с движущимся поездом, но тогда этот вид связи не вызвал интерес у пассажиров (не имел коммерческого успеха); к тому же связь оказалась недостаточно устойчива. Эдисон прекратил работы по радиосвязи. </a:t>
            </a:r>
            <a:r>
              <a:rPr lang="ru-RU" dirty="0" smtClean="0">
                <a:latin typeface="Times New Roman" pitchFamily="18" charset="0"/>
                <a:cs typeface="Times New Roman" pitchFamily="18" charset="0"/>
              </a:rPr>
              <a:t> </a:t>
            </a:r>
          </a:p>
          <a:p>
            <a:pPr indent="457200"/>
            <a:r>
              <a:rPr lang="ru-RU" dirty="0" smtClean="0">
                <a:latin typeface="Times New Roman" pitchFamily="18" charset="0"/>
                <a:cs typeface="Times New Roman" pitchFamily="18" charset="0"/>
              </a:rPr>
              <a:t>Позднее </a:t>
            </a:r>
            <a:r>
              <a:rPr lang="ru-RU" dirty="0" smtClean="0">
                <a:latin typeface="Times New Roman" pitchFamily="18" charset="0"/>
                <a:cs typeface="Times New Roman" pitchFamily="18" charset="0"/>
              </a:rPr>
              <a:t>этот патент выкупил Маркони.</a:t>
            </a:r>
            <a:r>
              <a:rPr lang="ru-RU" dirty="0" smtClean="0"/>
              <a:t/>
            </a:r>
            <a:br>
              <a:rPr lang="ru-RU" dirty="0" smtClean="0"/>
            </a:br>
            <a:endParaRPr lang="ru-RU" dirty="0"/>
          </a:p>
        </p:txBody>
      </p:sp>
      <p:pic>
        <p:nvPicPr>
          <p:cNvPr id="5124" name="Picture 4" descr="https://www.thevintagenews.com/wp-content/uploads/2017/01/4-3.jpg"/>
          <p:cNvPicPr>
            <a:picLocks noChangeAspect="1" noChangeArrowheads="1"/>
          </p:cNvPicPr>
          <p:nvPr/>
        </p:nvPicPr>
        <p:blipFill>
          <a:blip r:embed="rId4" cstate="print"/>
          <a:srcRect l="4725" t="7579" r="50861" b="7159"/>
          <a:stretch>
            <a:fillRect/>
          </a:stretch>
        </p:blipFill>
        <p:spPr bwMode="auto">
          <a:xfrm>
            <a:off x="1475656" y="3861048"/>
            <a:ext cx="2736304" cy="261986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24011" y="0"/>
            <a:ext cx="9119989" cy="6858000"/>
          </a:xfrm>
          <a:prstGeom prst="rect">
            <a:avLst/>
          </a:prstGeom>
          <a:noFill/>
        </p:spPr>
      </p:pic>
      <p:sp>
        <p:nvSpPr>
          <p:cNvPr id="4" name="Блок-схема: задержка 3"/>
          <p:cNvSpPr/>
          <p:nvPr/>
        </p:nvSpPr>
        <p:spPr>
          <a:xfrm>
            <a:off x="395536" y="260648"/>
            <a:ext cx="2232248"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FF0000"/>
                </a:solidFill>
                <a:latin typeface="Times New Roman" pitchFamily="18" charset="0"/>
                <a:cs typeface="Times New Roman" pitchFamily="18" charset="0"/>
              </a:rPr>
              <a:t>30/12/1907 </a:t>
            </a:r>
            <a:endParaRPr lang="ru-RU" sz="24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467544"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latin typeface="Times New Roman" pitchFamily="18" charset="0"/>
                <a:cs typeface="Times New Roman" pitchFamily="18" charset="0"/>
              </a:rPr>
              <a:t>Создана игра бейсбол</a:t>
            </a:r>
            <a:endParaRPr lang="ru-RU" sz="2000" b="1" dirty="0">
              <a:latin typeface="Times New Roman" pitchFamily="18" charset="0"/>
              <a:cs typeface="Times New Roman" pitchFamily="18" charset="0"/>
            </a:endParaRPr>
          </a:p>
        </p:txBody>
      </p:sp>
      <p:pic>
        <p:nvPicPr>
          <p:cNvPr id="4098" name="Picture 2" descr="https://vgtimes.ru/uploads/gallery/main/138992/ss_3cacd62a6c3a9a4a4fd7fe2f3bd67350c468e.jpg"/>
          <p:cNvPicPr>
            <a:picLocks noChangeAspect="1" noChangeArrowheads="1"/>
          </p:cNvPicPr>
          <p:nvPr/>
        </p:nvPicPr>
        <p:blipFill>
          <a:blip r:embed="rId3" cstate="print"/>
          <a:srcRect/>
          <a:stretch>
            <a:fillRect/>
          </a:stretch>
        </p:blipFill>
        <p:spPr bwMode="auto">
          <a:xfrm>
            <a:off x="5364088" y="260648"/>
            <a:ext cx="3592399" cy="2020724"/>
          </a:xfrm>
          <a:prstGeom prst="rect">
            <a:avLst/>
          </a:prstGeom>
          <a:noFill/>
        </p:spPr>
      </p:pic>
      <p:pic>
        <p:nvPicPr>
          <p:cNvPr id="4100" name="Picture 4" descr="https://get.pxhere.com/photo/baseball-sport-game-baseball-field-pitch-sports-softball-ball-game-team-sport-infielder-college-baseball-competition-event-bat-and-ball-games-baseball-positions-college-softball-531133.jpg"/>
          <p:cNvPicPr>
            <a:picLocks noChangeAspect="1" noChangeArrowheads="1"/>
          </p:cNvPicPr>
          <p:nvPr/>
        </p:nvPicPr>
        <p:blipFill>
          <a:blip r:embed="rId4" cstate="print"/>
          <a:srcRect/>
          <a:stretch>
            <a:fillRect/>
          </a:stretch>
        </p:blipFill>
        <p:spPr bwMode="auto">
          <a:xfrm>
            <a:off x="1259632" y="4581128"/>
            <a:ext cx="3071085" cy="2047390"/>
          </a:xfrm>
          <a:prstGeom prst="rect">
            <a:avLst/>
          </a:prstGeom>
          <a:noFill/>
        </p:spPr>
      </p:pic>
      <p:sp>
        <p:nvSpPr>
          <p:cNvPr id="8" name="Прямоугольник 7"/>
          <p:cNvSpPr/>
          <p:nvPr/>
        </p:nvSpPr>
        <p:spPr>
          <a:xfrm>
            <a:off x="1259632" y="980728"/>
            <a:ext cx="4104456" cy="1815882"/>
          </a:xfrm>
          <a:prstGeom prst="rect">
            <a:avLst/>
          </a:prstGeom>
        </p:spPr>
        <p:txBody>
          <a:bodyPr wrap="square">
            <a:spAutoFit/>
          </a:bodyPr>
          <a:lstStyle/>
          <a:p>
            <a:pPr indent="457200"/>
            <a:r>
              <a:rPr lang="ru-RU" sz="1600" dirty="0" smtClean="0">
                <a:latin typeface="Times New Roman" pitchFamily="18" charset="0"/>
                <a:cs typeface="Times New Roman" pitchFamily="18" charset="0"/>
              </a:rPr>
              <a:t>Бейсбол (англ. </a:t>
            </a:r>
            <a:r>
              <a:rPr lang="ru-RU" sz="1600" dirty="0" err="1" smtClean="0">
                <a:latin typeface="Times New Roman" pitchFamily="18" charset="0"/>
                <a:cs typeface="Times New Roman" pitchFamily="18" charset="0"/>
              </a:rPr>
              <a:t>baseball</a:t>
            </a:r>
            <a:r>
              <a:rPr lang="ru-RU" sz="1600" dirty="0" smtClean="0">
                <a:latin typeface="Times New Roman" pitchFamily="18" charset="0"/>
                <a:cs typeface="Times New Roman" pitchFamily="18" charset="0"/>
              </a:rPr>
              <a:t>, от </a:t>
            </a:r>
            <a:r>
              <a:rPr lang="ru-RU" sz="1600" dirty="0" err="1" smtClean="0">
                <a:latin typeface="Times New Roman" pitchFamily="18" charset="0"/>
                <a:cs typeface="Times New Roman" pitchFamily="18" charset="0"/>
              </a:rPr>
              <a:t>base</a:t>
            </a:r>
            <a:r>
              <a:rPr lang="ru-RU" sz="1600" dirty="0" smtClean="0">
                <a:latin typeface="Times New Roman" pitchFamily="18" charset="0"/>
                <a:cs typeface="Times New Roman" pitchFamily="18" charset="0"/>
              </a:rPr>
              <a:t> – база, и </a:t>
            </a:r>
            <a:r>
              <a:rPr lang="ru-RU" sz="1600" dirty="0" err="1" smtClean="0">
                <a:latin typeface="Times New Roman" pitchFamily="18" charset="0"/>
                <a:cs typeface="Times New Roman" pitchFamily="18" charset="0"/>
              </a:rPr>
              <a:t>ball</a:t>
            </a:r>
            <a:r>
              <a:rPr lang="ru-RU" sz="1600" dirty="0" smtClean="0">
                <a:latin typeface="Times New Roman" pitchFamily="18" charset="0"/>
                <a:cs typeface="Times New Roman" pitchFamily="18" charset="0"/>
              </a:rPr>
              <a:t> – мяч) – командная спортивная игра с мячом и битой. В состязаниях участвуют две команды по девять (иногда десять) игроков каждая. Бейсбол появился в США в начале XIX века. Считается, что основой игры послужила английская игра "</a:t>
            </a:r>
            <a:r>
              <a:rPr lang="ru-RU" sz="1600" dirty="0" err="1" smtClean="0">
                <a:latin typeface="Times New Roman" pitchFamily="18" charset="0"/>
                <a:cs typeface="Times New Roman" pitchFamily="18" charset="0"/>
              </a:rPr>
              <a:t>раундерс</a:t>
            </a:r>
            <a:r>
              <a:rPr lang="ru-RU" sz="1600" dirty="0" smtClean="0">
                <a:latin typeface="Times New Roman" pitchFamily="18" charset="0"/>
                <a:cs typeface="Times New Roman" pitchFamily="18" charset="0"/>
              </a:rPr>
              <a:t>". </a:t>
            </a:r>
            <a:endParaRPr lang="ru-RU" dirty="0"/>
          </a:p>
        </p:txBody>
      </p:sp>
      <p:sp>
        <p:nvSpPr>
          <p:cNvPr id="9" name="Прямоугольник 8"/>
          <p:cNvSpPr/>
          <p:nvPr/>
        </p:nvSpPr>
        <p:spPr>
          <a:xfrm>
            <a:off x="4427984" y="3501008"/>
            <a:ext cx="4536504" cy="2308324"/>
          </a:xfrm>
          <a:prstGeom prst="rect">
            <a:avLst/>
          </a:prstGeom>
        </p:spPr>
        <p:txBody>
          <a:bodyPr wrap="square">
            <a:spAutoFit/>
          </a:bodyPr>
          <a:lstStyle/>
          <a:p>
            <a:pPr indent="457200"/>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Наиболее бейсбол популярен в США, на Кубе, в Японии, Китае и Корее. В США, Японии, Чехии и других странах распространён также софтбол – упрощённый вариант бейсбола – игра, которую можно проводить в помещении и на небольших полях. </a:t>
            </a:r>
            <a:endParaRPr lang="ru-RU" sz="1600" dirty="0" smtClean="0">
              <a:latin typeface="Times New Roman" pitchFamily="18" charset="0"/>
              <a:cs typeface="Times New Roman" pitchFamily="18" charset="0"/>
            </a:endParaRPr>
          </a:p>
          <a:p>
            <a:pPr indent="457200"/>
            <a:r>
              <a:rPr lang="ru-RU" sz="1600" dirty="0" smtClean="0">
                <a:latin typeface="Times New Roman" pitchFamily="18" charset="0"/>
                <a:cs typeface="Times New Roman" pitchFamily="18" charset="0"/>
              </a:rPr>
              <a:t>К </a:t>
            </a:r>
            <a:r>
              <a:rPr lang="ru-RU" sz="1600" dirty="0" smtClean="0">
                <a:latin typeface="Times New Roman" pitchFamily="18" charset="0"/>
                <a:cs typeface="Times New Roman" pitchFamily="18" charset="0"/>
              </a:rPr>
              <a:t>родственным бейсболу видам спорта относятся крикет, </a:t>
            </a:r>
            <a:r>
              <a:rPr lang="ru-RU" sz="1600" dirty="0" err="1" smtClean="0">
                <a:latin typeface="Times New Roman" pitchFamily="18" charset="0"/>
                <a:cs typeface="Times New Roman" pitchFamily="18" charset="0"/>
              </a:rPr>
              <a:t>песаполо</a:t>
            </a:r>
            <a:r>
              <a:rPr lang="ru-RU" sz="1600" dirty="0" smtClean="0">
                <a:latin typeface="Times New Roman" pitchFamily="18" charset="0"/>
                <a:cs typeface="Times New Roman" pitchFamily="18" charset="0"/>
              </a:rPr>
              <a:t> в Финляндии, </a:t>
            </a:r>
            <a:r>
              <a:rPr lang="ru-RU" sz="1600" dirty="0" err="1" smtClean="0">
                <a:latin typeface="Times New Roman" pitchFamily="18" charset="0"/>
                <a:cs typeface="Times New Roman" pitchFamily="18" charset="0"/>
              </a:rPr>
              <a:t>ойна</a:t>
            </a:r>
            <a:r>
              <a:rPr lang="ru-RU" sz="1600" dirty="0" smtClean="0">
                <a:latin typeface="Times New Roman" pitchFamily="18" charset="0"/>
                <a:cs typeface="Times New Roman" pitchFamily="18" charset="0"/>
              </a:rPr>
              <a:t> в Румынии и лапта в России.</a:t>
            </a:r>
            <a:endParaRPr lang="ru-RU" sz="1600" dirty="0"/>
          </a:p>
        </p:txBody>
      </p:sp>
      <p:sp>
        <p:nvSpPr>
          <p:cNvPr id="10" name="Прямоугольник 9"/>
          <p:cNvSpPr/>
          <p:nvPr/>
        </p:nvSpPr>
        <p:spPr>
          <a:xfrm>
            <a:off x="1403648" y="2780928"/>
            <a:ext cx="7254552" cy="923330"/>
          </a:xfrm>
          <a:prstGeom prst="rect">
            <a:avLst/>
          </a:prstGeom>
        </p:spPr>
        <p:txBody>
          <a:bodyPr wrap="square">
            <a:spAutoFit/>
          </a:bodyPr>
          <a:lstStyle/>
          <a:p>
            <a:r>
              <a:rPr lang="ru-RU" dirty="0" smtClean="0">
                <a:latin typeface="Times New Roman" pitchFamily="18" charset="0"/>
                <a:cs typeface="Times New Roman" pitchFamily="18" charset="0"/>
              </a:rPr>
              <a:t>Первый официальный матч был проведён в 1820 г. в Нью-Йорке. На данный момент в бейсбол играют более чем в 120 странах </a:t>
            </a:r>
            <a:r>
              <a:rPr lang="ru-RU" dirty="0" smtClean="0">
                <a:latin typeface="Times New Roman" pitchFamily="18" charset="0"/>
                <a:cs typeface="Times New Roman" pitchFamily="18" charset="0"/>
              </a:rPr>
              <a:t>мира.</a:t>
            </a:r>
            <a:r>
              <a:rPr lang="ru-RU" dirty="0" smtClean="0"/>
              <a:t/>
            </a:r>
            <a:br>
              <a:rPr lang="ru-RU"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24011" y="0"/>
            <a:ext cx="9119989" cy="6858000"/>
          </a:xfrm>
          <a:prstGeom prst="rect">
            <a:avLst/>
          </a:prstGeom>
          <a:noFill/>
        </p:spPr>
      </p:pic>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3779912" y="1268760"/>
            <a:ext cx="3672800" cy="2123658"/>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Спасибо </a:t>
            </a:r>
          </a:p>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За </a:t>
            </a:r>
          </a:p>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Внимание</a:t>
            </a:r>
            <a:r>
              <a:rPr lang="ru-RU" sz="1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endParaRPr lang="ru-RU" sz="11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1028" name="Picture 4" descr="https://torschol.1mcg.ru/data/a864a14172f1efacedc3f8b1e0d8a1d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2924944"/>
            <a:ext cx="4258190" cy="32403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0" y="0"/>
            <a:ext cx="9119989" cy="6858000"/>
          </a:xfrm>
          <a:prstGeom prst="rect">
            <a:avLst/>
          </a:prstGeom>
          <a:noFill/>
        </p:spPr>
      </p:pic>
      <p:sp>
        <p:nvSpPr>
          <p:cNvPr id="4" name="Блок-схема: задержка 3"/>
          <p:cNvSpPr/>
          <p:nvPr/>
        </p:nvSpPr>
        <p:spPr>
          <a:xfrm>
            <a:off x="251520" y="260648"/>
            <a:ext cx="2304256"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rgbClr val="FF0000"/>
                </a:solidFill>
                <a:latin typeface="Times New Roman" pitchFamily="18" charset="0"/>
                <a:cs typeface="Times New Roman" pitchFamily="18" charset="0"/>
              </a:rPr>
              <a:t>03/12/1621 </a:t>
            </a:r>
            <a:endParaRPr lang="ru-RU" sz="2800" dirty="0">
              <a:solidFill>
                <a:srgbClr val="FF0000"/>
              </a:solidFill>
              <a:latin typeface="Times New Roman" pitchFamily="18" charset="0"/>
              <a:cs typeface="Times New Roman" pitchFamily="18" charset="0"/>
            </a:endParaRPr>
          </a:p>
        </p:txBody>
      </p:sp>
      <p:sp>
        <p:nvSpPr>
          <p:cNvPr id="2053" name="AutoShape 5"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5" name="AutoShape 7"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7" name="AutoShape 9"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2" name="Picture 14" descr="https://mypresentation.ru/documents_6/5d55fe2e57a4ced69146b914b29203e2/img3.jpg"/>
          <p:cNvPicPr>
            <a:picLocks noChangeAspect="1" noChangeArrowheads="1"/>
          </p:cNvPicPr>
          <p:nvPr/>
        </p:nvPicPr>
        <p:blipFill>
          <a:blip r:embed="rId3" cstate="print"/>
          <a:srcRect l="9450" t="22201" r="55586" b="19840"/>
          <a:stretch>
            <a:fillRect/>
          </a:stretch>
        </p:blipFill>
        <p:spPr bwMode="auto">
          <a:xfrm>
            <a:off x="6660232" y="404664"/>
            <a:ext cx="2158675" cy="268375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64" name="Picture 16" descr="https://mypresentation.ru/documents_6/5d55fe2e57a4ced69146b914b29203e2/img3.jpg"/>
          <p:cNvPicPr>
            <a:picLocks noChangeAspect="1" noChangeArrowheads="1"/>
          </p:cNvPicPr>
          <p:nvPr/>
        </p:nvPicPr>
        <p:blipFill>
          <a:blip r:embed="rId3" cstate="print"/>
          <a:srcRect l="59534" t="22680" r="13250" b="20621"/>
          <a:stretch>
            <a:fillRect/>
          </a:stretch>
        </p:blipFill>
        <p:spPr bwMode="auto">
          <a:xfrm>
            <a:off x="1763688" y="3789040"/>
            <a:ext cx="1728192" cy="27003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1" name="Стрелка вниз 10"/>
          <p:cNvSpPr/>
          <p:nvPr/>
        </p:nvSpPr>
        <p:spPr>
          <a:xfrm rot="10800000">
            <a:off x="395536" y="1196752"/>
            <a:ext cx="899592" cy="4968552"/>
          </a:xfrm>
          <a:prstGeom prst="downArrow">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t>Га</a:t>
            </a:r>
            <a:r>
              <a:rPr lang="ru-RU" sz="2000" b="1" dirty="0" smtClean="0">
                <a:latin typeface="Times New Roman" pitchFamily="18" charset="0"/>
                <a:cs typeface="Times New Roman" pitchFamily="18" charset="0"/>
              </a:rPr>
              <a:t>лилео Галилей изобретает телескоп</a:t>
            </a:r>
            <a:endParaRPr lang="ru-RU" sz="2000" b="1" dirty="0">
              <a:latin typeface="Times New Roman" pitchFamily="18" charset="0"/>
              <a:cs typeface="Times New Roman" pitchFamily="18" charset="0"/>
            </a:endParaRPr>
          </a:p>
        </p:txBody>
      </p:sp>
      <p:sp>
        <p:nvSpPr>
          <p:cNvPr id="12" name="Прямоугольник 11"/>
          <p:cNvSpPr/>
          <p:nvPr/>
        </p:nvSpPr>
        <p:spPr>
          <a:xfrm>
            <a:off x="2483768" y="332656"/>
            <a:ext cx="4139952" cy="2862322"/>
          </a:xfrm>
          <a:prstGeom prst="rect">
            <a:avLst/>
          </a:prstGeom>
        </p:spPr>
        <p:txBody>
          <a:bodyPr wrap="square">
            <a:spAutoFit/>
          </a:bodyPr>
          <a:lstStyle/>
          <a:p>
            <a:pPr indent="457200"/>
            <a:r>
              <a:rPr lang="ru-RU" dirty="0" smtClean="0">
                <a:latin typeface="Times New Roman" pitchFamily="18" charset="0"/>
                <a:cs typeface="Times New Roman" pitchFamily="18" charset="0"/>
              </a:rPr>
              <a:t>Итальянский астроном, математик, физик и мыслитель Галилео Галилей сконструировал зрительную трубу с трёхкратным увеличением и направил её в небо, разглядывать звёзды, — так зрительная труба превратилась в </a:t>
            </a:r>
            <a:r>
              <a:rPr lang="ru-RU" b="1" dirty="0" smtClean="0">
                <a:latin typeface="Times New Roman" pitchFamily="18" charset="0"/>
                <a:cs typeface="Times New Roman" pitchFamily="18" charset="0"/>
              </a:rPr>
              <a:t>телескоп</a:t>
            </a:r>
            <a:r>
              <a:rPr lang="ru-RU" dirty="0" smtClean="0">
                <a:latin typeface="Times New Roman" pitchFamily="18" charset="0"/>
                <a:cs typeface="Times New Roman" pitchFamily="18" charset="0"/>
              </a:rPr>
              <a:t>. </a:t>
            </a:r>
          </a:p>
          <a:p>
            <a:pPr indent="457200"/>
            <a:r>
              <a:rPr lang="ru-RU" dirty="0" smtClean="0">
                <a:latin typeface="Times New Roman" pitchFamily="18" charset="0"/>
                <a:cs typeface="Times New Roman" pitchFamily="18" charset="0"/>
              </a:rPr>
              <a:t>Для астрономических наблюдений Галилей создал телескоп, увеличивающий изображение в 8 раз. </a:t>
            </a:r>
            <a:endParaRPr lang="ru-RU" dirty="0">
              <a:latin typeface="Times New Roman" pitchFamily="18" charset="0"/>
              <a:cs typeface="Times New Roman" pitchFamily="18" charset="0"/>
            </a:endParaRPr>
          </a:p>
        </p:txBody>
      </p:sp>
      <p:sp>
        <p:nvSpPr>
          <p:cNvPr id="13" name="Прямоугольник 12"/>
          <p:cNvSpPr/>
          <p:nvPr/>
        </p:nvSpPr>
        <p:spPr>
          <a:xfrm>
            <a:off x="3635896" y="3212976"/>
            <a:ext cx="5184576" cy="1754326"/>
          </a:xfrm>
          <a:prstGeom prst="rect">
            <a:avLst/>
          </a:prstGeom>
        </p:spPr>
        <p:txBody>
          <a:bodyPr wrap="square">
            <a:spAutoFit/>
          </a:bodyPr>
          <a:lstStyle/>
          <a:p>
            <a:pPr indent="457200"/>
            <a:r>
              <a:rPr lang="ru-RU" dirty="0" smtClean="0">
                <a:latin typeface="Times New Roman" pitchFamily="18" charset="0"/>
                <a:cs typeface="Times New Roman" pitchFamily="18" charset="0"/>
              </a:rPr>
              <a:t>Лучший телескоп Галилея увеличивал в 32 раза. С его помощью Галилей разглядел сложный рельеф поверхности Луны, открыл 4 спутника (луны) планеты Юпитер, обнаружил пятна на Солнце, а увеличенный Млечный Путь в телескопе предстал скоплением отдельных звёзд.</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0" y="0"/>
            <a:ext cx="9119989" cy="6858000"/>
          </a:xfrm>
          <a:prstGeom prst="rect">
            <a:avLst/>
          </a:prstGeom>
          <a:noFill/>
        </p:spPr>
      </p:pic>
      <p:sp>
        <p:nvSpPr>
          <p:cNvPr id="4" name="Блок-схема: задержка 3"/>
          <p:cNvSpPr/>
          <p:nvPr/>
        </p:nvSpPr>
        <p:spPr>
          <a:xfrm>
            <a:off x="251520" y="332656"/>
            <a:ext cx="2304256"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rgbClr val="FF0000"/>
                </a:solidFill>
                <a:latin typeface="Times New Roman" pitchFamily="18" charset="0"/>
                <a:cs typeface="Times New Roman" pitchFamily="18" charset="0"/>
              </a:rPr>
              <a:t>06/12/1945 </a:t>
            </a:r>
            <a:endParaRPr lang="ru-RU" sz="2800" dirty="0">
              <a:solidFill>
                <a:srgbClr val="FF0000"/>
              </a:solidFill>
              <a:latin typeface="Times New Roman" pitchFamily="18" charset="0"/>
              <a:cs typeface="Times New Roman" pitchFamily="18" charset="0"/>
            </a:endParaRPr>
          </a:p>
        </p:txBody>
      </p:sp>
      <p:sp>
        <p:nvSpPr>
          <p:cNvPr id="5" name="Стрелка вниз 4"/>
          <p:cNvSpPr/>
          <p:nvPr/>
        </p:nvSpPr>
        <p:spPr>
          <a:xfrm rot="10800000">
            <a:off x="611560" y="1484784"/>
            <a:ext cx="899592" cy="4968552"/>
          </a:xfrm>
          <a:prstGeom prst="downArrow">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400" b="1" dirty="0" smtClean="0">
                <a:latin typeface="Times New Roman" pitchFamily="18" charset="0"/>
                <a:cs typeface="Times New Roman" pitchFamily="18" charset="0"/>
              </a:rPr>
              <a:t>З</a:t>
            </a:r>
            <a:r>
              <a:rPr lang="ru-RU" sz="2000" b="1" dirty="0" smtClean="0">
                <a:latin typeface="Times New Roman" pitchFamily="18" charset="0"/>
                <a:cs typeface="Times New Roman" pitchFamily="18" charset="0"/>
              </a:rPr>
              <a:t>апатентована микроволновая печь</a:t>
            </a:r>
            <a:endParaRPr lang="ru-RU" sz="2000" dirty="0"/>
          </a:p>
        </p:txBody>
      </p:sp>
      <p:sp>
        <p:nvSpPr>
          <p:cNvPr id="6" name="Прямоугольник 5"/>
          <p:cNvSpPr/>
          <p:nvPr/>
        </p:nvSpPr>
        <p:spPr>
          <a:xfrm>
            <a:off x="2267744" y="332656"/>
            <a:ext cx="3726160" cy="4247317"/>
          </a:xfrm>
          <a:prstGeom prst="rect">
            <a:avLst/>
          </a:prstGeom>
        </p:spPr>
        <p:txBody>
          <a:bodyPr wrap="square">
            <a:spAutoFit/>
          </a:bodyPr>
          <a:lstStyle/>
          <a:p>
            <a:pPr indent="457200" fontAlgn="base"/>
            <a:r>
              <a:rPr lang="ru-RU" dirty="0" smtClean="0">
                <a:latin typeface="Times New Roman" pitchFamily="18" charset="0"/>
                <a:cs typeface="Times New Roman" pitchFamily="18" charset="0"/>
              </a:rPr>
              <a:t>Житель штата Массачусетс Перси Спенсер запатентовал микроволновую печь.</a:t>
            </a:r>
          </a:p>
          <a:p>
            <a:pPr indent="457200" fontAlgn="base"/>
            <a:r>
              <a:rPr lang="ru-RU" dirty="0" smtClean="0">
                <a:latin typeface="Times New Roman" pitchFamily="18" charset="0"/>
                <a:cs typeface="Times New Roman" pitchFamily="18" charset="0"/>
              </a:rPr>
              <a:t> По легенде, идея ее создания пришла ему в голову после того, как он, постояв у магнетрона (электронная лампа, генерирующая микроволновое электромагнитное излучение), обнаружил, что лежавший в его кармане шоколадный батончик растаял. </a:t>
            </a:r>
          </a:p>
          <a:p>
            <a:pPr indent="457200" fontAlgn="base"/>
            <a:r>
              <a:rPr lang="ru-RU" dirty="0" smtClean="0">
                <a:latin typeface="Times New Roman" pitchFamily="18" charset="0"/>
                <a:cs typeface="Times New Roman" pitchFamily="18" charset="0"/>
              </a:rPr>
              <a:t>По другой версии, он заметил, что нагрелся бутерброд, положенный на включённый магнетрон.</a:t>
            </a:r>
          </a:p>
        </p:txBody>
      </p:sp>
      <p:pic>
        <p:nvPicPr>
          <p:cNvPr id="14340" name="Picture 4" descr="https://orengrad.ru/wp-content/uploads/2020/12/tn8oo7pixso-1050x700.jpg"/>
          <p:cNvPicPr>
            <a:picLocks noChangeAspect="1" noChangeArrowheads="1"/>
          </p:cNvPicPr>
          <p:nvPr/>
        </p:nvPicPr>
        <p:blipFill>
          <a:blip r:embed="rId3" cstate="print"/>
          <a:srcRect r="38081"/>
          <a:stretch>
            <a:fillRect/>
          </a:stretch>
        </p:blipFill>
        <p:spPr bwMode="auto">
          <a:xfrm>
            <a:off x="6012160" y="260648"/>
            <a:ext cx="2915563" cy="3139108"/>
          </a:xfrm>
          <a:prstGeom prst="rect">
            <a:avLst/>
          </a:prstGeom>
          <a:noFill/>
        </p:spPr>
      </p:pic>
      <p:sp>
        <p:nvSpPr>
          <p:cNvPr id="9" name="Прямоугольник 8"/>
          <p:cNvSpPr/>
          <p:nvPr/>
        </p:nvSpPr>
        <p:spPr>
          <a:xfrm>
            <a:off x="1547664" y="4653136"/>
            <a:ext cx="6912768" cy="1200329"/>
          </a:xfrm>
          <a:prstGeom prst="rect">
            <a:avLst/>
          </a:prstGeom>
        </p:spPr>
        <p:txBody>
          <a:bodyPr wrap="square">
            <a:spAutoFit/>
          </a:bodyPr>
          <a:lstStyle/>
          <a:p>
            <a:pPr indent="457200" fontAlgn="base"/>
            <a:r>
              <a:rPr lang="ru-RU" dirty="0" smtClean="0">
                <a:latin typeface="Times New Roman" pitchFamily="18" charset="0"/>
                <a:cs typeface="Times New Roman" pitchFamily="18" charset="0"/>
              </a:rPr>
              <a:t>Первые </a:t>
            </a:r>
            <a:r>
              <a:rPr lang="ru-RU" dirty="0" err="1" smtClean="0">
                <a:latin typeface="Times New Roman" pitchFamily="18" charset="0"/>
                <a:cs typeface="Times New Roman" pitchFamily="18" charset="0"/>
              </a:rPr>
              <a:t>СВЧ-печки</a:t>
            </a:r>
            <a:r>
              <a:rPr lang="ru-RU" dirty="0" smtClean="0">
                <a:latin typeface="Times New Roman" pitchFamily="18" charset="0"/>
                <a:cs typeface="Times New Roman" pitchFamily="18" charset="0"/>
              </a:rPr>
              <a:t>, предназначавшиеся для армейских столовых и больших ресторанов, были шкафами высотой 175 см и весом 340 кг. Более компактные домашние печки начали производиться с 1955 года.</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0" y="0"/>
            <a:ext cx="9144000" cy="6858000"/>
          </a:xfrm>
          <a:prstGeom prst="rect">
            <a:avLst/>
          </a:prstGeom>
          <a:noFill/>
        </p:spPr>
      </p:pic>
      <p:sp>
        <p:nvSpPr>
          <p:cNvPr id="4" name="Блок-схема: задержка 3"/>
          <p:cNvSpPr/>
          <p:nvPr/>
        </p:nvSpPr>
        <p:spPr>
          <a:xfrm>
            <a:off x="179512" y="260648"/>
            <a:ext cx="2376264"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rgbClr val="FF0000"/>
                </a:solidFill>
                <a:latin typeface="Times New Roman" pitchFamily="18" charset="0"/>
                <a:cs typeface="Times New Roman" pitchFamily="18" charset="0"/>
              </a:rPr>
              <a:t>09/12/1884</a:t>
            </a:r>
            <a:r>
              <a:rPr lang="ru-RU" sz="2800" b="1" dirty="0" smtClean="0"/>
              <a:t> </a:t>
            </a:r>
            <a:endParaRPr lang="ru-RU" sz="28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Стрелка вниз 7"/>
          <p:cNvSpPr/>
          <p:nvPr/>
        </p:nvSpPr>
        <p:spPr>
          <a:xfrm rot="10800000">
            <a:off x="611560" y="1196752"/>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latin typeface="Times New Roman" pitchFamily="18" charset="0"/>
                <a:cs typeface="Times New Roman" pitchFamily="18" charset="0"/>
              </a:rPr>
              <a:t>Патент на роликовые коньки</a:t>
            </a:r>
            <a:endParaRPr lang="ru-RU" sz="2000" b="1" dirty="0"/>
          </a:p>
        </p:txBody>
      </p:sp>
      <p:sp>
        <p:nvSpPr>
          <p:cNvPr id="6" name="Прямоугольник 5"/>
          <p:cNvSpPr/>
          <p:nvPr/>
        </p:nvSpPr>
        <p:spPr>
          <a:xfrm>
            <a:off x="6084168" y="3212976"/>
            <a:ext cx="2699792" cy="2862322"/>
          </a:xfrm>
          <a:prstGeom prst="rect">
            <a:avLst/>
          </a:prstGeom>
        </p:spPr>
        <p:txBody>
          <a:bodyPr wrap="square">
            <a:spAutoFit/>
          </a:bodyPr>
          <a:lstStyle/>
          <a:p>
            <a:pPr indent="457200"/>
            <a:r>
              <a:rPr lang="ru-RU" dirty="0" smtClean="0">
                <a:latin typeface="Times New Roman" pitchFamily="18" charset="0"/>
                <a:cs typeface="Times New Roman" pitchFamily="18" charset="0"/>
              </a:rPr>
              <a:t>В 1884 Левант М. Ричардсон получил патент на использование стальных шарикоподшипников в колесах для снижения трения.</a:t>
            </a:r>
            <a:endParaRPr lang="en-US" dirty="0" smtClean="0">
              <a:latin typeface="Times New Roman" pitchFamily="18" charset="0"/>
              <a:cs typeface="Times New Roman" pitchFamily="18" charset="0"/>
            </a:endParaRPr>
          </a:p>
          <a:p>
            <a:pPr indent="457200"/>
            <a:r>
              <a:rPr lang="ru-RU" dirty="0" smtClean="0">
                <a:latin typeface="Times New Roman" pitchFamily="18" charset="0"/>
                <a:cs typeface="Times New Roman" pitchFamily="18" charset="0"/>
              </a:rPr>
              <a:t> Теперь ролики ехали быстрее и весили меньше.</a:t>
            </a:r>
            <a:endParaRPr lang="ru-RU" dirty="0">
              <a:latin typeface="Times New Roman" pitchFamily="18" charset="0"/>
              <a:cs typeface="Times New Roman" pitchFamily="18" charset="0"/>
            </a:endParaRPr>
          </a:p>
        </p:txBody>
      </p:sp>
      <p:pic>
        <p:nvPicPr>
          <p:cNvPr id="13314" name="Picture 2" descr="https://dic.academic.ru/pictures/wiki/files/50/220px-Roller_skates%2C_1910.jpg"/>
          <p:cNvPicPr>
            <a:picLocks noChangeAspect="1" noChangeArrowheads="1"/>
          </p:cNvPicPr>
          <p:nvPr/>
        </p:nvPicPr>
        <p:blipFill>
          <a:blip r:embed="rId3" cstate="print"/>
          <a:srcRect/>
          <a:stretch>
            <a:fillRect/>
          </a:stretch>
        </p:blipFill>
        <p:spPr bwMode="auto">
          <a:xfrm>
            <a:off x="6588224" y="188640"/>
            <a:ext cx="2095500" cy="2867025"/>
          </a:xfrm>
          <a:prstGeom prst="rect">
            <a:avLst/>
          </a:prstGeom>
          <a:noFill/>
        </p:spPr>
      </p:pic>
      <p:sp>
        <p:nvSpPr>
          <p:cNvPr id="9" name="Прямоугольник 8"/>
          <p:cNvSpPr/>
          <p:nvPr/>
        </p:nvSpPr>
        <p:spPr>
          <a:xfrm>
            <a:off x="2195736" y="0"/>
            <a:ext cx="4392488" cy="3416320"/>
          </a:xfrm>
          <a:prstGeom prst="rect">
            <a:avLst/>
          </a:prstGeom>
        </p:spPr>
        <p:txBody>
          <a:bodyPr wrap="square">
            <a:spAutoFit/>
          </a:bodyPr>
          <a:lstStyle/>
          <a:p>
            <a:pPr indent="457200"/>
            <a:r>
              <a:rPr lang="ru-RU" dirty="0" smtClean="0">
                <a:latin typeface="Times New Roman" pitchFamily="18" charset="0"/>
                <a:cs typeface="Times New Roman" pitchFamily="18" charset="0"/>
              </a:rPr>
              <a:t>Это были ботинки на платформе из металла с деревянными колёсиками. </a:t>
            </a:r>
            <a:endParaRPr lang="en-US" dirty="0" smtClean="0">
              <a:latin typeface="Times New Roman" pitchFamily="18" charset="0"/>
              <a:cs typeface="Times New Roman" pitchFamily="18" charset="0"/>
            </a:endParaRPr>
          </a:p>
          <a:p>
            <a:pPr indent="457200"/>
            <a:r>
              <a:rPr lang="ru-RU" dirty="0" smtClean="0">
                <a:latin typeface="Times New Roman" pitchFamily="18" charset="0"/>
                <a:cs typeface="Times New Roman" pitchFamily="18" charset="0"/>
              </a:rPr>
              <a:t>Своё изобретение он назвал </a:t>
            </a:r>
            <a:r>
              <a:rPr lang="ru-RU" dirty="0" err="1" smtClean="0">
                <a:latin typeface="Times New Roman" pitchFamily="18" charset="0"/>
                <a:cs typeface="Times New Roman" pitchFamily="18" charset="0"/>
              </a:rPr>
              <a:t>patin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terre</a:t>
            </a:r>
            <a:r>
              <a:rPr lang="ru-RU" dirty="0" smtClean="0">
                <a:latin typeface="Times New Roman" pitchFamily="18" charset="0"/>
                <a:cs typeface="Times New Roman" pitchFamily="18" charset="0"/>
              </a:rPr>
              <a:t>, что с французского в переводе «катиться по земле». Несмотря на то что популярными его ролики так и не стали, за идею ухватились и другие изобретатели. </a:t>
            </a:r>
            <a:endParaRPr lang="en-US" dirty="0" smtClean="0">
              <a:latin typeface="Times New Roman" pitchFamily="18" charset="0"/>
              <a:cs typeface="Times New Roman" pitchFamily="18" charset="0"/>
            </a:endParaRPr>
          </a:p>
          <a:p>
            <a:pPr indent="457200"/>
            <a:r>
              <a:rPr lang="ru-RU" dirty="0" smtClean="0">
                <a:latin typeface="Times New Roman" pitchFamily="18" charset="0"/>
                <a:cs typeface="Times New Roman" pitchFamily="18" charset="0"/>
              </a:rPr>
              <a:t>Ещё спустя 30 лет француз </a:t>
            </a:r>
            <a:r>
              <a:rPr lang="ru-RU" dirty="0" err="1" smtClean="0">
                <a:latin typeface="Times New Roman" pitchFamily="18" charset="0"/>
                <a:cs typeface="Times New Roman" pitchFamily="18" charset="0"/>
              </a:rPr>
              <a:t>Петитблед</a:t>
            </a:r>
            <a:r>
              <a:rPr lang="ru-RU" dirty="0" smtClean="0">
                <a:latin typeface="Times New Roman" pitchFamily="18" charset="0"/>
                <a:cs typeface="Times New Roman" pitchFamily="18" charset="0"/>
              </a:rPr>
              <a:t> презентовал и первым получил авторский патент на устройство, схожее с тем, которое сегодня называют «</a:t>
            </a:r>
            <a:r>
              <a:rPr lang="ru-RU" dirty="0" err="1" smtClean="0">
                <a:latin typeface="Times New Roman" pitchFamily="18" charset="0"/>
                <a:cs typeface="Times New Roman" pitchFamily="18" charset="0"/>
              </a:rPr>
              <a:t>инлайн</a:t>
            </a:r>
            <a:r>
              <a:rPr lang="ru-RU" dirty="0" smtClean="0">
                <a:latin typeface="Times New Roman" pitchFamily="18" charset="0"/>
                <a:cs typeface="Times New Roman" pitchFamily="18" charset="0"/>
              </a:rPr>
              <a:t>» коньки. </a:t>
            </a:r>
            <a:endParaRPr lang="ru-RU" dirty="0">
              <a:latin typeface="Times New Roman" pitchFamily="18" charset="0"/>
              <a:cs typeface="Times New Roman" pitchFamily="18" charset="0"/>
            </a:endParaRPr>
          </a:p>
        </p:txBody>
      </p:sp>
      <p:sp>
        <p:nvSpPr>
          <p:cNvPr id="10" name="Прямоугольник 9"/>
          <p:cNvSpPr/>
          <p:nvPr/>
        </p:nvSpPr>
        <p:spPr>
          <a:xfrm>
            <a:off x="1475656" y="3284984"/>
            <a:ext cx="4572000" cy="3416320"/>
          </a:xfrm>
          <a:prstGeom prst="rect">
            <a:avLst/>
          </a:prstGeom>
        </p:spPr>
        <p:txBody>
          <a:bodyPr>
            <a:spAutoFit/>
          </a:bodyPr>
          <a:lstStyle/>
          <a:p>
            <a:pPr indent="457200"/>
            <a:r>
              <a:rPr lang="ru-RU" dirty="0" smtClean="0">
                <a:latin typeface="Times New Roman" pitchFamily="18" charset="0"/>
                <a:cs typeface="Times New Roman" pitchFamily="18" charset="0"/>
              </a:rPr>
              <a:t>В них было три стоящие в ряд колеса, которые были прикреплены к подошве сапога с помощью специальных кожаных ремешков. Конструкция со временем менялась. </a:t>
            </a:r>
            <a:endParaRPr lang="en-US" dirty="0" smtClean="0">
              <a:latin typeface="Times New Roman" pitchFamily="18" charset="0"/>
              <a:cs typeface="Times New Roman" pitchFamily="18" charset="0"/>
            </a:endParaRPr>
          </a:p>
          <a:p>
            <a:pPr indent="457200"/>
            <a:r>
              <a:rPr lang="ru-RU" dirty="0" smtClean="0">
                <a:latin typeface="Times New Roman" pitchFamily="18" charset="0"/>
                <a:cs typeface="Times New Roman" pitchFamily="18" charset="0"/>
              </a:rPr>
              <a:t>Были вариации с материалом изготовления, колёсики были деревянными, металлическими, изготовленными из слоновой кости. Количество в ряду их тоже варьировалось от 2 до 6. Однако в следующие 40 лет все ролики имели только </a:t>
            </a:r>
            <a:r>
              <a:rPr lang="ru-RU" dirty="0" err="1" smtClean="0">
                <a:latin typeface="Times New Roman" pitchFamily="18" charset="0"/>
                <a:cs typeface="Times New Roman" pitchFamily="18" charset="0"/>
              </a:rPr>
              <a:t>инлайн-конструкцию</a:t>
            </a:r>
            <a:r>
              <a:rPr lang="ru-RU" dirty="0" smtClean="0">
                <a:latin typeface="Times New Roman" pitchFamily="18" charset="0"/>
                <a:cs typeface="Times New Roman" pitchFamily="18" charset="0"/>
              </a:rPr>
              <a:t> — один ряд колёс.</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0" y="0"/>
            <a:ext cx="9119989" cy="6858000"/>
          </a:xfrm>
          <a:prstGeom prst="rect">
            <a:avLst/>
          </a:prstGeom>
          <a:noFill/>
        </p:spPr>
      </p:pic>
      <p:sp>
        <p:nvSpPr>
          <p:cNvPr id="4" name="Блок-схема: задержка 3"/>
          <p:cNvSpPr/>
          <p:nvPr/>
        </p:nvSpPr>
        <p:spPr>
          <a:xfrm>
            <a:off x="467544" y="260648"/>
            <a:ext cx="2232248"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rgbClr val="FF0000"/>
                </a:solidFill>
                <a:latin typeface="Times New Roman" pitchFamily="18" charset="0"/>
                <a:cs typeface="Times New Roman" pitchFamily="18" charset="0"/>
              </a:rPr>
              <a:t>14/12/1639 </a:t>
            </a:r>
            <a:endParaRPr lang="ru-RU" sz="28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467544"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latin typeface="Times New Roman" pitchFamily="18" charset="0"/>
                <a:cs typeface="Times New Roman" pitchFamily="18" charset="0"/>
              </a:rPr>
              <a:t>В Германии изобретен кларнет</a:t>
            </a:r>
            <a:endParaRPr lang="ru-RU" sz="2000" b="1" dirty="0">
              <a:latin typeface="Times New Roman" pitchFamily="18" charset="0"/>
              <a:cs typeface="Times New Roman" pitchFamily="18" charset="0"/>
            </a:endParaRPr>
          </a:p>
        </p:txBody>
      </p:sp>
      <p:sp>
        <p:nvSpPr>
          <p:cNvPr id="6" name="Прямоугольник 5"/>
          <p:cNvSpPr/>
          <p:nvPr/>
        </p:nvSpPr>
        <p:spPr>
          <a:xfrm>
            <a:off x="2483768" y="476672"/>
            <a:ext cx="3960440" cy="2031325"/>
          </a:xfrm>
          <a:prstGeom prst="rect">
            <a:avLst/>
          </a:prstGeom>
        </p:spPr>
        <p:txBody>
          <a:bodyPr wrap="square">
            <a:spAutoFit/>
          </a:bodyPr>
          <a:lstStyle/>
          <a:p>
            <a:r>
              <a:rPr lang="ru-RU" dirty="0" smtClean="0">
                <a:latin typeface="Times New Roman" pitchFamily="18" charset="0"/>
                <a:cs typeface="Times New Roman" pitchFamily="18" charset="0"/>
              </a:rPr>
              <a:t> В    Германии был изобретен кларнет.</a:t>
            </a:r>
          </a:p>
          <a:p>
            <a:r>
              <a:rPr lang="ru-RU" dirty="0" smtClean="0">
                <a:latin typeface="Times New Roman" pitchFamily="18" charset="0"/>
                <a:cs typeface="Times New Roman" pitchFamily="18" charset="0"/>
              </a:rPr>
              <a:t> В Нюрнберге выдающийся мастер Иоганн Кристоф </a:t>
            </a:r>
            <a:r>
              <a:rPr lang="ru-RU" dirty="0" err="1" smtClean="0">
                <a:latin typeface="Times New Roman" pitchFamily="18" charset="0"/>
                <a:cs typeface="Times New Roman" pitchFamily="18" charset="0"/>
              </a:rPr>
              <a:t>Деннер</a:t>
            </a:r>
            <a:r>
              <a:rPr lang="ru-RU" dirty="0" smtClean="0">
                <a:latin typeface="Times New Roman" pitchFamily="18" charset="0"/>
                <a:cs typeface="Times New Roman" pitchFamily="18" charset="0"/>
              </a:rPr>
              <a:t> усовершенствовал старинную свирель и создал духовой язычковый музыкальный инструмент в форме тонкой трубы из дерева.</a:t>
            </a:r>
            <a:endParaRPr lang="ru-RU" dirty="0">
              <a:latin typeface="Times New Roman" pitchFamily="18" charset="0"/>
              <a:cs typeface="Times New Roman" pitchFamily="18" charset="0"/>
            </a:endParaRPr>
          </a:p>
        </p:txBody>
      </p:sp>
      <p:pic>
        <p:nvPicPr>
          <p:cNvPr id="12290" name="Picture 2" descr="Гравюра времен Деннера"/>
          <p:cNvPicPr>
            <a:picLocks noChangeAspect="1" noChangeArrowheads="1"/>
          </p:cNvPicPr>
          <p:nvPr/>
        </p:nvPicPr>
        <p:blipFill>
          <a:blip r:embed="rId3" cstate="print"/>
          <a:srcRect b="8965"/>
          <a:stretch>
            <a:fillRect/>
          </a:stretch>
        </p:blipFill>
        <p:spPr bwMode="auto">
          <a:xfrm>
            <a:off x="6444208" y="188640"/>
            <a:ext cx="2518420" cy="1656184"/>
          </a:xfrm>
          <a:prstGeom prst="rect">
            <a:avLst/>
          </a:prstGeom>
          <a:noFill/>
        </p:spPr>
      </p:pic>
      <p:sp>
        <p:nvSpPr>
          <p:cNvPr id="8" name="Прямоугольник 7"/>
          <p:cNvSpPr/>
          <p:nvPr/>
        </p:nvSpPr>
        <p:spPr>
          <a:xfrm>
            <a:off x="3635896" y="2924944"/>
            <a:ext cx="4968552" cy="2862322"/>
          </a:xfrm>
          <a:prstGeom prst="rect">
            <a:avLst/>
          </a:prstGeom>
        </p:spPr>
        <p:txBody>
          <a:bodyPr wrap="square">
            <a:spAutoFit/>
          </a:bodyPr>
          <a:lstStyle/>
          <a:p>
            <a:pPr indent="457200"/>
            <a:r>
              <a:rPr lang="ru-RU" dirty="0" smtClean="0">
                <a:latin typeface="Times New Roman" pitchFamily="18" charset="0"/>
                <a:cs typeface="Times New Roman" pitchFamily="18" charset="0"/>
              </a:rPr>
              <a:t>Первый кларнет был разработан </a:t>
            </a:r>
            <a:r>
              <a:rPr lang="ru-RU" dirty="0" err="1" smtClean="0">
                <a:latin typeface="Times New Roman" pitchFamily="18" charset="0"/>
                <a:cs typeface="Times New Roman" pitchFamily="18" charset="0"/>
              </a:rPr>
              <a:t>Деннером</a:t>
            </a:r>
            <a:r>
              <a:rPr lang="ru-RU" dirty="0" smtClean="0">
                <a:latin typeface="Times New Roman" pitchFamily="18" charset="0"/>
                <a:cs typeface="Times New Roman" pitchFamily="18" charset="0"/>
              </a:rPr>
              <a:t> на основе старинного французского духового инструмента - </a:t>
            </a:r>
            <a:r>
              <a:rPr lang="ru-RU" dirty="0" err="1" smtClean="0">
                <a:latin typeface="Times New Roman" pitchFamily="18" charset="0"/>
                <a:cs typeface="Times New Roman" pitchFamily="18" charset="0"/>
              </a:rPr>
              <a:t>шалюмо</a:t>
            </a:r>
            <a:r>
              <a:rPr lang="ru-RU" dirty="0" smtClean="0">
                <a:latin typeface="Times New Roman" pitchFamily="18" charset="0"/>
                <a:cs typeface="Times New Roman" pitchFamily="18" charset="0"/>
              </a:rPr>
              <a:t>. Главным революционным нововведением </a:t>
            </a:r>
            <a:r>
              <a:rPr lang="ru-RU" dirty="0" err="1" smtClean="0">
                <a:latin typeface="Times New Roman" pitchFamily="18" charset="0"/>
                <a:cs typeface="Times New Roman" pitchFamily="18" charset="0"/>
              </a:rPr>
              <a:t>Деннера</a:t>
            </a:r>
            <a:r>
              <a:rPr lang="ru-RU" dirty="0" smtClean="0">
                <a:latin typeface="Times New Roman" pitchFamily="18" charset="0"/>
                <a:cs typeface="Times New Roman" pitchFamily="18" charset="0"/>
              </a:rPr>
              <a:t> стал клапан на обратной стороне инструмента. </a:t>
            </a:r>
          </a:p>
          <a:p>
            <a:pPr indent="457200"/>
            <a:r>
              <a:rPr lang="ru-RU" dirty="0" smtClean="0">
                <a:latin typeface="Times New Roman" pitchFamily="18" charset="0"/>
                <a:cs typeface="Times New Roman" pitchFamily="18" charset="0"/>
              </a:rPr>
              <a:t>При помощи этого клапана стал возможным переход во вторую октаву. </a:t>
            </a:r>
          </a:p>
          <a:p>
            <a:pPr indent="457200"/>
            <a:r>
              <a:rPr lang="ru-RU" dirty="0" smtClean="0">
                <a:latin typeface="Times New Roman" pitchFamily="18" charset="0"/>
                <a:cs typeface="Times New Roman" pitchFamily="18" charset="0"/>
              </a:rPr>
              <a:t>Над усовершенствованием своего детища Иоганн </a:t>
            </a:r>
            <a:r>
              <a:rPr lang="ru-RU" dirty="0" err="1" smtClean="0">
                <a:latin typeface="Times New Roman" pitchFamily="18" charset="0"/>
                <a:cs typeface="Times New Roman" pitchFamily="18" charset="0"/>
              </a:rPr>
              <a:t>Христоф</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Деннер</a:t>
            </a:r>
            <a:r>
              <a:rPr lang="ru-RU" dirty="0" smtClean="0">
                <a:latin typeface="Times New Roman" pitchFamily="18" charset="0"/>
                <a:cs typeface="Times New Roman" pitchFamily="18" charset="0"/>
              </a:rPr>
              <a:t> проработал до своей сравнительно ранней смерти в 1707 году. </a:t>
            </a:r>
            <a:endParaRPr lang="ru-RU" dirty="0">
              <a:latin typeface="Times New Roman" pitchFamily="18" charset="0"/>
              <a:cs typeface="Times New Roman" pitchFamily="18" charset="0"/>
            </a:endParaRPr>
          </a:p>
        </p:txBody>
      </p:sp>
      <p:pic>
        <p:nvPicPr>
          <p:cNvPr id="12292" name="Picture 4" descr="https://i2.wp.com/capionlarsen.com/wp-content/uploads/2014/09/Denner-clarinet.jpg?w=300&amp;ssl=1"/>
          <p:cNvPicPr>
            <a:picLocks noChangeAspect="1" noChangeArrowheads="1"/>
          </p:cNvPicPr>
          <p:nvPr/>
        </p:nvPicPr>
        <p:blipFill>
          <a:blip r:embed="rId4" cstate="print"/>
          <a:srcRect/>
          <a:stretch>
            <a:fillRect/>
          </a:stretch>
        </p:blipFill>
        <p:spPr bwMode="auto">
          <a:xfrm>
            <a:off x="1691680" y="2636912"/>
            <a:ext cx="1440686" cy="394747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24011" y="0"/>
            <a:ext cx="9119989" cy="6858000"/>
          </a:xfrm>
          <a:prstGeom prst="rect">
            <a:avLst/>
          </a:prstGeom>
          <a:noFill/>
        </p:spPr>
      </p:pic>
      <p:sp>
        <p:nvSpPr>
          <p:cNvPr id="4" name="Блок-схема: задержка 3"/>
          <p:cNvSpPr/>
          <p:nvPr/>
        </p:nvSpPr>
        <p:spPr>
          <a:xfrm>
            <a:off x="395536" y="260648"/>
            <a:ext cx="2232248"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FF0000"/>
                </a:solidFill>
              </a:rPr>
              <a:t>17/12/1895 </a:t>
            </a:r>
            <a:endParaRPr lang="ru-RU" sz="24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251520" y="1412776"/>
            <a:ext cx="936104"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Патент на машину для производства шпагата</a:t>
            </a:r>
            <a:r>
              <a:rPr lang="ru-RU" sz="2000" dirty="0" smtClean="0"/>
              <a:t/>
            </a:r>
            <a:br>
              <a:rPr lang="ru-RU" sz="2000" dirty="0" smtClean="0"/>
            </a:br>
            <a:endParaRPr lang="ru-RU" sz="2000" b="1" dirty="0">
              <a:latin typeface="Times New Roman" pitchFamily="18" charset="0"/>
              <a:cs typeface="Times New Roman" pitchFamily="18" charset="0"/>
            </a:endParaRPr>
          </a:p>
        </p:txBody>
      </p:sp>
      <p:pic>
        <p:nvPicPr>
          <p:cNvPr id="3074" name="Picture 2" descr="https://ua.all.biz/img/ua/catalog/18004293.jpe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31532" y="188640"/>
            <a:ext cx="4212468" cy="2808312"/>
          </a:xfrm>
          <a:prstGeom prst="rect">
            <a:avLst/>
          </a:prstGeom>
          <a:noFill/>
        </p:spPr>
      </p:pic>
      <p:pic>
        <p:nvPicPr>
          <p:cNvPr id="3076" name="Picture 4" descr="https://sc02.alicdn.com/kf/HTB1K1pki4TI8KJjSspiq6zM4FXaa/205368762/HTB1K1pki4TI8KJjSspiq6zM4FXaa.jpg"/>
          <p:cNvPicPr>
            <a:picLocks noChangeAspect="1" noChangeArrowheads="1"/>
          </p:cNvPicPr>
          <p:nvPr/>
        </p:nvPicPr>
        <p:blipFill>
          <a:blip r:embed="rId4" cstate="print"/>
          <a:srcRect/>
          <a:stretch>
            <a:fillRect/>
          </a:stretch>
        </p:blipFill>
        <p:spPr bwMode="auto">
          <a:xfrm>
            <a:off x="1259632" y="3429000"/>
            <a:ext cx="3780420" cy="2520280"/>
          </a:xfrm>
          <a:prstGeom prst="rect">
            <a:avLst/>
          </a:prstGeom>
          <a:noFill/>
        </p:spPr>
      </p:pic>
      <p:sp>
        <p:nvSpPr>
          <p:cNvPr id="9" name="Прямоугольник 8"/>
          <p:cNvSpPr/>
          <p:nvPr/>
        </p:nvSpPr>
        <p:spPr>
          <a:xfrm>
            <a:off x="1907704" y="1340768"/>
            <a:ext cx="2808312" cy="1200329"/>
          </a:xfrm>
          <a:prstGeom prst="rect">
            <a:avLst/>
          </a:prstGeom>
        </p:spPr>
        <p:txBody>
          <a:bodyPr wrap="square">
            <a:spAutoFit/>
          </a:bodyPr>
          <a:lstStyle/>
          <a:p>
            <a:pPr indent="457200"/>
            <a:r>
              <a:rPr lang="ru-RU" dirty="0" smtClean="0">
                <a:latin typeface="Times New Roman" pitchFamily="18" charset="0"/>
                <a:cs typeface="Times New Roman" pitchFamily="18" charset="0"/>
              </a:rPr>
              <a:t>В 1895 году в США была запатентована машина для производства шпагата</a:t>
            </a: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0" y="0"/>
            <a:ext cx="9119989" cy="6858000"/>
          </a:xfrm>
          <a:prstGeom prst="rect">
            <a:avLst/>
          </a:prstGeom>
          <a:noFill/>
        </p:spPr>
      </p:pic>
      <p:sp>
        <p:nvSpPr>
          <p:cNvPr id="4" name="Блок-схема: задержка 3"/>
          <p:cNvSpPr/>
          <p:nvPr/>
        </p:nvSpPr>
        <p:spPr>
          <a:xfrm>
            <a:off x="395536" y="260648"/>
            <a:ext cx="2093472"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FF0000"/>
                </a:solidFill>
                <a:latin typeface="Times New Roman" pitchFamily="18" charset="0"/>
                <a:cs typeface="Times New Roman" pitchFamily="18" charset="0"/>
              </a:rPr>
              <a:t>19/12/1863 </a:t>
            </a:r>
            <a:endParaRPr lang="ru-RU" sz="24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467544"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400" b="1" dirty="0" smtClean="0">
                <a:latin typeface="Times New Roman" pitchFamily="18" charset="0"/>
                <a:cs typeface="Times New Roman" pitchFamily="18" charset="0"/>
              </a:rPr>
              <a:t>Патент на  линолеум</a:t>
            </a:r>
            <a:endParaRPr lang="ru-RU" sz="2400" b="1" dirty="0">
              <a:latin typeface="Times New Roman" pitchFamily="18" charset="0"/>
              <a:cs typeface="Times New Roman" pitchFamily="18" charset="0"/>
            </a:endParaRPr>
          </a:p>
        </p:txBody>
      </p:sp>
      <p:sp>
        <p:nvSpPr>
          <p:cNvPr id="6" name="Прямоугольник 5"/>
          <p:cNvSpPr/>
          <p:nvPr/>
        </p:nvSpPr>
        <p:spPr>
          <a:xfrm>
            <a:off x="2195736" y="764704"/>
            <a:ext cx="3707904" cy="3139321"/>
          </a:xfrm>
          <a:prstGeom prst="rect">
            <a:avLst/>
          </a:prstGeom>
        </p:spPr>
        <p:txBody>
          <a:bodyPr wrap="square">
            <a:spAutoFit/>
          </a:bodyPr>
          <a:lstStyle/>
          <a:p>
            <a:pPr indent="457200"/>
            <a:r>
              <a:rPr lang="ru-RU" dirty="0" smtClean="0">
                <a:latin typeface="Times New Roman" pitchFamily="18" charset="0"/>
                <a:cs typeface="Times New Roman" pitchFamily="18" charset="0"/>
              </a:rPr>
              <a:t>19 декабря 1863 г. англичанин Фредерик </a:t>
            </a:r>
            <a:r>
              <a:rPr lang="ru-RU" dirty="0" err="1" smtClean="0">
                <a:latin typeface="Times New Roman" pitchFamily="18" charset="0"/>
                <a:cs typeface="Times New Roman" pitchFamily="18" charset="0"/>
              </a:rPr>
              <a:t>Уолтон</a:t>
            </a:r>
            <a:r>
              <a:rPr lang="ru-RU" dirty="0" smtClean="0">
                <a:latin typeface="Times New Roman" pitchFamily="18" charset="0"/>
                <a:cs typeface="Times New Roman" pitchFamily="18" charset="0"/>
              </a:rPr>
              <a:t> запатентовал линолеу</a:t>
            </a:r>
            <a:r>
              <a:rPr lang="ru-RU" b="1" dirty="0" smtClean="0">
                <a:latin typeface="Times New Roman" pitchFamily="18" charset="0"/>
                <a:cs typeface="Times New Roman" pitchFamily="18" charset="0"/>
              </a:rPr>
              <a:t>м</a:t>
            </a:r>
            <a:r>
              <a:rPr lang="ru-RU" dirty="0" smtClean="0">
                <a:latin typeface="Times New Roman" pitchFamily="18" charset="0"/>
                <a:cs typeface="Times New Roman" pitchFamily="18" charset="0"/>
              </a:rPr>
              <a:t>. Название этого напольного покрытия происходит от латинского </a:t>
            </a:r>
            <a:r>
              <a:rPr lang="ru-RU" dirty="0" err="1" smtClean="0">
                <a:latin typeface="Times New Roman" pitchFamily="18" charset="0"/>
                <a:cs typeface="Times New Roman" pitchFamily="18" charset="0"/>
              </a:rPr>
              <a:t>linum</a:t>
            </a:r>
            <a:r>
              <a:rPr lang="ru-RU" dirty="0" smtClean="0">
                <a:latin typeface="Times New Roman" pitchFamily="18" charset="0"/>
                <a:cs typeface="Times New Roman" pitchFamily="18" charset="0"/>
              </a:rPr>
              <a:t> – лен, полотно и </a:t>
            </a:r>
            <a:r>
              <a:rPr lang="ru-RU" dirty="0" err="1" smtClean="0">
                <a:latin typeface="Times New Roman" pitchFamily="18" charset="0"/>
                <a:cs typeface="Times New Roman" pitchFamily="18" charset="0"/>
              </a:rPr>
              <a:t>oleum</a:t>
            </a:r>
            <a:r>
              <a:rPr lang="ru-RU" dirty="0" smtClean="0">
                <a:latin typeface="Times New Roman" pitchFamily="18" charset="0"/>
                <a:cs typeface="Times New Roman" pitchFamily="18" charset="0"/>
              </a:rPr>
              <a:t> – масло. ....   </a:t>
            </a:r>
          </a:p>
          <a:p>
            <a:pPr indent="457200"/>
            <a:r>
              <a:rPr lang="ru-RU" dirty="0" smtClean="0">
                <a:latin typeface="Times New Roman" pitchFamily="18" charset="0"/>
                <a:cs typeface="Times New Roman" pitchFamily="18" charset="0"/>
              </a:rPr>
              <a:t>Спустя три года началось промышленное производство линолеума. </a:t>
            </a:r>
          </a:p>
          <a:p>
            <a:pPr indent="457200"/>
            <a:r>
              <a:rPr lang="ru-RU" dirty="0" smtClean="0">
                <a:latin typeface="Times New Roman" pitchFamily="18" charset="0"/>
                <a:cs typeface="Times New Roman" pitchFamily="18" charset="0"/>
              </a:rPr>
              <a:t>Это изобретение быстро распространилось по всему миру.</a:t>
            </a:r>
            <a:endParaRPr lang="ru-RU" dirty="0">
              <a:latin typeface="Times New Roman" pitchFamily="18" charset="0"/>
              <a:cs typeface="Times New Roman" pitchFamily="18" charset="0"/>
            </a:endParaRPr>
          </a:p>
        </p:txBody>
      </p:sp>
      <p:sp>
        <p:nvSpPr>
          <p:cNvPr id="7" name="Прямоугольник 6"/>
          <p:cNvSpPr/>
          <p:nvPr/>
        </p:nvSpPr>
        <p:spPr>
          <a:xfrm>
            <a:off x="1547664" y="4365104"/>
            <a:ext cx="6120680" cy="923330"/>
          </a:xfrm>
          <a:prstGeom prst="rect">
            <a:avLst/>
          </a:prstGeom>
        </p:spPr>
        <p:txBody>
          <a:bodyPr wrap="square">
            <a:spAutoFit/>
          </a:bodyPr>
          <a:lstStyle/>
          <a:p>
            <a:pPr indent="457200"/>
            <a:r>
              <a:rPr lang="ru-RU" dirty="0" smtClean="0">
                <a:latin typeface="Times New Roman" pitchFamily="18" charset="0"/>
                <a:cs typeface="Times New Roman" pitchFamily="18" charset="0"/>
              </a:rPr>
              <a:t>Следует отметить, что со времен Фредерика </a:t>
            </a:r>
            <a:r>
              <a:rPr lang="ru-RU" dirty="0" err="1" smtClean="0">
                <a:latin typeface="Times New Roman" pitchFamily="18" charset="0"/>
                <a:cs typeface="Times New Roman" pitchFamily="18" charset="0"/>
              </a:rPr>
              <a:t>Уолтона</a:t>
            </a:r>
            <a:r>
              <a:rPr lang="ru-RU" dirty="0" smtClean="0">
                <a:latin typeface="Times New Roman" pitchFamily="18" charset="0"/>
                <a:cs typeface="Times New Roman" pitchFamily="18" charset="0"/>
              </a:rPr>
              <a:t> процесс производства натурального линолеума не претерпел больших изменений.</a:t>
            </a:r>
            <a:endParaRPr lang="ru-RU" dirty="0">
              <a:latin typeface="Times New Roman" pitchFamily="18" charset="0"/>
              <a:cs typeface="Times New Roman" pitchFamily="18" charset="0"/>
            </a:endParaRPr>
          </a:p>
        </p:txBody>
      </p:sp>
      <p:pic>
        <p:nvPicPr>
          <p:cNvPr id="11266" name="Picture 2" descr="http://pospeliha.ru/wp-content/uploads/2019/12/uolton-frederik-edvard1.jpg"/>
          <p:cNvPicPr>
            <a:picLocks noChangeAspect="1" noChangeArrowheads="1"/>
          </p:cNvPicPr>
          <p:nvPr/>
        </p:nvPicPr>
        <p:blipFill>
          <a:blip r:embed="rId3" cstate="print"/>
          <a:srcRect/>
          <a:stretch>
            <a:fillRect/>
          </a:stretch>
        </p:blipFill>
        <p:spPr bwMode="auto">
          <a:xfrm>
            <a:off x="6084168" y="548680"/>
            <a:ext cx="2558891" cy="27887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0" y="0"/>
            <a:ext cx="9119989" cy="6858000"/>
          </a:xfrm>
          <a:prstGeom prst="rect">
            <a:avLst/>
          </a:prstGeom>
          <a:noFill/>
        </p:spPr>
      </p:pic>
      <p:sp>
        <p:nvSpPr>
          <p:cNvPr id="4" name="Блок-схема: задержка 3"/>
          <p:cNvSpPr/>
          <p:nvPr/>
        </p:nvSpPr>
        <p:spPr>
          <a:xfrm>
            <a:off x="467544" y="188640"/>
            <a:ext cx="2088232" cy="720080"/>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FF0000"/>
                </a:solidFill>
                <a:latin typeface="Times New Roman" pitchFamily="18" charset="0"/>
                <a:cs typeface="Times New Roman" pitchFamily="18" charset="0"/>
              </a:rPr>
              <a:t>22/12/1857 </a:t>
            </a:r>
            <a:endParaRPr lang="ru-RU" sz="24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539552"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latin typeface="Times New Roman" pitchFamily="18" charset="0"/>
                <a:cs typeface="Times New Roman" pitchFamily="18" charset="0"/>
              </a:rPr>
              <a:t> </a:t>
            </a:r>
          </a:p>
          <a:p>
            <a:pPr algn="ctr"/>
            <a:r>
              <a:rPr lang="ru-RU" sz="2000" b="1" dirty="0" smtClean="0">
                <a:latin typeface="Times New Roman" pitchFamily="18" charset="0"/>
                <a:cs typeface="Times New Roman" pitchFamily="18" charset="0"/>
              </a:rPr>
              <a:t>Вышла первая почтовая марка России</a:t>
            </a:r>
            <a:r>
              <a:rPr lang="ru-RU" sz="2000" dirty="0" smtClean="0"/>
              <a:t/>
            </a:r>
            <a:br>
              <a:rPr lang="ru-RU" sz="2000" dirty="0" smtClean="0"/>
            </a:br>
            <a:endParaRPr lang="ru-RU" sz="2000" b="1" dirty="0">
              <a:latin typeface="Times New Roman" pitchFamily="18" charset="0"/>
              <a:cs typeface="Times New Roman" pitchFamily="18" charset="0"/>
            </a:endParaRPr>
          </a:p>
        </p:txBody>
      </p:sp>
      <p:sp>
        <p:nvSpPr>
          <p:cNvPr id="6" name="Прямоугольник 5"/>
          <p:cNvSpPr/>
          <p:nvPr/>
        </p:nvSpPr>
        <p:spPr>
          <a:xfrm>
            <a:off x="2627784" y="620688"/>
            <a:ext cx="3275856" cy="1200329"/>
          </a:xfrm>
          <a:prstGeom prst="rect">
            <a:avLst/>
          </a:prstGeom>
        </p:spPr>
        <p:txBody>
          <a:bodyPr wrap="square">
            <a:spAutoFit/>
          </a:bodyPr>
          <a:lstStyle/>
          <a:p>
            <a:r>
              <a:rPr lang="ru-RU" dirty="0" smtClean="0">
                <a:latin typeface="Times New Roman" pitchFamily="18" charset="0"/>
                <a:cs typeface="Times New Roman" pitchFamily="18" charset="0"/>
              </a:rPr>
              <a:t>Первая марка номиналом в 10 копеек была введена в обращение в Российской империи 22 декабря 1857 года.</a:t>
            </a:r>
            <a:endParaRPr lang="ru-RU" dirty="0">
              <a:latin typeface="Times New Roman" pitchFamily="18" charset="0"/>
              <a:cs typeface="Times New Roman" pitchFamily="18" charset="0"/>
            </a:endParaRPr>
          </a:p>
        </p:txBody>
      </p:sp>
      <p:pic>
        <p:nvPicPr>
          <p:cNvPr id="10242" name="Picture 2" descr="РџРµСЂРІР°СЏ РїРѕС‡С‚РѕРІР°СЏ РјР°СЂРєР° Р РѕСЃСЃРёРё (310x425, 275Kb)"/>
          <p:cNvPicPr>
            <a:picLocks noChangeAspect="1" noChangeArrowheads="1"/>
          </p:cNvPicPr>
          <p:nvPr/>
        </p:nvPicPr>
        <p:blipFill>
          <a:blip r:embed="rId3" cstate="print"/>
          <a:srcRect/>
          <a:stretch>
            <a:fillRect/>
          </a:stretch>
        </p:blipFill>
        <p:spPr bwMode="auto">
          <a:xfrm>
            <a:off x="5940152" y="188640"/>
            <a:ext cx="2952750" cy="4048125"/>
          </a:xfrm>
          <a:prstGeom prst="rect">
            <a:avLst/>
          </a:prstGeom>
          <a:noFill/>
        </p:spPr>
      </p:pic>
      <p:sp>
        <p:nvSpPr>
          <p:cNvPr id="8" name="Прямоугольник 7"/>
          <p:cNvSpPr/>
          <p:nvPr/>
        </p:nvSpPr>
        <p:spPr>
          <a:xfrm>
            <a:off x="1403648" y="1844824"/>
            <a:ext cx="4320480" cy="2862322"/>
          </a:xfrm>
          <a:prstGeom prst="rect">
            <a:avLst/>
          </a:prstGeom>
        </p:spPr>
        <p:txBody>
          <a:bodyPr wrap="square">
            <a:spAutoFit/>
          </a:bodyPr>
          <a:lstStyle/>
          <a:p>
            <a:pPr indent="457200"/>
            <a:r>
              <a:rPr lang="ru-RU" dirty="0" smtClean="0">
                <a:latin typeface="Times New Roman" pitchFamily="18" charset="0"/>
                <a:cs typeface="Times New Roman" pitchFamily="18" charset="0"/>
              </a:rPr>
              <a:t>Отпечатана она была на белой жёсткой бумаге с водяным знаком в виде цифры «1» и представляла собой </a:t>
            </a:r>
            <a:r>
              <a:rPr lang="ru-RU" dirty="0" err="1" smtClean="0">
                <a:latin typeface="Times New Roman" pitchFamily="18" charset="0"/>
                <a:cs typeface="Times New Roman" pitchFamily="18" charset="0"/>
              </a:rPr>
              <a:t>беззубцовый</a:t>
            </a:r>
            <a:r>
              <a:rPr lang="ru-RU" dirty="0" smtClean="0">
                <a:latin typeface="Times New Roman" pitchFamily="18" charset="0"/>
                <a:cs typeface="Times New Roman" pitchFamily="18" charset="0"/>
              </a:rPr>
              <a:t> прямоугольник, в центре которого внутри овала размещался двуглавый орел. Вокруг герба шла надпись: «Почтовая марка. 10 коп. за </a:t>
            </a:r>
            <a:r>
              <a:rPr lang="ru-RU" dirty="0" err="1" smtClean="0">
                <a:latin typeface="Times New Roman" pitchFamily="18" charset="0"/>
                <a:cs typeface="Times New Roman" pitchFamily="18" charset="0"/>
              </a:rPr>
              <a:t>лотъ</a:t>
            </a:r>
            <a:r>
              <a:rPr lang="ru-RU" dirty="0" smtClean="0">
                <a:latin typeface="Times New Roman" pitchFamily="18" charset="0"/>
                <a:cs typeface="Times New Roman" pitchFamily="18" charset="0"/>
              </a:rPr>
              <a:t>» (что равнялось 12 граммам).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9" name="Прямоугольник 8"/>
          <p:cNvSpPr/>
          <p:nvPr/>
        </p:nvSpPr>
        <p:spPr>
          <a:xfrm>
            <a:off x="1187624" y="4293096"/>
            <a:ext cx="6984776" cy="1754326"/>
          </a:xfrm>
          <a:prstGeom prst="rect">
            <a:avLst/>
          </a:prstGeom>
        </p:spPr>
        <p:txBody>
          <a:bodyPr wrap="square">
            <a:spAutoFit/>
          </a:bodyPr>
          <a:lstStyle/>
          <a:p>
            <a:pPr indent="457200"/>
            <a:r>
              <a:rPr lang="ru-RU" dirty="0" smtClean="0">
                <a:latin typeface="Times New Roman" pitchFamily="18" charset="0"/>
                <a:cs typeface="Times New Roman" pitchFamily="18" charset="0"/>
              </a:rPr>
              <a:t>Кстати, есть и те, кто оспаривает эту пальму первенства, указывая, что </a:t>
            </a:r>
            <a:r>
              <a:rPr lang="ru-RU" dirty="0" smtClean="0">
                <a:latin typeface="Times New Roman" pitchFamily="18" charset="0"/>
                <a:cs typeface="Times New Roman" pitchFamily="18" charset="0"/>
                <a:hlinkClick r:id="rId4"/>
              </a:rPr>
              <a:t>первой российской маркой является «Тифлисская </a:t>
            </a:r>
            <a:r>
              <a:rPr lang="ru-RU" u="sng" dirty="0" smtClean="0">
                <a:latin typeface="Times New Roman" pitchFamily="18" charset="0"/>
                <a:cs typeface="Times New Roman" pitchFamily="18" charset="0"/>
                <a:hlinkClick r:id="rId4"/>
              </a:rPr>
              <a:t>уника»</a:t>
            </a:r>
            <a:r>
              <a:rPr lang="ru-RU" dirty="0" smtClean="0">
                <a:latin typeface="Times New Roman" pitchFamily="18" charset="0"/>
                <a:cs typeface="Times New Roman" pitchFamily="18" charset="0"/>
              </a:rPr>
              <a:t>, введенная в обращение на полгода раньше. Но это все-таки не официальная марка Российской империи, а местный </a:t>
            </a:r>
            <a:r>
              <a:rPr lang="ru-RU" dirty="0" err="1" smtClean="0">
                <a:latin typeface="Times New Roman" pitchFamily="18" charset="0"/>
                <a:cs typeface="Times New Roman" pitchFamily="18" charset="0"/>
              </a:rPr>
              <a:t>провизорий</a:t>
            </a:r>
            <a:r>
              <a:rPr lang="ru-RU" dirty="0" smtClean="0">
                <a:latin typeface="Times New Roman" pitchFamily="18" charset="0"/>
                <a:cs typeface="Times New Roman" pitchFamily="18" charset="0"/>
              </a:rPr>
              <a:t>, к тому же вышедший на территории, который в настоящее время не входит в состав России</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1593812795_10-p-fon-dlya-prezentatsii-po-khimii-12.jpg"/>
          <p:cNvPicPr>
            <a:picLocks noChangeAspect="1" noChangeArrowheads="1"/>
          </p:cNvPicPr>
          <p:nvPr/>
        </p:nvPicPr>
        <p:blipFill>
          <a:blip r:embed="rId2" cstate="print"/>
          <a:srcRect b="3956"/>
          <a:stretch>
            <a:fillRect/>
          </a:stretch>
        </p:blipFill>
        <p:spPr bwMode="auto">
          <a:xfrm>
            <a:off x="24011" y="0"/>
            <a:ext cx="9119989" cy="6858000"/>
          </a:xfrm>
          <a:prstGeom prst="rect">
            <a:avLst/>
          </a:prstGeom>
          <a:noFill/>
        </p:spPr>
      </p:pic>
      <p:sp>
        <p:nvSpPr>
          <p:cNvPr id="4" name="Блок-схема: задержка 3"/>
          <p:cNvSpPr/>
          <p:nvPr/>
        </p:nvSpPr>
        <p:spPr>
          <a:xfrm>
            <a:off x="467544" y="260648"/>
            <a:ext cx="2160240" cy="86409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FF0000"/>
                </a:solidFill>
                <a:latin typeface="Times New Roman" pitchFamily="18" charset="0"/>
                <a:cs typeface="Times New Roman" pitchFamily="18" charset="0"/>
              </a:rPr>
              <a:t>22/12/1882 </a:t>
            </a:r>
            <a:endParaRPr lang="ru-RU" sz="2400" dirty="0">
              <a:solidFill>
                <a:srgbClr val="FF0000"/>
              </a:solidFill>
              <a:latin typeface="Times New Roman" pitchFamily="18" charset="0"/>
              <a:cs typeface="Times New Roman" pitchFamily="18" charset="0"/>
            </a:endParaRPr>
          </a:p>
        </p:txBody>
      </p:sp>
      <p:sp>
        <p:nvSpPr>
          <p:cNvPr id="3075" name="AutoShape 3" descr="C:\Users\ok\Desktop\d566d680-236f-4157-8e41-1b539bd6d96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Стрелка вниз 4"/>
          <p:cNvSpPr/>
          <p:nvPr/>
        </p:nvSpPr>
        <p:spPr>
          <a:xfrm rot="10800000">
            <a:off x="467544" y="1412776"/>
            <a:ext cx="899592" cy="4968552"/>
          </a:xfrm>
          <a:prstGeom prst="downArrow">
            <a:avLst>
              <a:gd name="adj1" fmla="val 50000"/>
              <a:gd name="adj2" fmla="val 48334"/>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ru-RU" sz="2000" b="1" dirty="0" smtClean="0">
                <a:latin typeface="Times New Roman" pitchFamily="18" charset="0"/>
                <a:cs typeface="Times New Roman" pitchFamily="18" charset="0"/>
              </a:rPr>
              <a:t>Патент на елочную </a:t>
            </a:r>
            <a:r>
              <a:rPr lang="ru-RU" sz="2000" b="1" dirty="0" err="1" smtClean="0">
                <a:latin typeface="Times New Roman" pitchFamily="18" charset="0"/>
                <a:cs typeface="Times New Roman" pitchFamily="18" charset="0"/>
              </a:rPr>
              <a:t>электрогирлянду</a:t>
            </a:r>
            <a:endParaRPr lang="ru-RU" sz="2000" b="1" dirty="0">
              <a:latin typeface="Times New Roman" pitchFamily="18" charset="0"/>
              <a:cs typeface="Times New Roman" pitchFamily="18" charset="0"/>
            </a:endParaRPr>
          </a:p>
        </p:txBody>
      </p:sp>
      <p:sp>
        <p:nvSpPr>
          <p:cNvPr id="6" name="Прямоугольник 5"/>
          <p:cNvSpPr/>
          <p:nvPr/>
        </p:nvSpPr>
        <p:spPr>
          <a:xfrm>
            <a:off x="2411760" y="260648"/>
            <a:ext cx="4572000" cy="2862322"/>
          </a:xfrm>
          <a:prstGeom prst="rect">
            <a:avLst/>
          </a:prstGeom>
        </p:spPr>
        <p:txBody>
          <a:bodyPr>
            <a:spAutoFit/>
          </a:bodyPr>
          <a:lstStyle/>
          <a:p>
            <a:pPr indent="457200"/>
            <a:r>
              <a:rPr lang="ru-RU" dirty="0" smtClean="0">
                <a:latin typeface="Times New Roman" pitchFamily="18" charset="0"/>
                <a:cs typeface="Times New Roman" pitchFamily="18" charset="0"/>
              </a:rPr>
              <a:t>22 декабря считается официальным днем рождения гирлянды. Именно 22 декабря в 1882 году помощник изобретателя электрической лампочки Томаса Эдисона — Эдвард Джонсон придумал елочную </a:t>
            </a:r>
            <a:r>
              <a:rPr lang="ru-RU" dirty="0" err="1" smtClean="0">
                <a:latin typeface="Times New Roman" pitchFamily="18" charset="0"/>
                <a:cs typeface="Times New Roman" pitchFamily="18" charset="0"/>
              </a:rPr>
              <a:t>электрогирлянду</a:t>
            </a:r>
            <a:r>
              <a:rPr lang="ru-RU" dirty="0" smtClean="0">
                <a:latin typeface="Times New Roman" pitchFamily="18" charset="0"/>
                <a:cs typeface="Times New Roman" pitchFamily="18" charset="0"/>
              </a:rPr>
              <a:t>, которой украсил зеленую красавицу у себя дома на Рождество.</a:t>
            </a:r>
          </a:p>
          <a:p>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7" name="Прямоугольник 6"/>
          <p:cNvSpPr/>
          <p:nvPr/>
        </p:nvSpPr>
        <p:spPr>
          <a:xfrm>
            <a:off x="1259632" y="2348880"/>
            <a:ext cx="7560840" cy="3046988"/>
          </a:xfrm>
          <a:prstGeom prst="rect">
            <a:avLst/>
          </a:prstGeom>
        </p:spPr>
        <p:txBody>
          <a:bodyPr wrap="square">
            <a:spAutoFit/>
          </a:bodyPr>
          <a:lstStyle/>
          <a:p>
            <a:pPr indent="457200"/>
            <a:r>
              <a:rPr lang="ru-RU" sz="1600" dirty="0" smtClean="0">
                <a:latin typeface="Times New Roman" pitchFamily="18" charset="0"/>
                <a:cs typeface="Times New Roman" pitchFamily="18" charset="0"/>
              </a:rPr>
              <a:t>Но Рождественские ели еще долго украшали обычными свечами.</a:t>
            </a:r>
            <a:r>
              <a:rPr lang="ru-RU" sz="1600" dirty="0" smtClean="0"/>
              <a:t> </a:t>
            </a:r>
            <a:r>
              <a:rPr lang="ru-RU" sz="1600" dirty="0" smtClean="0">
                <a:latin typeface="Times New Roman" pitchFamily="18" charset="0"/>
                <a:cs typeface="Times New Roman" pitchFamily="18" charset="0"/>
              </a:rPr>
              <a:t>Свечи, возможно, и служили красивой декорацией, но очевидно представляли огромную пожарную опасность. Каждый год в дни приближения праздника газеты в обязательном порядке пестрели трагическими историями о том, что рождественские ёлки возгораются и дома сгорают дотла. Заменив свечи электрическими лампочками, Джонсон не только значительно уменьшил риск пожара, но и добавил «волшебного света». В Нью-Йорке 22 декабря 1882 года рождественская ёлка была украшена 80 красными, белыми и синими электрическими лампочками размером с грецкий орех. Так Эдвард </a:t>
            </a:r>
            <a:r>
              <a:rPr lang="ru-RU" sz="1600" dirty="0" err="1" smtClean="0">
                <a:latin typeface="Times New Roman" pitchFamily="18" charset="0"/>
                <a:cs typeface="Times New Roman" pitchFamily="18" charset="0"/>
              </a:rPr>
              <a:t>Хибберд</a:t>
            </a:r>
            <a:r>
              <a:rPr lang="ru-RU" sz="1600" dirty="0" smtClean="0">
                <a:latin typeface="Times New Roman" pitchFamily="18" charset="0"/>
                <a:cs typeface="Times New Roman" pitchFamily="18" charset="0"/>
              </a:rPr>
              <a:t> Джонсон стал известен как «отец электрических ёлочных огней»</a:t>
            </a:r>
            <a:endParaRPr lang="ru-RU" sz="2000" dirty="0" smtClean="0">
              <a:latin typeface="Times New Roman" pitchFamily="18" charset="0"/>
              <a:cs typeface="Times New Roman" pitchFamily="18" charset="0"/>
            </a:endParaRPr>
          </a:p>
          <a:p>
            <a:pPr indent="457200"/>
            <a:r>
              <a:rPr lang="ru-RU" sz="1600" dirty="0" smtClean="0">
                <a:latin typeface="Times New Roman" pitchFamily="18" charset="0"/>
                <a:cs typeface="Times New Roman" pitchFamily="18" charset="0"/>
              </a:rPr>
              <a:t>Впервые реклама </a:t>
            </a:r>
            <a:r>
              <a:rPr lang="ru-RU" sz="1600" dirty="0" err="1" smtClean="0">
                <a:latin typeface="Times New Roman" pitchFamily="18" charset="0"/>
                <a:cs typeface="Times New Roman" pitchFamily="18" charset="0"/>
              </a:rPr>
              <a:t>электрогирлянд</a:t>
            </a:r>
            <a:r>
              <a:rPr lang="ru-RU" sz="1600" dirty="0" smtClean="0">
                <a:latin typeface="Times New Roman" pitchFamily="18" charset="0"/>
                <a:cs typeface="Times New Roman" pitchFamily="18" charset="0"/>
              </a:rPr>
              <a:t> была опубликована в декабре 1901 года, а популярными они стали только с 20-х годов прошлого века.</a:t>
            </a:r>
          </a:p>
        </p:txBody>
      </p:sp>
      <p:sp>
        <p:nvSpPr>
          <p:cNvPr id="8" name="Прямоугольник 7"/>
          <p:cNvSpPr/>
          <p:nvPr/>
        </p:nvSpPr>
        <p:spPr>
          <a:xfrm>
            <a:off x="3275856" y="5445224"/>
            <a:ext cx="5544616" cy="923330"/>
          </a:xfrm>
          <a:prstGeom prst="rect">
            <a:avLst/>
          </a:prstGeom>
        </p:spPr>
        <p:txBody>
          <a:bodyPr wrap="square">
            <a:spAutoFit/>
          </a:bodyPr>
          <a:lstStyle/>
          <a:p>
            <a:pPr indent="457200"/>
            <a:r>
              <a:rPr lang="ru-RU" dirty="0" smtClean="0">
                <a:latin typeface="Times New Roman" pitchFamily="18" charset="0"/>
                <a:cs typeface="Times New Roman" pitchFamily="18" charset="0"/>
              </a:rPr>
              <a:t>У нас елочные гирлянды начали распространяться после 1938 с большим перерывом на годы войны.</a:t>
            </a:r>
            <a:endParaRPr lang="ru-RU" dirty="0"/>
          </a:p>
        </p:txBody>
      </p:sp>
      <p:pic>
        <p:nvPicPr>
          <p:cNvPr id="9218" name="Picture 2" descr="Эдвард Хибберд Джонсон - человек, который придумал электрические гирлянды"/>
          <p:cNvPicPr>
            <a:picLocks noChangeAspect="1" noChangeArrowheads="1"/>
          </p:cNvPicPr>
          <p:nvPr/>
        </p:nvPicPr>
        <p:blipFill>
          <a:blip r:embed="rId3" cstate="print"/>
          <a:srcRect/>
          <a:stretch>
            <a:fillRect/>
          </a:stretch>
        </p:blipFill>
        <p:spPr bwMode="auto">
          <a:xfrm>
            <a:off x="6876256" y="188640"/>
            <a:ext cx="1891360" cy="2204864"/>
          </a:xfrm>
          <a:prstGeom prst="rect">
            <a:avLst/>
          </a:prstGeom>
          <a:noFill/>
        </p:spPr>
      </p:pic>
      <p:pic>
        <p:nvPicPr>
          <p:cNvPr id="9220" name="Picture 4" descr="Первая ёлка с электрическими огнями, 1882 год"/>
          <p:cNvPicPr>
            <a:picLocks noChangeAspect="1" noChangeArrowheads="1"/>
          </p:cNvPicPr>
          <p:nvPr/>
        </p:nvPicPr>
        <p:blipFill>
          <a:blip r:embed="rId4" cstate="print"/>
          <a:srcRect/>
          <a:stretch>
            <a:fillRect/>
          </a:stretch>
        </p:blipFill>
        <p:spPr bwMode="auto">
          <a:xfrm>
            <a:off x="1475656" y="5394404"/>
            <a:ext cx="1191732" cy="146359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1245</Words>
  <Application>Microsoft Office PowerPoint</Application>
  <PresentationFormat>Экран (4:3)</PresentationFormat>
  <Paragraphs>97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ok</dc:creator>
  <cp:lastModifiedBy>ok</cp:lastModifiedBy>
  <cp:revision>10</cp:revision>
  <dcterms:created xsi:type="dcterms:W3CDTF">2021-08-26T12:05:17Z</dcterms:created>
  <dcterms:modified xsi:type="dcterms:W3CDTF">2021-12-08T06:49:40Z</dcterms:modified>
</cp:coreProperties>
</file>