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0" r:id="rId3"/>
    <p:sldId id="264" r:id="rId4"/>
    <p:sldId id="270" r:id="rId5"/>
    <p:sldId id="271" r:id="rId6"/>
    <p:sldId id="276" r:id="rId7"/>
    <p:sldId id="272" r:id="rId8"/>
    <p:sldId id="278" r:id="rId9"/>
    <p:sldId id="280" r:id="rId10"/>
    <p:sldId id="283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699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75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78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24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36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90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66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04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32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399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97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8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31840" y="6060976"/>
            <a:ext cx="6553200" cy="79702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Лукина анна б-101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355976" y="1844824"/>
            <a:ext cx="503146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«Дважды </a:t>
            </a: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Маршал»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157192"/>
            <a:ext cx="4207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125 лет со дня рождения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733256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(1896-1968),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6237312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Онлайн-презентация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160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2592215_16-p-fon-bledno-zelenii-bez-risunk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437112"/>
            <a:ext cx="4464496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Кремлевская стена.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Место захоронения Рокоссовского К.К.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523191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chkalov.org/old/images/ss/07A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827822" cy="2423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1340768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Константин Константинович Рокоссовский умер 3 августа 1968 г. и был похоронен в Москве на Красной площади у Кремлёвской стены.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ruxpert.ru/images/thumb/4/41/%D0%9C%D0%B0%D1%80%D1%88%D0%B0%D0%BB_%D0%A1%D0%BE%D0%B2%D0%B5%D1%82%D1%81%D0%BA%D0%BE%D0%B3%D0%BE_%D0%A1%D0%BE%D1%8E%D0%B7%D0%B0_%D0%9A%D0%BE%D0%BD%D1%81%D1%82%D0%B0%D0%BD%D1%82%D0%B8%D0%BD_%D0%A0%D0%BE%D0%BA%D0%BE%D1%81%D1%81%D0%BE%D0%B2%D1%81%D0%BA%D0%B8%D0%B9.jpg/133px-%D0%9C%D0%B0%D1%80%D1%88%D0%B0%D0%BB_%D0%A1%D0%BE%D0%B2%D0%B5%D1%82%D1%81%D0%BA%D0%BE%D0%B3%D0%BE_%D0%A1%D0%BE%D1%8E%D0%B7%D0%B0_%D0%9A%D0%BE%D0%BD%D1%81%D1%82%D0%B0%D0%BD%D1%82%D0%B8%D0%BD_%D0%A0%D0%BE%D0%BA%D0%BE%D1%81%D1%81%D0%BE%D0%B2%D1%81%D0%BA%D0%B8%D0%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872208" cy="2632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6969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592215_16-p-fon-bledno-zelenii-bez-risunk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1026" name="Picture 2" descr="https://3mu.ru/wp-content/uploads/2019/05/nadpis-09-0009-i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6697230" cy="1032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51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atherineasquithgallery.com/uploads/posts/2021-02/1612592215_16-p-fon-bledno-zelenii-bez-risunk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988"/>
            <a:ext cx="4757192" cy="20268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indent="457200" algn="l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Родился Маршал Советского Союза Константин Константинович Рокоссовский 21 декабря 1896 года в городе Великие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Луки, в семье железнодорожного машиниста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941168"/>
            <a:ext cx="511256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45720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Константин работал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рабочим на чулочной фабрике в Варшаве, каменотёсом на фабрике Высоцкого Варшавской губернии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237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16" y="1340768"/>
            <a:ext cx="4454272" cy="3232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lib.rus.ec/i/37/459837/i_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857500" cy="4333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332656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Биография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721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atherineasquithgallery.com/uploads/posts/2021-02/1612592215_16-p-fon-bledno-zelenii-bez-risunk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596264" y="220603"/>
            <a:ext cx="4614507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Первая </a:t>
            </a:r>
            <a:r>
              <a:rPr lang="uk-UA" altLang="ru-RU" sz="2400" dirty="0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Мировая Война             (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1914-1918г)</a:t>
            </a:r>
            <a:endParaRPr lang="uk-UA" altLang="ru-RU" sz="2400" dirty="0">
              <a:solidFill>
                <a:srgbClr val="FF0000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4099" name="Picture 5" descr="ed4b03578a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8" y="101881"/>
            <a:ext cx="2230123" cy="30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79512" y="3429000"/>
            <a:ext cx="2339458" cy="296234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Константин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попросился в один из русских полков, следовавших на запад через Варшаву.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1914 г. был призван на фронт и, заслужив за храбрость Георгиевский крест, закончил войну младшим унтер-офицером.</a:t>
            </a:r>
          </a:p>
          <a:p>
            <a:pPr algn="ctr" eaLnBrk="1" hangingPunct="1"/>
            <a:endParaRPr lang="uk-UA" altLang="ru-RU" sz="1050" dirty="0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685618" y="3789040"/>
            <a:ext cx="3541010" cy="258532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8 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Рокоссовский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отличился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проведении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конной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разведки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деревни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Ястржем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награждён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Георгиевским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крестом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4-й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произведён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ефрейторы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.  </a:t>
            </a:r>
            <a:endParaRPr lang="uk-UA" alt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ru-RU" sz="1800" i="1" dirty="0" err="1" smtClean="0">
                <a:latin typeface="Times New Roman" pitchFamily="18" charset="0"/>
                <a:cs typeface="Times New Roman" pitchFamily="18" charset="0"/>
              </a:rPr>
              <a:t>Участвовал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в боях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Варшавой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научился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обращаться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лошадью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овладел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altLang="ru-RU" sz="1800" i="1" dirty="0" err="1" smtClean="0">
                <a:latin typeface="Times New Roman" pitchFamily="18" charset="0"/>
                <a:cs typeface="Times New Roman" pitchFamily="18" charset="0"/>
              </a:rPr>
              <a:t>винтовкой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6480743" y="3789040"/>
            <a:ext cx="2592387" cy="20313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начале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в бою 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городом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Поневежем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Рокоссовский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атаковал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немецкую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артиллерийскую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батарею.</a:t>
            </a:r>
            <a:r>
              <a:rPr lang="uk-UA" alt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10" descr="img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3" y="1988841"/>
            <a:ext cx="944734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ri_georgmedal_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1079500" cy="1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5013672_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74024"/>
            <a:ext cx="2159868" cy="205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03-02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101725" cy="68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ri_georgmedal_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88840"/>
            <a:ext cx="1079500" cy="1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8484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2592215_16-p-fon-bledno-zelenii-bez-risunk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32443" y="214859"/>
            <a:ext cx="373692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2400" dirty="0" err="1">
                <a:solidFill>
                  <a:srgbClr val="FF0000"/>
                </a:solidFill>
                <a:latin typeface="Arial Black" pitchFamily="34" charset="0"/>
                <a:cs typeface="+mn-cs"/>
              </a:rPr>
              <a:t>Гражданская</a:t>
            </a:r>
            <a:r>
              <a:rPr lang="uk-UA" alt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 </a:t>
            </a:r>
            <a:r>
              <a:rPr lang="uk-UA" altLang="ru-RU" sz="2400" dirty="0" err="1">
                <a:solidFill>
                  <a:srgbClr val="FF0000"/>
                </a:solidFill>
                <a:latin typeface="Arial Black" pitchFamily="34" charset="0"/>
                <a:cs typeface="+mn-cs"/>
              </a:rPr>
              <a:t>война</a:t>
            </a:r>
            <a:r>
              <a:rPr lang="uk-UA" alt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 </a:t>
            </a:r>
          </a:p>
        </p:txBody>
      </p:sp>
      <p:pic>
        <p:nvPicPr>
          <p:cNvPr id="6147" name="Picture 5" descr="23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5" y="774233"/>
            <a:ext cx="3253053" cy="262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1664167" y="1260723"/>
            <a:ext cx="576262" cy="6477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635896" y="764704"/>
            <a:ext cx="3671913" cy="213904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 eaLnBrk="1" hangingPunct="1"/>
            <a:r>
              <a:rPr lang="uk-UA" altLang="ru-RU" sz="1900" i="1" dirty="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uk-UA" altLang="ru-RU" sz="1900" i="1" dirty="0">
                <a:latin typeface="Times New Roman" pitchFamily="18" charset="0"/>
                <a:cs typeface="Times New Roman" pitchFamily="18" charset="0"/>
              </a:rPr>
              <a:t>1921 </a:t>
            </a:r>
            <a:r>
              <a:rPr lang="uk-UA" altLang="ru-RU" sz="1900" i="1" dirty="0" err="1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altLang="ru-RU" sz="19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1900" i="1" dirty="0" err="1">
                <a:latin typeface="Times New Roman" pitchFamily="18" charset="0"/>
                <a:cs typeface="Times New Roman" pitchFamily="18" charset="0"/>
              </a:rPr>
              <a:t>командуя</a:t>
            </a:r>
            <a:r>
              <a:rPr lang="uk-UA" altLang="ru-RU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900" i="1" dirty="0" err="1">
                <a:latin typeface="Times New Roman" pitchFamily="18" charset="0"/>
                <a:cs typeface="Times New Roman" pitchFamily="18" charset="0"/>
              </a:rPr>
              <a:t>красным</a:t>
            </a:r>
            <a:r>
              <a:rPr lang="uk-UA" altLang="ru-RU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900" i="1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altLang="ru-RU" sz="19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altLang="ru-RU" sz="19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altLang="ru-RU" sz="19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altLang="ru-RU" sz="1900" i="1" dirty="0" err="1">
                <a:latin typeface="Times New Roman" pitchFamily="18" charset="0"/>
                <a:cs typeface="Times New Roman" pitchFamily="18" charset="0"/>
              </a:rPr>
              <a:t>кавалерийским</a:t>
            </a:r>
            <a:r>
              <a:rPr lang="uk-UA" altLang="ru-RU" sz="1900" i="1" dirty="0">
                <a:latin typeface="Times New Roman" pitchFamily="18" charset="0"/>
                <a:cs typeface="Times New Roman" pitchFamily="18" charset="0"/>
              </a:rPr>
              <a:t> полком в бою </a:t>
            </a:r>
            <a:r>
              <a:rPr lang="uk-UA" altLang="ru-RU" sz="1900" i="1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alt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900" i="1" dirty="0" err="1" smtClean="0">
                <a:latin typeface="Times New Roman" pitchFamily="18" charset="0"/>
                <a:cs typeface="Times New Roman" pitchFamily="18" charset="0"/>
              </a:rPr>
              <a:t>Троицкосавском</a:t>
            </a:r>
            <a:r>
              <a:rPr lang="uk-UA" alt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900" i="1" dirty="0" err="1" smtClean="0">
                <a:latin typeface="Times New Roman" pitchFamily="18" charset="0"/>
                <a:cs typeface="Times New Roman" pitchFamily="18" charset="0"/>
              </a:rPr>
              <a:t>нанёс</a:t>
            </a:r>
            <a:r>
              <a:rPr lang="en-US" alt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i="1" dirty="0" err="1">
                <a:latin typeface="Times New Roman" pitchFamily="18" charset="0"/>
                <a:cs typeface="Times New Roman" pitchFamily="18" charset="0"/>
              </a:rPr>
              <a:t>поражение</a:t>
            </a:r>
            <a:r>
              <a:rPr lang="uk-UA" sz="1900" i="1" dirty="0">
                <a:latin typeface="Times New Roman" pitchFamily="18" charset="0"/>
                <a:cs typeface="Times New Roman" pitchFamily="18" charset="0"/>
              </a:rPr>
              <a:t> 2-й </a:t>
            </a:r>
            <a:r>
              <a:rPr lang="uk-UA" sz="1900" i="1" dirty="0" err="1">
                <a:latin typeface="Times New Roman" pitchFamily="18" charset="0"/>
                <a:cs typeface="Times New Roman" pitchFamily="18" charset="0"/>
              </a:rPr>
              <a:t>бригаде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9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eaLnBrk="1" hangingPunct="1"/>
            <a:r>
              <a:rPr lang="en-US" alt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900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altLang="ru-RU" sz="1900" i="1" dirty="0" err="1"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lang="uk-UA" altLang="ru-RU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900" i="1" dirty="0" err="1">
                <a:latin typeface="Times New Roman" pitchFamily="18" charset="0"/>
                <a:cs typeface="Times New Roman" pitchFamily="18" charset="0"/>
              </a:rPr>
              <a:t>бой</a:t>
            </a:r>
            <a:r>
              <a:rPr lang="uk-UA" altLang="ru-RU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900" i="1" dirty="0" err="1">
                <a:latin typeface="Times New Roman" pitchFamily="18" charset="0"/>
                <a:cs typeface="Times New Roman" pitchFamily="18" charset="0"/>
              </a:rPr>
              <a:t>Рокоссовского</a:t>
            </a:r>
            <a:r>
              <a:rPr lang="uk-UA" altLang="ru-RU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900" i="1" dirty="0" err="1">
                <a:latin typeface="Times New Roman" pitchFamily="18" charset="0"/>
                <a:cs typeface="Times New Roman" pitchFamily="18" charset="0"/>
              </a:rPr>
              <a:t>наградили</a:t>
            </a:r>
            <a:r>
              <a:rPr lang="uk-UA" altLang="ru-RU" sz="1900" i="1" dirty="0">
                <a:latin typeface="Times New Roman" pitchFamily="18" charset="0"/>
                <a:cs typeface="Times New Roman" pitchFamily="18" charset="0"/>
              </a:rPr>
              <a:t> орденом  Красного </a:t>
            </a:r>
            <a:r>
              <a:rPr lang="uk-UA" altLang="ru-RU" sz="1900" i="1" dirty="0" err="1">
                <a:latin typeface="Times New Roman" pitchFamily="18" charset="0"/>
                <a:cs typeface="Times New Roman" pitchFamily="18" charset="0"/>
              </a:rPr>
              <a:t>Знамени</a:t>
            </a:r>
            <a:r>
              <a:rPr lang="uk-UA" altLang="ru-RU" sz="19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50" name="Picture 9" descr="96px-Orden_Krasnogo_Znameni_RSFSR_19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97" y="214859"/>
            <a:ext cx="1354851" cy="16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9e373d5550c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65939"/>
            <a:ext cx="2102828" cy="256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971600" y="3429000"/>
            <a:ext cx="5888899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В 1921 г.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молодой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полковник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познакомился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с 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Юлией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 smtClean="0">
                <a:latin typeface="Times New Roman" pitchFamily="18" charset="0"/>
                <a:cs typeface="Times New Roman" pitchFamily="18" charset="0"/>
              </a:rPr>
              <a:t>Барме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. 30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1923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поженились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. 17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1925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  у них родилась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дочь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Ариадна</a:t>
            </a:r>
            <a:r>
              <a:rPr lang="uk-UA" altLang="ru-RU" sz="105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4500563" y="5522952"/>
            <a:ext cx="439578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2000" i="1" dirty="0">
                <a:latin typeface="Times New Roman" pitchFamily="18" charset="0"/>
                <a:cs typeface="Times New Roman" pitchFamily="18" charset="0"/>
              </a:rPr>
              <a:t>1924 </a:t>
            </a:r>
            <a:r>
              <a:rPr lang="uk-UA" altLang="ru-RU" sz="2000" i="1" dirty="0" err="1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altLang="ru-RU" sz="2000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altLang="ru-RU" sz="2000" i="1" dirty="0" err="1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alt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i="1" dirty="0" err="1">
                <a:latin typeface="Times New Roman" pitchFamily="18" charset="0"/>
                <a:cs typeface="Times New Roman" pitchFamily="18" charset="0"/>
              </a:rPr>
              <a:t>военной</a:t>
            </a:r>
            <a:r>
              <a:rPr lang="uk-UA" alt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i="1" dirty="0" err="1">
                <a:latin typeface="Times New Roman" pitchFamily="18" charset="0"/>
                <a:cs typeface="Times New Roman" pitchFamily="18" charset="0"/>
              </a:rPr>
              <a:t>реформы</a:t>
            </a:r>
            <a:r>
              <a:rPr lang="uk-UA" altLang="ru-RU" sz="20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altLang="ru-RU" sz="2000" i="1" dirty="0" err="1">
                <a:latin typeface="Times New Roman" pitchFamily="18" charset="0"/>
                <a:cs typeface="Times New Roman" pitchFamily="18" charset="0"/>
              </a:rPr>
              <a:t>Красной</a:t>
            </a:r>
            <a:r>
              <a:rPr lang="uk-UA" alt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i="1" dirty="0" err="1" smtClean="0">
                <a:latin typeface="Times New Roman" pitchFamily="18" charset="0"/>
                <a:cs typeface="Times New Roman" pitchFamily="18" charset="0"/>
              </a:rPr>
              <a:t>Армии</a:t>
            </a:r>
            <a:r>
              <a:rPr lang="uk-UA" alt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14" descr="92424d40939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1" y="4590653"/>
            <a:ext cx="1349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237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94" y="4581128"/>
            <a:ext cx="13668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8" descr="237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68" y="4581128"/>
            <a:ext cx="14462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0913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atherineasquithgallery.com/uploads/posts/2021-02/1612592215_16-p-fon-bledno-zelenii-bez-risunk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651351" y="188640"/>
            <a:ext cx="1358642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2400" dirty="0" err="1">
                <a:solidFill>
                  <a:srgbClr val="FF0000"/>
                </a:solidFill>
                <a:latin typeface="Arial Black" pitchFamily="34" charset="0"/>
                <a:cs typeface="+mn-cs"/>
              </a:rPr>
              <a:t>Арест</a:t>
            </a:r>
            <a:r>
              <a:rPr lang="uk-UA" altLang="ru-RU" sz="2400" i="1" dirty="0">
                <a:solidFill>
                  <a:srgbClr val="C00000"/>
                </a:solidFill>
              </a:rPr>
              <a:t> </a:t>
            </a:r>
            <a:r>
              <a:rPr lang="uk-UA" altLang="ru-RU" sz="1600" i="1" dirty="0"/>
              <a:t>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41794" y="814387"/>
            <a:ext cx="3798158" cy="28315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 eaLnBrk="1" hangingPunct="1"/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августе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1937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поехал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Ленинград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арестован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обвинению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связях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польской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японской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разведками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, став 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жертвой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ложных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показаний. </a:t>
            </a:r>
          </a:p>
          <a:p>
            <a:pPr indent="457200" eaLnBrk="1" hangingPunct="1"/>
            <a:endParaRPr lang="uk-UA" altLang="ru-RU" sz="1800" i="1" dirty="0">
              <a:latin typeface="Times New Roman" pitchFamily="18" charset="0"/>
              <a:cs typeface="Times New Roman" pitchFamily="18" charset="0"/>
            </a:endParaRPr>
          </a:p>
          <a:p>
            <a:pPr indent="457200" eaLnBrk="1" hangingPunct="1"/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С 17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1937 по 22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1940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содержался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Внутренней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 smtClean="0">
                <a:latin typeface="Times New Roman" pitchFamily="18" charset="0"/>
                <a:cs typeface="Times New Roman" pitchFamily="18" charset="0"/>
              </a:rPr>
              <a:t>тюрьме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ru-RU" sz="1800" i="1" dirty="0">
              <a:latin typeface="Times New Roman" pitchFamily="18" charset="0"/>
              <a:cs typeface="Times New Roman" pitchFamily="18" charset="0"/>
            </a:endParaRPr>
          </a:p>
          <a:p>
            <a:pPr indent="457200" eaLnBrk="1" hangingPunct="1"/>
            <a:r>
              <a:rPr lang="uk-UA" altLang="ru-RU" sz="1600" i="1" dirty="0"/>
              <a:t> 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51520" y="4549676"/>
            <a:ext cx="460851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 eaLnBrk="1" hangingPunct="1"/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В том же </a:t>
            </a: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uk-UA" altLang="ru-RU" sz="1800" i="1" dirty="0" err="1" smtClean="0">
                <a:latin typeface="Times New Roman" pitchFamily="18" charset="0"/>
                <a:cs typeface="Times New Roman" pitchFamily="18" charset="0"/>
              </a:rPr>
              <a:t>ему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присваивается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звание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«генерал-майор». Генерал-майор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Рокоссовский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направлен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Киевский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военный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округ. </a:t>
            </a:r>
            <a:endParaRPr lang="uk-UA" alt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eaLnBrk="1" hangingPunct="1"/>
            <a:r>
              <a:rPr lang="uk-UA" altLang="ru-RU" sz="1800" i="1" dirty="0" err="1" smtClean="0">
                <a:latin typeface="Times New Roman" pitchFamily="18" charset="0"/>
                <a:cs typeface="Times New Roman" pitchFamily="18" charset="0"/>
              </a:rPr>
              <a:t>Предстояло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сформировать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возглавить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9-й </a:t>
            </a:r>
            <a:r>
              <a:rPr lang="uk-UA" altLang="ru-RU" sz="1800" i="1" dirty="0" err="1" smtClean="0">
                <a:latin typeface="Times New Roman" pitchFamily="18" charset="0"/>
                <a:cs typeface="Times New Roman" pitchFamily="18" charset="0"/>
              </a:rPr>
              <a:t>механизированный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  корпус. </a:t>
            </a:r>
            <a:endParaRPr lang="uk-UA" alt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eaLnBrk="1" hangingPunct="1"/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роковому дню 22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корпус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укомплектован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личным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составом. </a:t>
            </a:r>
          </a:p>
        </p:txBody>
      </p:sp>
      <p:pic>
        <p:nvPicPr>
          <p:cNvPr id="7174" name="Picture 9" descr="23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2309587" cy="18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1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AutoShape 1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AutoShape 1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9" name="AutoShape 1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81" name="Picture 22" descr="23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381761" cy="18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4" descr="ANd9GcQZQCLDcJ5K2wFEJJPaSqJzBZUEvFnIYmRE08Nn1Q1JKktF--yb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3865126" cy="20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7223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atherineasquithgallery.com/uploads/posts/2021-02/1612592215_16-p-fon-bledno-zelenii-bez-risunk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317966" y="109036"/>
            <a:ext cx="5998449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Великая Отечественная Война</a:t>
            </a:r>
            <a:endParaRPr lang="uk-UA" altLang="ru-RU" sz="2400" dirty="0">
              <a:solidFill>
                <a:srgbClr val="FF0000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8195" name="Picture 6" descr="&amp;Gcy;&amp;iecy;&amp;ncy;&amp;iecy;&amp;rcy;&amp;acy;&amp;lcy;-&amp;lcy;&amp;iecy;&amp;jcy;&amp;tcy;&amp;iecy;&amp;ncy;&amp;acy;&amp;ncy;&amp;tcy; &amp;Kcy;. &amp;Kcy;. &amp;Rcy;&amp;ocy;&amp;kcy;&amp;ocy;&amp;scy;&amp;scy;&amp;ocy;&amp;vcy;&amp;scy;&amp;kcy;&amp;icy;&amp;jcy; (194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7" y="601074"/>
            <a:ext cx="2123399" cy="282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462618" y="836712"/>
            <a:ext cx="4536281" cy="23083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 eaLnBrk="1" hangingPunct="1"/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ходе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смелой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операции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разгромлены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ударные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группировки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врага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. Противник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отброшен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на 100–250 км от </a:t>
            </a:r>
          </a:p>
          <a:p>
            <a:pPr indent="457200" eaLnBrk="1" hangingPunct="1"/>
            <a:r>
              <a:rPr lang="uk-UA" altLang="ru-RU" sz="1800" i="1" dirty="0" err="1" smtClean="0">
                <a:latin typeface="Times New Roman" pitchFamily="18" charset="0"/>
                <a:cs typeface="Times New Roman" pitchFamily="18" charset="0"/>
              </a:rPr>
              <a:t>Москвы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анесено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первое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крупное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поражение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войне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eaLnBrk="1" hangingPunct="1"/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битву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Москвой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К. К. 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Рокоссовский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награждён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орденом Ленина</a:t>
            </a:r>
            <a:r>
              <a:rPr lang="uk-UA" alt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7" name="Picture 9" descr="150px-Order_of_Lenin_typ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36300"/>
            <a:ext cx="1445047" cy="15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2483768" y="3356992"/>
            <a:ext cx="4100673" cy="14773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 eaLnBrk="1" hangingPunct="1"/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участии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разработан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операции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«Уран» по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окружению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уничтожению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вражеской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 smtClean="0">
                <a:latin typeface="Times New Roman" pitchFamily="18" charset="0"/>
                <a:cs typeface="Times New Roman" pitchFamily="18" charset="0"/>
              </a:rPr>
              <a:t>группировки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eaLnBrk="1" hangingPunct="1"/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награждён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учреждённым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орденом Суворова.</a:t>
            </a:r>
          </a:p>
        </p:txBody>
      </p:sp>
      <p:pic>
        <p:nvPicPr>
          <p:cNvPr id="8199" name="Picture 12" descr="Order of Suvorov 1st cla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11590"/>
            <a:ext cx="1435522" cy="144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5" descr="rok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9" y="3581400"/>
            <a:ext cx="2222397" cy="312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8" descr="&amp;Mcy;&amp;acy;&amp;rcy;&amp;shcy;&amp;acy;&amp;lcy;&amp;softcy;&amp;scy;&amp;kcy;&amp;acy;&amp;yacy; &amp;Zcy;&amp;vcy;&amp;iecy;&amp;zcy;&amp;dcy;&amp;a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526910" cy="21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AutoShape 2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AutoShape 2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AutoShape 2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7" name="Picture 25" descr="inde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97616"/>
            <a:ext cx="1871762" cy="18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8294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2592215_16-p-fon-bledno-zelenii-bez-risunk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265311"/>
            <a:ext cx="777686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</a:rPr>
              <a:t>Великие операции Маршала Советского Союза </a:t>
            </a:r>
            <a:endParaRPr lang="ru-RU" alt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11" y="3845540"/>
            <a:ext cx="2687897" cy="258532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 августа 1941 г. по июль 1942 г. Рокоссовский находился во главе 16-й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армии. Принял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участие в Смоленской,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Московской,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Сталинградской,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Курской битвах. </a:t>
            </a:r>
          </a:p>
          <a:p>
            <a:endParaRPr lang="ru-RU" dirty="0"/>
          </a:p>
        </p:txBody>
      </p:sp>
      <p:pic>
        <p:nvPicPr>
          <p:cNvPr id="1026" name="Picture 2" descr="http://i.imgur.com/2FmROP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353159" cy="2503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cyclopedia.mil.ru/files/morf/iv_rokossovsky_f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74" y="4263488"/>
            <a:ext cx="3348372" cy="2431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usslav.ru/pict/stalingradskaya-bitva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415543" cy="2647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3845540"/>
            <a:ext cx="2664296" cy="258532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битве под Сталинградом успешно провёл контрнаступление во взаимодействии с другими фронтами, а затем ликвидацию окружённой группировки.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3724583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catherineasquithgallery.com/uploads/posts/2021-02/1612592215_16-p-fon-bledno-zelenii-bez-risunk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9218" name="Picture 5" descr="230px-Marsza%C5%82ek_Polska%2C_Konstanty_Rokossows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4" y="981261"/>
            <a:ext cx="2176473" cy="290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79512" y="4088685"/>
            <a:ext cx="2232248" cy="8617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Константин</a:t>
            </a:r>
            <a:r>
              <a:rPr lang="uk-UA" alt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600" i="1" dirty="0" err="1">
                <a:latin typeface="Times New Roman" pitchFamily="18" charset="0"/>
                <a:cs typeface="Times New Roman" pitchFamily="18" charset="0"/>
              </a:rPr>
              <a:t>Рокоссовский</a:t>
            </a:r>
            <a:r>
              <a:rPr lang="uk-UA" alt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altLang="ru-RU" sz="1600" i="1" dirty="0" err="1"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uk-UA" altLang="ru-RU" sz="1600" i="1" dirty="0">
                <a:latin typeface="Times New Roman" pitchFamily="18" charset="0"/>
                <a:cs typeface="Times New Roman" pitchFamily="18" charset="0"/>
              </a:rPr>
              <a:t> маршала </a:t>
            </a:r>
            <a:r>
              <a:rPr lang="uk-UA" altLang="ru-RU" sz="1600" i="1" dirty="0" err="1">
                <a:latin typeface="Times New Roman" pitchFamily="18" charset="0"/>
                <a:cs typeface="Times New Roman" pitchFamily="18" charset="0"/>
              </a:rPr>
              <a:t>Польши</a:t>
            </a:r>
            <a:r>
              <a:rPr lang="uk-UA" alt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344779" y="188913"/>
            <a:ext cx="649889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Деятельность в послевоенные годы</a:t>
            </a:r>
            <a:endParaRPr lang="uk-UA" altLang="ru-RU" sz="2400" dirty="0">
              <a:solidFill>
                <a:srgbClr val="FF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203848" y="1340768"/>
            <a:ext cx="5472608" cy="23083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 eaLnBrk="1" hangingPunct="1"/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1945 до 1949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, по приказу Верховного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Главнокомандующего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, Рокоссовский —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создатель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Главнокомандующий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Северной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группой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войск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altLang="ru-RU" sz="1800" i="1" dirty="0" err="1"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lang="uk-UA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Польши</a:t>
            </a:r>
            <a:r>
              <a:rPr lang="uk-UA" alt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eaLnBrk="1" hangingPunct="1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конце 1949 года, 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Рокоссовскому было присвоено воинское звание — Маршал Польши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eaLnBrk="1" hangingPunct="1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1956 г. Рокоссовский вернулся в СССР и занял должность заместителя министра обороны СССР</a:t>
            </a:r>
            <a:endParaRPr lang="uk-UA" alt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13" descr="polsha_posle_vtoroi_mirovoi_voi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2869141" cy="21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7379442" y="2044254"/>
            <a:ext cx="496806" cy="390589"/>
          </a:xfrm>
          <a:prstGeom prst="ellips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9227" name="AutoShape 1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AutoShape 1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AutoShape 2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AutoShape 2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AutoShape 2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4" name="AutoShape 2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35" name="Picture 29" descr="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80" y="4653136"/>
            <a:ext cx="3104987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8886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catherineasquithgallery.com/uploads/posts/2021-02/1612592215_16-p-fon-bledno-zelenii-bez-risunk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35696" y="260648"/>
            <a:ext cx="4381329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Увековечивание памяти</a:t>
            </a:r>
            <a:endParaRPr lang="uk-UA" altLang="ru-RU" sz="2400" dirty="0">
              <a:solidFill>
                <a:srgbClr val="FF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0243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4" name="Picture 7" descr="ind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232248" cy="166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51520" y="2564904"/>
            <a:ext cx="2307619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Памятник в Благовещенске</a:t>
            </a:r>
            <a:endParaRPr lang="uk-UA" alt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9" descr="ind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2150560" cy="161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843808" y="2492896"/>
            <a:ext cx="1827872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Памятник </a:t>
            </a:r>
            <a:endParaRPr lang="en-US" alt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Нижнем Новгороде</a:t>
            </a:r>
            <a:endParaRPr lang="uk-UA" alt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11" descr="inde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1325825" cy="174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227573" y="2564904"/>
            <a:ext cx="1286570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Памятник </a:t>
            </a:r>
            <a:endParaRPr lang="en-US" alt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i="1" dirty="0" smtClean="0">
                <a:latin typeface="Times New Roman" pitchFamily="18" charset="0"/>
                <a:cs typeface="Times New Roman" pitchFamily="18" charset="0"/>
              </a:rPr>
              <a:t>Великих </a:t>
            </a:r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Луках</a:t>
            </a:r>
            <a:endParaRPr lang="uk-UA" alt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AutoShape 1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51" name="Picture 15" descr="ind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34" r="18079"/>
          <a:stretch>
            <a:fillRect/>
          </a:stretch>
        </p:blipFill>
        <p:spPr bwMode="auto">
          <a:xfrm>
            <a:off x="1907704" y="3573016"/>
            <a:ext cx="1008112" cy="16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6" descr="inde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1373925" cy="18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7" descr="imag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1094755" cy="164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8" descr="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327199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9" descr="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20"/>
            <a:ext cx="1197902" cy="17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2195736" y="5805264"/>
            <a:ext cx="2098395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Книги о Рокоссовском</a:t>
            </a:r>
            <a:endParaRPr lang="uk-UA" alt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7" name="Picture 21" descr="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1342167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2" descr="imag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76872"/>
            <a:ext cx="1252836" cy="16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Text Box 23"/>
          <p:cNvSpPr txBox="1">
            <a:spLocks noChangeArrowheads="1"/>
          </p:cNvSpPr>
          <p:nvPr/>
        </p:nvSpPr>
        <p:spPr bwMode="auto">
          <a:xfrm>
            <a:off x="6762504" y="332656"/>
            <a:ext cx="2003625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Книги Рокоссовского</a:t>
            </a:r>
            <a:endParaRPr lang="uk-UA" alt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31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262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Родился Маршал Советского Союза Константин Константинович Рокоссовский 21 декабря 1896 года в городе Великие Луки, в семье железнодорожного машиниста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Кремлевская стена.  Место захоронения Рокоссовского К.К.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Рокоссовский Константин Константинович </dc:title>
  <dc:creator>Анна</dc:creator>
  <cp:lastModifiedBy>ok</cp:lastModifiedBy>
  <cp:revision>36</cp:revision>
  <dcterms:created xsi:type="dcterms:W3CDTF">2015-01-30T11:33:58Z</dcterms:created>
  <dcterms:modified xsi:type="dcterms:W3CDTF">2021-12-20T09:01:10Z</dcterms:modified>
</cp:coreProperties>
</file>