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8" r:id="rId2"/>
    <p:sldId id="299" r:id="rId3"/>
    <p:sldId id="284" r:id="rId4"/>
    <p:sldId id="285" r:id="rId5"/>
    <p:sldId id="286" r:id="rId6"/>
    <p:sldId id="287" r:id="rId7"/>
    <p:sldId id="288" r:id="rId8"/>
    <p:sldId id="259" r:id="rId9"/>
    <p:sldId id="292" r:id="rId10"/>
    <p:sldId id="289" r:id="rId11"/>
    <p:sldId id="281" r:id="rId12"/>
    <p:sldId id="290" r:id="rId13"/>
    <p:sldId id="275" r:id="rId14"/>
    <p:sldId id="276" r:id="rId15"/>
    <p:sldId id="293" r:id="rId16"/>
    <p:sldId id="295" r:id="rId17"/>
    <p:sldId id="298" r:id="rId18"/>
    <p:sldId id="294" r:id="rId19"/>
    <p:sldId id="263" r:id="rId20"/>
    <p:sldId id="262" r:id="rId21"/>
    <p:sldId id="300" r:id="rId2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00FF"/>
    <a:srgbClr val="BDBEC1"/>
    <a:srgbClr val="E9E6E5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02AFBD-A37D-4F2E-88CC-E1E0A39AFEF7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42355DA-C196-45DB-BBB1-A12631846A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731D4C-580A-4274-8444-91ED2520A338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731D4C-580A-4274-8444-91ED2520A338}" type="slidenum">
              <a:rPr lang="ru-RU" altLang="ru-RU">
                <a:latin typeface="Calibri" panose="020F0502020204030204" pitchFamily="34" charset="0"/>
              </a:rPr>
              <a:pPr eaLnBrk="1" hangingPunct="1"/>
              <a:t>21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29A7F-9BEE-4849-9EE0-C06884464695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E4847-E33B-4091-9724-96C7E0F8A5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4587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DA54-BF3E-4716-9899-8FC4E73428E8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406B-E9FE-4A9C-9E5F-4E578C8A41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8097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6F34-9F76-468A-9C87-97780076BCFE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B70A6-D568-4871-95D3-27B3EEC462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7995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2C59-34B6-4598-93F3-6BBA2A81A221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8461B-7BCC-41FC-8DBA-4C0C272D54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7814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14D0-02BC-4BF3-9B9C-BDE1488E8D14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A99EB-3C4D-4454-B2C3-8D19D8A33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23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31CC8-1C7F-4C10-962D-E1705A8CBDF6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1C704-4751-45E0-9E6C-73E980F673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944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5C15-2D6D-4C0E-8FCC-1592E5384108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EBA98-12F5-4146-AE38-D50BEAC53B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755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DCF1-0BFC-4A3C-85CA-68729E788665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D8761-3CEF-4FD4-9446-CA136C55C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486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DE6D-735F-4C7C-B483-57F12D7345A0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C8E5E-F999-4E4A-AF1B-2196EFF28A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7068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DA4-31B4-450D-A3E9-B246F4C01D0C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C3EF0-1BA4-46C2-BF52-EA03D9DA6E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25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3D72-96B3-4674-9769-A7372B4070B8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70D52-AC3E-4827-A59C-A4A89A536E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541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AB17-2DD2-4126-A2CD-9D306DB3F84E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F755E-552A-492C-89C5-635EA0852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CF19A14-DD3E-4029-B8BC-BB3853FFDB16}" type="datetimeFigureOut">
              <a:rPr lang="ru-RU"/>
              <a:pPr>
                <a:defRPr/>
              </a:pPr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B81BC48-1052-4BC8-9499-333781C08D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0%B0%D0%B2%D0%BE%D1%81%D0%BB%D0%B0%D0%B2%D0%B8%D0%B5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ru.wikipedia.org/wiki/%D0%A1%D0%B2%D1%8F%D1%82%D0%BE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ru.wikipedia.org/wiki/%D0%A0%D0%B0%D0%B2%D0%BD%D0%BE%D0%B0%D0%BF%D0%BE%D1%81%D1%82%D0%BE%D0%BB%D1%8C%D0%BD%D1%8B%D0%B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332656"/>
            <a:ext cx="7416824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4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«Откуда азбука пришла»</a:t>
            </a: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597150" cy="83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4427984" y="1340769"/>
            <a:ext cx="31051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мая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636912"/>
            <a:ext cx="5365104" cy="3108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День славянской письменности и культуры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Кирилл и Мефодий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640"/>
            <a:ext cx="7777163" cy="108453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altLang="ru-RU" sz="4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Равноапостольные святые</a:t>
            </a:r>
            <a:r>
              <a:rPr lang="ru-RU" alt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0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042988" y="1277938"/>
            <a:ext cx="32940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и Мефодий почитаются как 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tooltip="Святой"/>
              </a:rPr>
              <a:t>святые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на Востоке, и на Западе. </a:t>
            </a:r>
          </a:p>
          <a:p>
            <a:pPr eaLnBrk="1" hangingPunct="1">
              <a:defRPr/>
            </a:pPr>
            <a:endParaRPr lang="ru-RU" alt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славянском 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tooltip="Православие"/>
              </a:rPr>
              <a:t>православии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почитаются как святые 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вноапостольные"/>
              </a:rPr>
              <a:t>равноапостольные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учи́тели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слове́нские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52925"/>
            <a:ext cx="1800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373563"/>
            <a:ext cx="15097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73175"/>
            <a:ext cx="4067175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132856"/>
            <a:ext cx="4068763" cy="396081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 честь Кирилла и </a:t>
            </a:r>
            <a:r>
              <a:rPr lang="ru-RU" alt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Мефодия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государственный праздник в России, Болгарии, Чехии, Словакии и Республике Македонии. В России, Болгарии и Македонии праздник отмечается 24 мая; в России и Болгарии он носит имя День славянской культуры и письменности, в Македонии — День Святых Кирилла и </a:t>
            </a:r>
            <a:r>
              <a:rPr lang="ru-RU" alt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Мефодия</a:t>
            </a: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Чехии и Словакии праздник отмечается 5 июля.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353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spc="50" dirty="0">
                <a:ln w="11430"/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 мая - День славянской письменности и культуры, День памяти святых равноапостольных Кирилла И </a:t>
            </a:r>
            <a:r>
              <a:rPr lang="ru-RU" altLang="ru-RU" sz="2800" b="1" spc="50" dirty="0" err="1">
                <a:ln w="11430"/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Мефодия</a:t>
            </a:r>
            <a:endParaRPr lang="ru-RU" altLang="ru-RU" sz="2800" b="1" spc="50" dirty="0">
              <a:ln w="11430"/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713" y="1731858"/>
            <a:ext cx="3394719" cy="474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2713"/>
            <a:ext cx="8229600" cy="15160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altLang="ru-RU" sz="4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же была создана славянская азбука?</a:t>
            </a:r>
            <a:r>
              <a:rPr lang="ru-RU" alt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0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67744" y="3717032"/>
          <a:ext cx="4248472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0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греческие 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Aa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Bb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Gg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Dd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Ee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Kk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Ll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Mm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7" marR="9527" marT="9523" marB="9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славянские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Аа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Вв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Гг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Дд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Ее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Кк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Лл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Мм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7" marR="9527" marT="9523" marB="952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371" name="Rectangle 1"/>
          <p:cNvSpPr>
            <a:spLocks noChangeArrowheads="1"/>
          </p:cNvSpPr>
          <p:nvPr/>
        </p:nvSpPr>
        <p:spPr bwMode="auto">
          <a:xfrm>
            <a:off x="468313" y="1700808"/>
            <a:ext cx="8352159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и Мефодий взяли греческий алфавит и приспособили его для звуков славянского языка. </a:t>
            </a:r>
          </a:p>
          <a:p>
            <a:pPr>
              <a:defRPr/>
            </a:pPr>
            <a:endParaRPr lang="ru-RU" alt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наша азбука — “дочка” греческого алфавита.</a:t>
            </a:r>
          </a:p>
          <a:p>
            <a:pPr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наши буквы взяты из греческого, поэтому они и с виду на них похожи.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115888"/>
            <a:ext cx="3816350" cy="5876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DS Yermak_D" pitchFamily="66" charset="-52"/>
              </a:rPr>
              <a:t>З</a:t>
            </a:r>
            <a:r>
              <a:rPr lang="ru-RU" altLang="ru-RU" b="1" dirty="0" smtClean="0"/>
              <a:t> - зело</a:t>
            </a:r>
            <a:br>
              <a:rPr lang="ru-RU" altLang="ru-RU" b="1" dirty="0" smtClean="0"/>
            </a:br>
            <a:r>
              <a:rPr lang="ru-RU" altLang="ru-RU" b="1" dirty="0" smtClean="0">
                <a:latin typeface="DS Yermak_D" pitchFamily="66" charset="-52"/>
              </a:rPr>
              <a:t>И</a:t>
            </a:r>
            <a:r>
              <a:rPr lang="ru-RU" altLang="ru-RU" b="1" dirty="0" smtClean="0"/>
              <a:t> - иже</a:t>
            </a:r>
            <a:br>
              <a:rPr lang="ru-RU" altLang="ru-RU" b="1" dirty="0" smtClean="0"/>
            </a:br>
            <a:r>
              <a:rPr lang="ru-RU" altLang="ru-RU" b="1" dirty="0" smtClean="0">
                <a:latin typeface="DS Yermak_D" pitchFamily="66" charset="-52"/>
              </a:rPr>
              <a:t>К </a:t>
            </a:r>
            <a:r>
              <a:rPr lang="ru-RU" altLang="ru-RU" b="1" dirty="0" smtClean="0"/>
              <a:t>- </a:t>
            </a:r>
            <a:r>
              <a:rPr lang="ru-RU" altLang="ru-RU" b="1" dirty="0" err="1" smtClean="0"/>
              <a:t>како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>
                <a:latin typeface="DS Yermak_D" pitchFamily="66" charset="-52"/>
              </a:rPr>
              <a:t>Л</a:t>
            </a:r>
            <a:r>
              <a:rPr lang="ru-RU" altLang="ru-RU" b="1" dirty="0" smtClean="0"/>
              <a:t> - люди</a:t>
            </a:r>
            <a:br>
              <a:rPr lang="ru-RU" altLang="ru-RU" b="1" dirty="0" smtClean="0"/>
            </a:br>
            <a:r>
              <a:rPr lang="ru-RU" altLang="ru-RU" b="1" dirty="0" smtClean="0">
                <a:latin typeface="DS Yermak_D" pitchFamily="66" charset="-52"/>
              </a:rPr>
              <a:t>М</a:t>
            </a:r>
            <a:r>
              <a:rPr lang="ru-RU" altLang="ru-RU" b="1" dirty="0" smtClean="0"/>
              <a:t> - мыслит</a:t>
            </a:r>
            <a:r>
              <a:rPr lang="ru-RU" altLang="ru-RU" sz="4800" b="1" dirty="0" smtClean="0"/>
              <a:t/>
            </a:r>
            <a:br>
              <a:rPr lang="ru-RU" altLang="ru-RU" sz="4800" b="1" dirty="0" smtClean="0"/>
            </a:br>
            <a:r>
              <a:rPr lang="ru-RU" altLang="ru-RU" b="1" dirty="0" smtClean="0">
                <a:latin typeface="DS Yermak_D" pitchFamily="66" charset="-52"/>
              </a:rPr>
              <a:t>Н </a:t>
            </a:r>
            <a:r>
              <a:rPr lang="ru-RU" altLang="ru-RU" b="1" dirty="0" smtClean="0"/>
              <a:t>- наш</a:t>
            </a:r>
            <a:r>
              <a:rPr lang="ru-RU" altLang="ru-RU" sz="4800" b="1" dirty="0" smtClean="0"/>
              <a:t/>
            </a:r>
            <a:br>
              <a:rPr lang="ru-RU" altLang="ru-RU" sz="4800" b="1" dirty="0" smtClean="0"/>
            </a:br>
            <a:endParaRPr lang="ru-RU" altLang="ru-RU" sz="48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476250"/>
            <a:ext cx="3600450" cy="62372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z="3600" b="1" smtClean="0">
              <a:latin typeface="DS Yermak_D" pitchFamily="66" charset="-5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 b="1" smtClean="0">
                <a:latin typeface="DS Yermak_D" pitchFamily="66" charset="-52"/>
              </a:rPr>
              <a:t>А</a:t>
            </a:r>
            <a:r>
              <a:rPr lang="ru-RU" altLang="ru-RU" sz="3600" b="1" smtClean="0"/>
              <a:t> - аз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 b="1" smtClean="0">
                <a:latin typeface="DS Yermak_D" pitchFamily="66" charset="-52"/>
              </a:rPr>
              <a:t>Б</a:t>
            </a:r>
            <a:r>
              <a:rPr lang="ru-RU" altLang="ru-RU" sz="3600" b="1" smtClean="0"/>
              <a:t> - буки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 b="1" smtClean="0">
                <a:latin typeface="DS Yermak_D" pitchFamily="66" charset="-52"/>
              </a:rPr>
              <a:t>В</a:t>
            </a:r>
            <a:r>
              <a:rPr lang="ru-RU" altLang="ru-RU" sz="3600" b="1" smtClean="0"/>
              <a:t> - веди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 b="1" smtClean="0">
                <a:latin typeface="DS Yermak_D" pitchFamily="66" charset="-52"/>
              </a:rPr>
              <a:t>Г</a:t>
            </a:r>
            <a:r>
              <a:rPr lang="ru-RU" altLang="ru-RU" sz="3600" b="1" smtClean="0"/>
              <a:t>- глаголь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 b="1" smtClean="0">
                <a:latin typeface="DS Yermak_D" pitchFamily="66" charset="-52"/>
              </a:rPr>
              <a:t>Д</a:t>
            </a:r>
            <a:r>
              <a:rPr lang="ru-RU" altLang="ru-RU" sz="3600" b="1" smtClean="0"/>
              <a:t> - добро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 b="1" smtClean="0">
                <a:latin typeface="DS Yermak_D" pitchFamily="66" charset="-52"/>
              </a:rPr>
              <a:t>Е</a:t>
            </a:r>
            <a:r>
              <a:rPr lang="ru-RU" altLang="ru-RU" sz="3600" b="1" smtClean="0"/>
              <a:t> - есть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 b="1" smtClean="0">
                <a:latin typeface="DS Yermak_D" pitchFamily="66" charset="-52"/>
              </a:rPr>
              <a:t>Ж</a:t>
            </a:r>
            <a:r>
              <a:rPr lang="ru-RU" altLang="ru-RU" sz="3600" b="1" smtClean="0"/>
              <a:t> -живете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188913"/>
            <a:ext cx="3168650" cy="6453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smtClean="0">
                <a:latin typeface="DS Yermak_D" pitchFamily="66" charset="-52"/>
              </a:rPr>
              <a:t>Ч</a:t>
            </a:r>
            <a:r>
              <a:rPr lang="ru-RU" altLang="ru-RU" b="1" smtClean="0"/>
              <a:t> - червь</a:t>
            </a:r>
            <a:br>
              <a:rPr lang="ru-RU" altLang="ru-RU" b="1" smtClean="0"/>
            </a:br>
            <a:r>
              <a:rPr lang="ru-RU" altLang="ru-RU" b="1" smtClean="0">
                <a:latin typeface="DS Yermak_D" pitchFamily="66" charset="-52"/>
              </a:rPr>
              <a:t>Ш</a:t>
            </a:r>
            <a:r>
              <a:rPr lang="ru-RU" altLang="ru-RU" b="1" smtClean="0"/>
              <a:t> - ша</a:t>
            </a:r>
            <a:br>
              <a:rPr lang="ru-RU" altLang="ru-RU" b="1" smtClean="0"/>
            </a:br>
            <a:r>
              <a:rPr lang="ru-RU" altLang="ru-RU" b="1" smtClean="0">
                <a:latin typeface="DS Yermak_D" pitchFamily="66" charset="-52"/>
              </a:rPr>
              <a:t>Ъ</a:t>
            </a:r>
            <a:r>
              <a:rPr lang="ru-RU" altLang="ru-RU" b="1" smtClean="0"/>
              <a:t>  - ер</a:t>
            </a:r>
            <a:br>
              <a:rPr lang="ru-RU" altLang="ru-RU" b="1" smtClean="0"/>
            </a:br>
            <a:r>
              <a:rPr lang="ru-RU" altLang="ru-RU" b="1" smtClean="0">
                <a:latin typeface="DS Yermak_D" pitchFamily="66" charset="-52"/>
              </a:rPr>
              <a:t>Ь</a:t>
            </a:r>
            <a:r>
              <a:rPr lang="en-US" altLang="ru-RU" b="1" smtClean="0">
                <a:latin typeface="DS Yermak_D" pitchFamily="66" charset="-52"/>
              </a:rPr>
              <a:t>I</a:t>
            </a:r>
            <a:r>
              <a:rPr lang="en-US" altLang="ru-RU" b="1" smtClean="0"/>
              <a:t> </a:t>
            </a:r>
            <a:r>
              <a:rPr lang="ru-RU" altLang="ru-RU" b="1" smtClean="0"/>
              <a:t>- еры</a:t>
            </a:r>
            <a:br>
              <a:rPr lang="ru-RU" altLang="ru-RU" b="1" smtClean="0"/>
            </a:br>
            <a:r>
              <a:rPr lang="ru-RU" altLang="ru-RU" b="1" smtClean="0">
                <a:latin typeface="DS Yermak_D" pitchFamily="66" charset="-52"/>
              </a:rPr>
              <a:t>Ь</a:t>
            </a:r>
            <a:r>
              <a:rPr lang="ru-RU" altLang="ru-RU" b="1" smtClean="0"/>
              <a:t> – ерь</a:t>
            </a:r>
            <a:br>
              <a:rPr lang="ru-RU" altLang="ru-RU" b="1" smtClean="0"/>
            </a:br>
            <a:r>
              <a:rPr lang="ru-RU" altLang="ru-RU" b="1" smtClean="0">
                <a:latin typeface="DS Yermak_D" pitchFamily="66" charset="-52"/>
              </a:rPr>
              <a:t>Ю</a:t>
            </a:r>
            <a:r>
              <a:rPr lang="ru-RU" altLang="ru-RU" b="1" smtClean="0"/>
              <a:t> - ю</a:t>
            </a:r>
            <a:br>
              <a:rPr lang="ru-RU" altLang="ru-RU" b="1" smtClean="0"/>
            </a:br>
            <a:r>
              <a:rPr lang="ru-RU" altLang="ru-RU" b="1" smtClean="0">
                <a:latin typeface="DS Yermak_D" pitchFamily="66" charset="-52"/>
              </a:rPr>
              <a:t>Я</a:t>
            </a:r>
            <a:r>
              <a:rPr lang="ru-RU" altLang="ru-RU" b="1" smtClean="0"/>
              <a:t> - я</a:t>
            </a:r>
            <a:r>
              <a:rPr lang="en-US" altLang="ru-RU" b="1" smtClean="0">
                <a:latin typeface="DS Yermak_D" pitchFamily="66" charset="-52"/>
              </a:rPr>
              <a:t/>
            </a:r>
            <a:br>
              <a:rPr lang="en-US" altLang="ru-RU" b="1" smtClean="0">
                <a:latin typeface="DS Yermak_D" pitchFamily="66" charset="-52"/>
              </a:rPr>
            </a:br>
            <a:r>
              <a:rPr lang="en-US" altLang="ru-RU" b="1" smtClean="0">
                <a:latin typeface="DS Yermak_D" pitchFamily="66" charset="-52"/>
              </a:rPr>
              <a:t>Y</a:t>
            </a:r>
            <a:r>
              <a:rPr lang="en-US" altLang="ru-RU" b="1" smtClean="0"/>
              <a:t> </a:t>
            </a:r>
            <a:r>
              <a:rPr lang="ru-RU" altLang="ru-RU" b="1" smtClean="0"/>
              <a:t>- ижица</a:t>
            </a: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/>
            </a:r>
            <a:br>
              <a:rPr lang="ru-RU" altLang="ru-RU" sz="3200" b="1" smtClean="0"/>
            </a:br>
            <a:endParaRPr lang="ru-RU" altLang="ru-RU" sz="3200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5888"/>
            <a:ext cx="3851275" cy="6858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4800" b="1" smtClean="0">
                <a:latin typeface="DS Yermak_D" pitchFamily="66" charset="-52"/>
              </a:rPr>
              <a:t> О</a:t>
            </a:r>
            <a:r>
              <a:rPr lang="ru-RU" altLang="ru-RU" sz="4800" b="1" smtClean="0"/>
              <a:t> - он</a:t>
            </a:r>
            <a:r>
              <a:rPr lang="ru-RU" altLang="ru-RU" sz="4800" b="1" smtClean="0">
                <a:latin typeface="DS Yermak_D" pitchFamily="66" charset="-52"/>
              </a:rPr>
              <a:t/>
            </a:r>
            <a:br>
              <a:rPr lang="ru-RU" altLang="ru-RU" sz="4800" b="1" smtClean="0">
                <a:latin typeface="DS Yermak_D" pitchFamily="66" charset="-52"/>
              </a:rPr>
            </a:br>
            <a:r>
              <a:rPr lang="ru-RU" altLang="ru-RU" sz="4800" b="1" smtClean="0">
                <a:latin typeface="DS Yermak_D" pitchFamily="66" charset="-52"/>
              </a:rPr>
              <a:t>П</a:t>
            </a:r>
            <a:r>
              <a:rPr lang="ru-RU" altLang="ru-RU" sz="4800" b="1" smtClean="0"/>
              <a:t> - покой</a:t>
            </a:r>
            <a:br>
              <a:rPr lang="ru-RU" altLang="ru-RU" sz="4800" b="1" smtClean="0"/>
            </a:br>
            <a:r>
              <a:rPr lang="ru-RU" altLang="ru-RU" sz="4800" b="1" smtClean="0">
                <a:latin typeface="DS Yermak_D" pitchFamily="66" charset="-52"/>
              </a:rPr>
              <a:t>Р</a:t>
            </a:r>
            <a:r>
              <a:rPr lang="ru-RU" altLang="ru-RU" sz="4800" b="1" smtClean="0"/>
              <a:t> - рцы</a:t>
            </a:r>
            <a:r>
              <a:rPr lang="ru-RU" altLang="ru-RU" sz="4800" b="1" smtClean="0">
                <a:latin typeface="DS Yermak_D" pitchFamily="66" charset="-52"/>
              </a:rPr>
              <a:t/>
            </a:r>
            <a:br>
              <a:rPr lang="ru-RU" altLang="ru-RU" sz="4800" b="1" smtClean="0">
                <a:latin typeface="DS Yermak_D" pitchFamily="66" charset="-52"/>
              </a:rPr>
            </a:br>
            <a:r>
              <a:rPr lang="ru-RU" altLang="ru-RU" sz="4800" b="1" smtClean="0">
                <a:latin typeface="DS Yermak_D" pitchFamily="66" charset="-52"/>
              </a:rPr>
              <a:t>С</a:t>
            </a:r>
            <a:r>
              <a:rPr lang="ru-RU" altLang="ru-RU" sz="4800" b="1" smtClean="0"/>
              <a:t> - слово</a:t>
            </a:r>
            <a:r>
              <a:rPr lang="ru-RU" altLang="ru-RU" sz="4800" b="1" smtClean="0">
                <a:latin typeface="DS Yermak_D" pitchFamily="66" charset="-52"/>
              </a:rPr>
              <a:t/>
            </a:r>
            <a:br>
              <a:rPr lang="ru-RU" altLang="ru-RU" sz="4800" b="1" smtClean="0">
                <a:latin typeface="DS Yermak_D" pitchFamily="66" charset="-52"/>
              </a:rPr>
            </a:br>
            <a:r>
              <a:rPr lang="ru-RU" altLang="ru-RU" sz="4800" b="1" smtClean="0">
                <a:latin typeface="DS Yermak_D" pitchFamily="66" charset="-52"/>
              </a:rPr>
              <a:t>т-</a:t>
            </a:r>
            <a:r>
              <a:rPr lang="ru-RU" altLang="ru-RU" sz="4800" b="1" smtClean="0"/>
              <a:t> твердо</a:t>
            </a:r>
            <a:br>
              <a:rPr lang="ru-RU" altLang="ru-RU" sz="4800" b="1" smtClean="0"/>
            </a:br>
            <a:r>
              <a:rPr lang="ru-RU" altLang="ru-RU" sz="4800" b="1" smtClean="0">
                <a:latin typeface="DS Yermak_D" pitchFamily="66" charset="-52"/>
              </a:rPr>
              <a:t>У</a:t>
            </a:r>
            <a:r>
              <a:rPr lang="ru-RU" altLang="ru-RU" sz="4800" b="1" smtClean="0"/>
              <a:t> - ук</a:t>
            </a:r>
            <a:r>
              <a:rPr lang="ru-RU" altLang="ru-RU" sz="4800" b="1" smtClean="0">
                <a:latin typeface="DS Yermak_D" pitchFamily="66" charset="-52"/>
              </a:rPr>
              <a:t/>
            </a:r>
            <a:br>
              <a:rPr lang="ru-RU" altLang="ru-RU" sz="4800" b="1" smtClean="0">
                <a:latin typeface="DS Yermak_D" pitchFamily="66" charset="-52"/>
              </a:rPr>
            </a:br>
            <a:r>
              <a:rPr lang="ru-RU" altLang="ru-RU" sz="4800" b="1" smtClean="0">
                <a:latin typeface="DS Yermak_D" pitchFamily="66" charset="-52"/>
              </a:rPr>
              <a:t>Ф</a:t>
            </a:r>
            <a:r>
              <a:rPr lang="ru-RU" altLang="ru-RU" sz="4800" b="1" smtClean="0"/>
              <a:t> - ферт</a:t>
            </a:r>
            <a:br>
              <a:rPr lang="ru-RU" altLang="ru-RU" sz="4800" b="1" smtClean="0"/>
            </a:br>
            <a:r>
              <a:rPr lang="ru-RU" altLang="ru-RU" sz="4800" b="1" smtClean="0">
                <a:latin typeface="DS Yermak_D" pitchFamily="66" charset="-52"/>
              </a:rPr>
              <a:t>Ц</a:t>
            </a:r>
            <a:r>
              <a:rPr lang="ru-RU" altLang="ru-RU" sz="4800" b="1" smtClean="0"/>
              <a:t> - цы</a:t>
            </a:r>
            <a:br>
              <a:rPr lang="ru-RU" altLang="ru-RU" sz="4800" b="1" smtClean="0"/>
            </a:br>
            <a:r>
              <a:rPr lang="ru-RU" altLang="ru-RU" sz="4800" b="1" smtClean="0"/>
              <a:t/>
            </a:r>
            <a:br>
              <a:rPr lang="ru-RU" altLang="ru-RU" sz="4800" b="1" smtClean="0"/>
            </a:br>
            <a:endParaRPr lang="ru-RU" altLang="ru-RU" sz="4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ириллическое письмо</a:t>
            </a:r>
            <a: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1895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" y="3141663"/>
            <a:ext cx="2381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13" y="5013325"/>
            <a:ext cx="23812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3752850" y="1125538"/>
            <a:ext cx="4962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книги на кириллице также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написаны уставом. Устав — это такое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письмо, когда буквы пишутся прямо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одинаковом расстоянии друг от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друга, без наклона - они как бы "уставлены".</a:t>
            </a:r>
            <a:endParaRPr lang="ru-RU" alt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4405313" y="2665413"/>
            <a:ext cx="4270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середины XIV столетия получил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полуустав, который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 менее красив, чем устав зато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позволял писать быстрее.</a:t>
            </a:r>
            <a:endParaRPr lang="ru-RU" alt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TextBox 4"/>
          <p:cNvSpPr txBox="1">
            <a:spLocks noChangeArrowheads="1"/>
          </p:cNvSpPr>
          <p:nvPr/>
        </p:nvSpPr>
        <p:spPr bwMode="auto">
          <a:xfrm>
            <a:off x="3783013" y="3865563"/>
            <a:ext cx="49323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XV веке полуустав уступает место скорописи.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Рукописи написанные "скорым обычаем",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 связное написание соседних букв,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размашистость письма. В скорописи каждая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имела множество вариантов написания.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развитием скорости появляются признаки </a:t>
            </a:r>
          </a:p>
          <a:p>
            <a:pPr algn="r"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почерка.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935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Происхождение глаголицы</a:t>
            </a:r>
            <a: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133475" y="1901825"/>
            <a:ext cx="79200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С кириллицей все ясно - она происходит от греческого унциального письма, но как объяснить происхождение глаголицы?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       Дело в том, что многие древние алфавиты, в том числе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греческий и латинский, создавались по образцу еще более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древних, т.е. ранее существовавших алфавитов.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Сегодня ученые вынуждены были признаться, что глаголица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не похожа ни на какое другое письмо и скорее всего целиком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  <a:latin typeface="Arial" panose="020B0604020202020204" pitchFamily="34" charset="0"/>
              </a:rPr>
              <a:t>изобретена солунскими братьями Кириллом и Мефодием.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Кириллица и глаголица</a:t>
            </a:r>
            <a: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31875"/>
            <a:ext cx="3208338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343535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34559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719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 алфавите</a:t>
            </a:r>
            <a: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3638"/>
            <a:ext cx="424973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4500563" y="19177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Древнейшая книга на Руси, написанная кириллицей, - Остромирово Евангелие - 1057 года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250825" y="4005263"/>
            <a:ext cx="85693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времена Петра Великого были внесены изменения в начертания некоторых букв, а 11 букв были исключены из алфавита. Новый алфавит стал беднее по содержанию, но проще и более приспособлен к печатанию различных гражданских деловых бумаг. Он так и получил                                                                              название " гражданский ". В 1918 году была проведена новая реформа алфавита, и кириллица потеряла еще четыре буквы: ять, и(I), ижицу, фиту</a:t>
            </a:r>
            <a:r>
              <a:rPr lang="ru-RU" altLang="ru-RU" sz="2000" dirty="0" smtClean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643937" cy="1071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Наследник    кириллицы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143500"/>
            <a:ext cx="8229600" cy="142875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русский алфавит является продолжателем  кириллицы, славянского алфавита, которым пользовались  и пользуются для письма болгары, сербы, русские, украинцы, белорусы и другие народы.  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>
              <a:latin typeface="Book Antiqua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>
              <a:latin typeface="Book Antiqua" pitchFamily="18" charset="0"/>
            </a:endParaRPr>
          </a:p>
        </p:txBody>
      </p:sp>
      <p:pic>
        <p:nvPicPr>
          <p:cNvPr id="29700" name="Picture 2" descr="C:\Documents and Settings\дима\Мои документы\Мои рисунки\333333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8643938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333375"/>
            <a:ext cx="7940675" cy="6477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Сначала было слово</a:t>
            </a:r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</a:br>
            <a:endParaRPr lang="ru-RU" sz="4900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6198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1576388" y="5300663"/>
            <a:ext cx="6569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Но, как средство запечатления информации оно имело </a:t>
            </a:r>
          </a:p>
          <a:p>
            <a:pPr algn="r"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недостатки: оно было ограничено </a:t>
            </a:r>
          </a:p>
          <a:p>
            <a:pPr algn="r"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расстоянием и было кратковременно.</a:t>
            </a:r>
            <a:b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838" y="476250"/>
            <a:ext cx="8461375" cy="5570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Кириллицей мы пользуемся и сегодня, и </a:t>
            </a: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пишем теперь в своих тетрадях именно </a:t>
            </a: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кириллицей. </a:t>
            </a:r>
          </a:p>
          <a:p>
            <a:pPr marL="17463">
              <a:defRPr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наша азбука, составленная Кириллом </a:t>
            </a: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Мефодием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самой простой и </a:t>
            </a: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удобной. </a:t>
            </a:r>
          </a:p>
          <a:p>
            <a:pPr marL="17463">
              <a:defRPr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 содержит оптимальное количество букв - 33. </a:t>
            </a: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человек, изучающий русский язык, должен знать и хранить в </a:t>
            </a: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первых славянских просветителей – братьев Кирилла </a:t>
            </a: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Мефодия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причислены к лику </a:t>
            </a: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святых (равноапостольные). </a:t>
            </a:r>
          </a:p>
          <a:p>
            <a:pPr marL="17463">
              <a:defRPr/>
            </a:pP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Изобретение алфавита – огромный шаг вперед в развитии культуры, </a:t>
            </a:r>
          </a:p>
          <a:p>
            <a:pPr marL="17463"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которому письменность стала доступной многим людям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463"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46725"/>
            <a:ext cx="31400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30286" y="2636912"/>
            <a:ext cx="59570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24136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Позже, древние люди стали использовать материальные носители:</a:t>
            </a:r>
            <a: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900113" y="2044700"/>
            <a:ext cx="27352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носителями </a:t>
            </a:r>
          </a:p>
          <a:p>
            <a:pPr eaLnBrk="1" hangingPunct="1">
              <a:defRPr/>
            </a:pPr>
            <a:r>
              <a:rPr lang="ru-RU" alt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были стены пещер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3388" y="4076700"/>
            <a:ext cx="2019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2088" y="4076700"/>
            <a:ext cx="2133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2484438" y="5895975"/>
            <a:ext cx="619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первые шаги человека к  созданию письменности. </a:t>
            </a:r>
          </a:p>
          <a:p>
            <a:pPr eaLnBrk="1" hangingPunct="1">
              <a:defRPr/>
            </a:pP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люди  стали заменять рисунки символами</a:t>
            </a:r>
            <a:r>
              <a:rPr lang="ru-RU" altLang="ru-RU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775" y="4076700"/>
            <a:ext cx="29797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22438"/>
            <a:ext cx="42672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3603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Другие носители информации:</a:t>
            </a:r>
            <a:endParaRPr lang="ru-RU" sz="36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971550" y="1511300"/>
            <a:ext cx="266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Клинописные</a:t>
            </a:r>
          </a:p>
          <a:p>
            <a:pPr eaLnBrk="1" hangingPunct="1">
              <a:defRPr/>
            </a:pPr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таблички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323975"/>
            <a:ext cx="39846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971550" y="3605213"/>
            <a:ext cx="172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Папирус</a:t>
            </a: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68638"/>
            <a:ext cx="40100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971550" y="5343525"/>
            <a:ext cx="2476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Берестяная </a:t>
            </a:r>
          </a:p>
          <a:p>
            <a:pPr eaLnBrk="1" hangingPunct="1">
              <a:defRPr/>
            </a:pPr>
            <a:r>
              <a:rPr lang="ru-RU" alt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</a:t>
            </a:r>
          </a:p>
        </p:txBody>
      </p:sp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488" y="5092700"/>
            <a:ext cx="398462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 появилась письменность</a:t>
            </a:r>
            <a:r>
              <a:rPr lang="ru-RU" sz="49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394652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4932363" y="2492375"/>
            <a:ext cx="37925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от рисунка </a:t>
            </a:r>
          </a:p>
          <a:p>
            <a:pPr eaLnBrk="1" hangingPunct="1">
              <a:defRPr/>
            </a:pPr>
            <a:r>
              <a:rPr lang="ru-RU" alt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 перешли к знакам, </a:t>
            </a:r>
          </a:p>
          <a:p>
            <a:pPr eaLnBrk="1" hangingPunct="1">
              <a:defRPr/>
            </a:pPr>
            <a:r>
              <a:rPr lang="ru-RU" alt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стали называть </a:t>
            </a:r>
          </a:p>
          <a:p>
            <a:pPr eaLnBrk="1" hangingPunct="1">
              <a:defRPr/>
            </a:pPr>
            <a:r>
              <a:rPr lang="ru-RU" alt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3375"/>
            <a:ext cx="8445822" cy="12954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Славянская азбука и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греческий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endParaRPr lang="ru-RU" sz="36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493713" y="1611313"/>
            <a:ext cx="8280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Слово “</a:t>
            </a:r>
            <a:r>
              <a:rPr lang="ru-RU" alt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азбука”произошло</a:t>
            </a: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названий двух первых букв славянской азбуки: </a:t>
            </a:r>
          </a:p>
          <a:p>
            <a:pPr eaLnBrk="1" hangingPunct="1">
              <a:defRPr/>
            </a:pPr>
            <a:endParaRPr lang="ru-RU" alt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(аз) и Б (буки):</a:t>
            </a:r>
          </a:p>
          <a:p>
            <a:pPr algn="ctr" eaLnBrk="1" hangingPunct="1"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АЗБУКА: АЗ + БУКИ</a:t>
            </a:r>
          </a:p>
          <a:p>
            <a:pPr eaLnBrk="1" hangingPunct="1"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слово “алфавит” происходит из названия двух первых букв греческого алфавита:</a:t>
            </a:r>
          </a:p>
          <a:p>
            <a:pPr eaLnBrk="1" hangingPunct="1"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АЛФАВИТ: АЛЬФА + ВИТА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17681" cy="136815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Необходимость собственной славянской письменности</a:t>
            </a:r>
            <a: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187450" y="2276475"/>
            <a:ext cx="69659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IX веке азбуки не было, и славяне не имели собственных букв.  И поэтому не было и письменности. </a:t>
            </a:r>
          </a:p>
          <a:p>
            <a:pPr eaLnBrk="1" hangingPunct="1">
              <a:defRPr/>
            </a:pPr>
            <a:endParaRPr lang="ru-RU" alt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Славяне не могли написать на своем языке ни книг, ни даже писем друг другу.</a:t>
            </a:r>
            <a:endParaRPr lang="ru-RU" alt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-107950" y="214313"/>
            <a:ext cx="9359900" cy="1198562"/>
          </a:xfrm>
        </p:spPr>
        <p:txBody>
          <a:bodyPr/>
          <a:lstStyle/>
          <a:p>
            <a:pPr eaLnBrk="1" hangingPunct="1"/>
            <a:r>
              <a:rPr lang="ru-RU" altLang="ru-RU" sz="3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Откуда появилась наша азбука?</a:t>
            </a:r>
          </a:p>
        </p:txBody>
      </p:sp>
      <p:pic>
        <p:nvPicPr>
          <p:cNvPr id="18435" name="Рисунок 3" descr="http://www.orthedu.ru/culture/slava/1-17/1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3749675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G:\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24438"/>
            <a:ext cx="3600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4827588" y="1549400"/>
            <a:ext cx="3530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IX веке в Византии, в городе </a:t>
            </a:r>
          </a:p>
          <a:p>
            <a:pPr eaLnBrk="1" hangingPunct="1">
              <a:defRPr/>
            </a:pPr>
            <a:r>
              <a:rPr lang="ru-RU" alt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Солунь</a:t>
            </a: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жили два брата – </a:t>
            </a:r>
          </a:p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и Мефодий. </a:t>
            </a:r>
          </a:p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Были они люди мудрые и </a:t>
            </a:r>
          </a:p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образованные и хорошо </a:t>
            </a:r>
          </a:p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знали славянский язык. </a:t>
            </a:r>
          </a:p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Этих братьев греческий царь </a:t>
            </a:r>
          </a:p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послал к славянам в </a:t>
            </a:r>
          </a:p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просьбу славянского </a:t>
            </a:r>
          </a:p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князя Ростислава, чтобы </a:t>
            </a:r>
          </a:p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славянам о святых </a:t>
            </a:r>
          </a:p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христианских книгах, неизвестных </a:t>
            </a:r>
          </a:p>
          <a:p>
            <a:pPr eaLnBrk="1" hangingPunct="1"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 книжных словах и смысле их.</a:t>
            </a:r>
            <a:endParaRPr lang="ru-RU" alt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G:\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868863"/>
            <a:ext cx="36004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43438" y="1549400"/>
            <a:ext cx="4321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Братья Константин и Мефодий </a:t>
            </a:r>
          </a:p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приехали к славянам, чтобы </a:t>
            </a:r>
          </a:p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славянскую азбуку, </a:t>
            </a:r>
          </a:p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впоследствии стала </a:t>
            </a:r>
          </a:p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называться кириллицей.</a:t>
            </a:r>
          </a:p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В честь Константина, который, </a:t>
            </a:r>
          </a:p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приняв монашество, получил </a:t>
            </a:r>
          </a:p>
          <a:p>
            <a:pPr eaLnBrk="1" hangingPunct="1">
              <a:defRPr/>
            </a:pPr>
            <a:r>
              <a:rPr lang="ru-RU" alt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имя Кирилл).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49400"/>
            <a:ext cx="4014787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707</Words>
  <Application>Microsoft Office PowerPoint</Application>
  <PresentationFormat>Экран (4:3)</PresentationFormat>
  <Paragraphs>135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Слайд 1</vt:lpstr>
      <vt:lpstr> Сначала было слово </vt:lpstr>
      <vt:lpstr> Позже, древние люди стали использовать материальные носители: </vt:lpstr>
      <vt:lpstr>Другие носители информации:</vt:lpstr>
      <vt:lpstr> Так появилась письменность </vt:lpstr>
      <vt:lpstr>Славянская азбука и греческий алфавит</vt:lpstr>
      <vt:lpstr> Необходимость собственной славянской письменности </vt:lpstr>
      <vt:lpstr>Откуда появилась наша азбука?</vt:lpstr>
      <vt:lpstr>Слайд 9</vt:lpstr>
      <vt:lpstr> Равноапостольные святые </vt:lpstr>
      <vt:lpstr>Слайд 11</vt:lpstr>
      <vt:lpstr> Как же была создана славянская азбука? </vt:lpstr>
      <vt:lpstr>З - зело И - иже К - како Л - люди М - мыслит Н - наш </vt:lpstr>
      <vt:lpstr>Ч - червь Ш - ша Ъ  - ер ЬI - еры Ь – ерь Ю - ю Я - я Y - ижица  </vt:lpstr>
      <vt:lpstr> Кириллическое письмо </vt:lpstr>
      <vt:lpstr> Происхождение глаголицы </vt:lpstr>
      <vt:lpstr> Кириллица и глаголица </vt:lpstr>
      <vt:lpstr> Изменения в алфавите </vt:lpstr>
      <vt:lpstr>Наследник    кириллицы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ok</cp:lastModifiedBy>
  <cp:revision>93</cp:revision>
  <dcterms:created xsi:type="dcterms:W3CDTF">2009-04-24T16:55:37Z</dcterms:created>
  <dcterms:modified xsi:type="dcterms:W3CDTF">2023-05-22T06:57:08Z</dcterms:modified>
</cp:coreProperties>
</file>