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1" r:id="rId4"/>
    <p:sldId id="272" r:id="rId5"/>
    <p:sldId id="276" r:id="rId6"/>
    <p:sldId id="282" r:id="rId7"/>
    <p:sldId id="283" r:id="rId8"/>
    <p:sldId id="275" r:id="rId9"/>
    <p:sldId id="274" r:id="rId10"/>
    <p:sldId id="273" r:id="rId11"/>
    <p:sldId id="278" r:id="rId12"/>
    <p:sldId id="279" r:id="rId13"/>
    <p:sldId id="277" r:id="rId14"/>
    <p:sldId id="280" r:id="rId15"/>
    <p:sldId id="281" r:id="rId16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47EF865-B4A3-4D8B-B608-FA5168C00832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5EFA5D2-89DC-4A70-8921-735CB817A3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prezentacija.biz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17" y="1141337"/>
            <a:ext cx="3219009" cy="38718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511831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(1770-1827)</a:t>
            </a:r>
            <a:endParaRPr kumimoji="0" lang="ru-RU" sz="9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6724" y="1387737"/>
            <a:ext cx="5277276" cy="18774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Многогранность гения</a:t>
            </a:r>
            <a:endParaRPr lang="ru-RU" sz="36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Людвига </a:t>
            </a:r>
            <a:r>
              <a:rPr lang="ru-RU" sz="36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ван</a:t>
            </a:r>
            <a:r>
              <a:rPr lang="ru-RU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Бетховена</a:t>
            </a:r>
            <a:endParaRPr lang="ru-RU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3154" y="333901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250 со дня рождения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2072" y="5450567"/>
            <a:ext cx="341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Музыкальное онлайн-обозрение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284" y="811313"/>
            <a:ext cx="5736833" cy="749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71" y="1426119"/>
            <a:ext cx="2604813" cy="31825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03848" y="1485792"/>
            <a:ext cx="5679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Была написана в 1808 году под впечатлением народных песен и веселых плясовых наигрышей.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Она </a:t>
            </a:r>
            <a:r>
              <a:rPr lang="ru-RU" sz="2000" dirty="0">
                <a:solidFill>
                  <a:schemeClr val="bg1"/>
                </a:solidFill>
              </a:rPr>
              <a:t>имела подзаголовок «Воспоминание о сельской жизни».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Солирующие </a:t>
            </a:r>
            <a:r>
              <a:rPr lang="ru-RU" sz="2000" dirty="0">
                <a:solidFill>
                  <a:schemeClr val="bg1"/>
                </a:solidFill>
              </a:rPr>
              <a:t>виолончели воссоздавали картину журчания ручья, в ней слышались голоса птиц: соловья, перепела, кукушки, притопывание танцующих под веселую деревенскую песенку.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606200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sz="2000" dirty="0">
                <a:solidFill>
                  <a:prstClr val="black"/>
                </a:solidFill>
              </a:rPr>
              <a:t>Но внезапный раскат грома нарушает народное гулянье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lvl="0" indent="457200"/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Картины бури и разразившейся грозы поражают воображение слушателей. </a:t>
            </a:r>
          </a:p>
        </p:txBody>
      </p:sp>
    </p:spTree>
    <p:extLst>
      <p:ext uri="{BB962C8B-B14F-4D97-AF65-F5344CB8AC3E}">
        <p14:creationId xmlns:p14="http://schemas.microsoft.com/office/powerpoint/2010/main" val="4865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"/>
            <a:ext cx="9144000" cy="68502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68719" y="741406"/>
            <a:ext cx="3780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Сонаты Бетховена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24" y="1346710"/>
            <a:ext cx="2935420" cy="3546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88658" y="1459103"/>
            <a:ext cx="47837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Сонаты Бетховена также вошли в сокровищницу мировой музыкальной культуры.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Лунную </a:t>
            </a:r>
            <a:r>
              <a:rPr lang="ru-RU" sz="2000" dirty="0">
                <a:solidFill>
                  <a:schemeClr val="bg1"/>
                </a:solidFill>
              </a:rPr>
              <a:t>сонату Бетховен посвятил </a:t>
            </a:r>
            <a:r>
              <a:rPr lang="ru-RU" sz="2000" dirty="0" err="1">
                <a:solidFill>
                  <a:schemeClr val="bg1"/>
                </a:solidFill>
              </a:rPr>
              <a:t>Джульете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Гвиччарди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>
                <a:solidFill>
                  <a:schemeClr val="bg1"/>
                </a:solidFill>
              </a:rPr>
              <a:t>австрийская пианистка и певица итальянского происхождения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Отдельные биографы Людвига </a:t>
            </a:r>
            <a:r>
              <a:rPr lang="ru-RU" sz="2000" dirty="0" err="1">
                <a:solidFill>
                  <a:schemeClr val="bg1"/>
                </a:solidFill>
              </a:rPr>
              <a:t>ван</a:t>
            </a:r>
            <a:r>
              <a:rPr lang="ru-RU" sz="2000" dirty="0">
                <a:solidFill>
                  <a:schemeClr val="bg1"/>
                </a:solidFill>
              </a:rPr>
              <a:t> Бетховена называют Джульетту его </a:t>
            </a:r>
            <a:r>
              <a:rPr lang="ru-RU" sz="2000" dirty="0" smtClean="0">
                <a:solidFill>
                  <a:schemeClr val="bg1"/>
                </a:solidFill>
              </a:rPr>
              <a:t>возлюбленной (была </a:t>
            </a:r>
            <a:r>
              <a:rPr lang="ru-RU" sz="2000" dirty="0">
                <a:solidFill>
                  <a:schemeClr val="bg1"/>
                </a:solidFill>
              </a:rPr>
              <a:t>его ученицей , ей было на тот момент 17 лет)</a:t>
            </a:r>
          </a:p>
        </p:txBody>
      </p:sp>
    </p:spTree>
    <p:extLst>
      <p:ext uri="{BB962C8B-B14F-4D97-AF65-F5344CB8AC3E}">
        <p14:creationId xmlns:p14="http://schemas.microsoft.com/office/powerpoint/2010/main" val="41733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04" y="7706"/>
            <a:ext cx="9144000" cy="68502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04709" y="62362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Последние годы жизни</a:t>
            </a:r>
            <a:r>
              <a:rPr kumimoji="0" lang="ru-RU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895D1D"/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88" y="1199158"/>
            <a:ext cx="3541416" cy="29864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89529" y="1139156"/>
            <a:ext cx="49871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 smtClean="0">
                <a:solidFill>
                  <a:schemeClr val="bg1"/>
                </a:solidFill>
              </a:rPr>
              <a:t>Последние годы жизни Бетховена </a:t>
            </a:r>
            <a:r>
              <a:rPr lang="ru-RU" dirty="0">
                <a:solidFill>
                  <a:schemeClr val="bg1"/>
                </a:solidFill>
              </a:rPr>
              <a:t>была так велика, что </a:t>
            </a:r>
            <a:r>
              <a:rPr lang="ru-RU" dirty="0" smtClean="0">
                <a:solidFill>
                  <a:schemeClr val="bg1"/>
                </a:solidFill>
              </a:rPr>
              <a:t>популярность </a:t>
            </a:r>
            <a:r>
              <a:rPr lang="ru-RU" dirty="0">
                <a:solidFill>
                  <a:schemeClr val="bg1"/>
                </a:solidFill>
              </a:rPr>
              <a:t>правительство не решалось его тронуть. </a:t>
            </a:r>
            <a:endParaRPr lang="ru-RU" dirty="0" smtClean="0">
              <a:solidFill>
                <a:schemeClr val="bg1"/>
              </a:solidFill>
            </a:endParaRPr>
          </a:p>
          <a:p>
            <a:pPr indent="457200"/>
            <a:r>
              <a:rPr lang="ru-RU" dirty="0" smtClean="0">
                <a:solidFill>
                  <a:schemeClr val="bg1"/>
                </a:solidFill>
              </a:rPr>
              <a:t>Несмотря </a:t>
            </a:r>
            <a:r>
              <a:rPr lang="ru-RU" dirty="0">
                <a:solidFill>
                  <a:schemeClr val="bg1"/>
                </a:solidFill>
              </a:rPr>
              <a:t>на глухоту, композитор продолжает быть в курсе не только политических, но и музыкальных новостей. </a:t>
            </a:r>
            <a:endParaRPr lang="ru-RU" dirty="0" smtClean="0">
              <a:solidFill>
                <a:schemeClr val="bg1"/>
              </a:solidFill>
            </a:endParaRPr>
          </a:p>
          <a:p>
            <a:pPr indent="457200"/>
            <a:r>
              <a:rPr lang="ru-RU" dirty="0" smtClean="0">
                <a:solidFill>
                  <a:schemeClr val="bg1"/>
                </a:solidFill>
              </a:rPr>
              <a:t>Он </a:t>
            </a:r>
            <a:r>
              <a:rPr lang="ru-RU" dirty="0">
                <a:solidFill>
                  <a:schemeClr val="bg1"/>
                </a:solidFill>
              </a:rPr>
              <a:t>читает (то есть слушает внутренним слухом) партитуры опер Россини, просматривает сборник песен </a:t>
            </a:r>
            <a:r>
              <a:rPr lang="ru-RU" dirty="0" smtClean="0">
                <a:solidFill>
                  <a:schemeClr val="bg1"/>
                </a:solidFill>
              </a:rPr>
              <a:t>Шуберта </a:t>
            </a:r>
            <a:r>
              <a:rPr lang="ru-RU" dirty="0">
                <a:solidFill>
                  <a:schemeClr val="bg1"/>
                </a:solidFill>
              </a:rPr>
              <a:t>, знакомится с операми немецкого композитора Вебера «Волшебный стрелок» и «</a:t>
            </a:r>
            <a:r>
              <a:rPr lang="ru-RU" dirty="0" err="1">
                <a:solidFill>
                  <a:schemeClr val="bg1"/>
                </a:solidFill>
              </a:rPr>
              <a:t>Эврианта</a:t>
            </a:r>
            <a:r>
              <a:rPr lang="ru-RU" dirty="0">
                <a:solidFill>
                  <a:schemeClr val="bg1"/>
                </a:solidFill>
              </a:rPr>
              <a:t>». </a:t>
            </a:r>
            <a:r>
              <a:rPr lang="ru-RU" dirty="0" smtClean="0">
                <a:solidFill>
                  <a:schemeClr val="bg1"/>
                </a:solidFill>
              </a:rPr>
              <a:t>музыкой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6488" y="4374146"/>
            <a:ext cx="7387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Приехав в Вену, Вебер посетил Бетховена. Они вместе завтракали, и Бетховен, обычно не склонный к церемониям, ухаживал за своим гостем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После смерти младшего брата композитор взял на себя заботу о его сыне. Бетховен помещает племянника в лучшие пансионы и поручает своему ученику Черни заниматься с </a:t>
            </a:r>
            <a:r>
              <a:rPr lang="ru-RU" dirty="0" smtClean="0">
                <a:solidFill>
                  <a:schemeClr val="bg1"/>
                </a:solidFill>
              </a:rPr>
              <a:t>ним.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23990" y="838617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Похороны Бетховена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37" y="994462"/>
            <a:ext cx="2401099" cy="38746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1801" y="1546503"/>
            <a:ext cx="58902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Здоровье его резко ухудшилось. У композитора развивается тяжёлое заболевание печени.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Бетховен </a:t>
            </a:r>
            <a:r>
              <a:rPr lang="ru-RU" sz="2000" dirty="0">
                <a:solidFill>
                  <a:schemeClr val="bg1"/>
                </a:solidFill>
              </a:rPr>
              <a:t>умер 26 марта 1827 года. Свыше 20 тысяч человек шло за его гробом. Во время похорон была исполнена любимая заупокойная месса Бетховена Реквием до-минор </a:t>
            </a:r>
            <a:r>
              <a:rPr lang="ru-RU" sz="2000" dirty="0" err="1">
                <a:solidFill>
                  <a:schemeClr val="bg1"/>
                </a:solidFill>
              </a:rPr>
              <a:t>Луиджи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Керубини</a:t>
            </a:r>
            <a:r>
              <a:rPr lang="ru-RU" sz="2000" dirty="0">
                <a:solidFill>
                  <a:schemeClr val="bg1"/>
                </a:solidFill>
              </a:rPr>
              <a:t>. На могиле прозвучала речь, написанная поэтом Францем </a:t>
            </a:r>
            <a:r>
              <a:rPr lang="ru-RU" sz="2000" dirty="0" err="1">
                <a:solidFill>
                  <a:schemeClr val="bg1"/>
                </a:solidFill>
              </a:rPr>
              <a:t>Грильпарцером</a:t>
            </a:r>
            <a:r>
              <a:rPr lang="ru-RU" sz="2000" dirty="0">
                <a:solidFill>
                  <a:schemeClr val="bg1"/>
                </a:solidFill>
              </a:rPr>
              <a:t>: «Он был художник, но также и человек, человек в высшем смысле этого слова… О нём можно сказать, как ни о ком другом: он совершил великое, в нём не было ничего дурного.»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26640" y="4932528"/>
            <a:ext cx="3302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dirty="0">
                <a:solidFill>
                  <a:schemeClr val="bg1"/>
                </a:solidFill>
              </a:rPr>
              <a:t>Могила Бетховена на центральном кладбище Вены, Австрия</a:t>
            </a:r>
          </a:p>
        </p:txBody>
      </p:sp>
    </p:spTree>
    <p:extLst>
      <p:ext uri="{BB962C8B-B14F-4D97-AF65-F5344CB8AC3E}">
        <p14:creationId xmlns:p14="http://schemas.microsoft.com/office/powerpoint/2010/main" val="17818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735064"/>
            <a:ext cx="75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kern="0" dirty="0">
                <a:solidFill>
                  <a:srgbClr val="FF0000"/>
                </a:solidFill>
                <a:ea typeface="+mj-ea"/>
                <a:cs typeface="+mj-cs"/>
              </a:rPr>
              <a:t>ТВОРЧЕСТВО БЕТХОВЕНА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3525" y="1196729"/>
            <a:ext cx="84369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-9 </a:t>
            </a:r>
            <a:r>
              <a:rPr lang="ru-RU" dirty="0">
                <a:solidFill>
                  <a:schemeClr val="bg1"/>
                </a:solidFill>
              </a:rPr>
              <a:t>симфоний: № 1 (1799—1800), № 2 (1803), № 3 «Героическая» (1803—1804), № 4 (1806), № 5 (1804—1808), № 6 «Пасторальная» (1808), № 7 (1812), № 8 (1812), № 9 (1824).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-11 </a:t>
            </a:r>
            <a:r>
              <a:rPr lang="ru-RU" dirty="0">
                <a:solidFill>
                  <a:schemeClr val="bg1"/>
                </a:solidFill>
              </a:rPr>
              <a:t>симфонических увертюр, среди которых «Кориолан», «Эгмонт», « </a:t>
            </a:r>
            <a:r>
              <a:rPr lang="ru-RU" dirty="0" err="1">
                <a:solidFill>
                  <a:schemeClr val="bg1"/>
                </a:solidFill>
              </a:rPr>
              <a:t>Леонора</a:t>
            </a:r>
            <a:r>
              <a:rPr lang="ru-RU" dirty="0">
                <a:solidFill>
                  <a:schemeClr val="bg1"/>
                </a:solidFill>
              </a:rPr>
              <a:t> » № 3.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-5 </a:t>
            </a:r>
            <a:r>
              <a:rPr lang="ru-RU" dirty="0">
                <a:solidFill>
                  <a:schemeClr val="bg1"/>
                </a:solidFill>
              </a:rPr>
              <a:t>концертов для фортепиано с оркестром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dirty="0">
                <a:solidFill>
                  <a:schemeClr val="bg1"/>
                </a:solidFill>
              </a:rPr>
              <a:t>6 юношеских сонат для фортепиано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-32 </a:t>
            </a:r>
            <a:r>
              <a:rPr lang="ru-RU" dirty="0">
                <a:solidFill>
                  <a:schemeClr val="bg1"/>
                </a:solidFill>
              </a:rPr>
              <a:t>сонаты для фортепиано, 32 вариации и около 60 пьес для фортепиано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-10 </a:t>
            </a:r>
            <a:r>
              <a:rPr lang="ru-RU" dirty="0">
                <a:solidFill>
                  <a:schemeClr val="bg1"/>
                </a:solidFill>
              </a:rPr>
              <a:t>сонат для скрипки и фортепиано. концерт для скрипки с оркестром, концерт для фортепиано, скрипки и виолончели с оркестром («тройной концерт </a:t>
            </a:r>
            <a:r>
              <a:rPr lang="ru-RU" dirty="0" smtClean="0">
                <a:solidFill>
                  <a:schemeClr val="bg1"/>
                </a:solidFill>
              </a:rPr>
              <a:t>»).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-5 </a:t>
            </a:r>
            <a:r>
              <a:rPr lang="ru-RU" dirty="0">
                <a:solidFill>
                  <a:schemeClr val="bg1"/>
                </a:solidFill>
              </a:rPr>
              <a:t>сонат для виолончели и фортепиано.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-16 </a:t>
            </a:r>
            <a:r>
              <a:rPr lang="ru-RU" dirty="0">
                <a:solidFill>
                  <a:schemeClr val="bg1"/>
                </a:solidFill>
              </a:rPr>
              <a:t>струнных квартетов.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-6 </a:t>
            </a:r>
            <a:r>
              <a:rPr lang="ru-RU" dirty="0">
                <a:solidFill>
                  <a:schemeClr val="bg1"/>
                </a:solidFill>
              </a:rPr>
              <a:t>трио.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-Балет </a:t>
            </a:r>
            <a:r>
              <a:rPr lang="ru-RU" dirty="0">
                <a:solidFill>
                  <a:schemeClr val="bg1"/>
                </a:solidFill>
              </a:rPr>
              <a:t>«Творения Прометея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-Опера </a:t>
            </a:r>
            <a:r>
              <a:rPr lang="ru-RU" dirty="0">
                <a:solidFill>
                  <a:schemeClr val="bg1"/>
                </a:solidFill>
              </a:rPr>
              <a:t>« </a:t>
            </a:r>
            <a:r>
              <a:rPr lang="ru-RU" dirty="0" err="1">
                <a:solidFill>
                  <a:schemeClr val="bg1"/>
                </a:solidFill>
              </a:rPr>
              <a:t>Фиделио</a:t>
            </a:r>
            <a:r>
              <a:rPr lang="ru-RU" dirty="0">
                <a:solidFill>
                  <a:schemeClr val="bg1"/>
                </a:solidFill>
              </a:rPr>
              <a:t> ».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-Торжественная </a:t>
            </a:r>
            <a:r>
              <a:rPr lang="ru-RU" dirty="0">
                <a:solidFill>
                  <a:schemeClr val="bg1"/>
                </a:solidFill>
              </a:rPr>
              <a:t>месса.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-Вокальный </a:t>
            </a:r>
            <a:r>
              <a:rPr lang="ru-RU" dirty="0">
                <a:solidFill>
                  <a:schemeClr val="bg1"/>
                </a:solidFill>
              </a:rPr>
              <a:t>цикл «К далёкой возлюбленной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-Песни </a:t>
            </a:r>
            <a:r>
              <a:rPr lang="ru-RU" dirty="0">
                <a:solidFill>
                  <a:schemeClr val="bg1"/>
                </a:solidFill>
              </a:rPr>
              <a:t>на стихи разных поэтов и обработки народных песен</a:t>
            </a:r>
          </a:p>
        </p:txBody>
      </p:sp>
    </p:spTree>
    <p:extLst>
      <p:ext uri="{BB962C8B-B14F-4D97-AF65-F5344CB8AC3E}">
        <p14:creationId xmlns:p14="http://schemas.microsoft.com/office/powerpoint/2010/main" val="33696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0"/>
            <a:ext cx="9144000" cy="68502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11839" y="2683595"/>
            <a:ext cx="49203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Спасибо за внимание</a:t>
            </a:r>
            <a:r>
              <a:rPr lang="ru-RU" sz="3600" b="1" dirty="0" smtClean="0">
                <a:solidFill>
                  <a:srgbClr val="FF0000"/>
                </a:solidFill>
              </a:rPr>
              <a:t>!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Помните </a:t>
            </a:r>
            <a:r>
              <a:rPr lang="ru-RU" sz="3600" b="1" dirty="0">
                <a:solidFill>
                  <a:srgbClr val="FF0000"/>
                </a:solidFill>
              </a:rPr>
              <a:t>классиков!</a:t>
            </a:r>
          </a:p>
        </p:txBody>
      </p:sp>
    </p:spTree>
    <p:extLst>
      <p:ext uri="{BB962C8B-B14F-4D97-AF65-F5344CB8AC3E}">
        <p14:creationId xmlns:p14="http://schemas.microsoft.com/office/powerpoint/2010/main" val="8270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2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27784" y="651606"/>
            <a:ext cx="74488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Б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иография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композитора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3" y="904966"/>
            <a:ext cx="2483307" cy="33099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83648" y="1149984"/>
            <a:ext cx="49786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Людвиг </a:t>
            </a:r>
            <a:r>
              <a:rPr lang="ru-RU" dirty="0" err="1">
                <a:solidFill>
                  <a:schemeClr val="bg1"/>
                </a:solidFill>
              </a:rPr>
              <a:t>ван</a:t>
            </a:r>
            <a:r>
              <a:rPr lang="ru-RU" dirty="0">
                <a:solidFill>
                  <a:schemeClr val="bg1"/>
                </a:solidFill>
              </a:rPr>
              <a:t> Бетховен родился в декабре 1770 года в Бонне. Точная дата рождения не установлена, известна лишь дата крещения — 17 декабря. Его отец Иоганн (1740—1792) был певцом в придворной капелле, мать Мария-Магдалина, до замужества </a:t>
            </a:r>
            <a:r>
              <a:rPr lang="ru-RU" dirty="0" err="1">
                <a:solidFill>
                  <a:schemeClr val="bg1"/>
                </a:solidFill>
              </a:rPr>
              <a:t>Кеверих</a:t>
            </a:r>
            <a:r>
              <a:rPr lang="ru-RU" dirty="0">
                <a:solidFill>
                  <a:schemeClr val="bg1"/>
                </a:solidFill>
              </a:rPr>
              <a:t> (1748—1787), была дочерью придворного шеф-повара в Кобленце, они поженились в 1767 году. Дед Людвиг (1712—1773) служил в той же капелле, что и Иоганн, сначала певцом, затем </a:t>
            </a:r>
            <a:r>
              <a:rPr lang="ru-RU" dirty="0" smtClean="0">
                <a:solidFill>
                  <a:schemeClr val="bg1"/>
                </a:solidFill>
              </a:rPr>
              <a:t>капельмейстером.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74" y="4238152"/>
            <a:ext cx="82951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Он был родом из Голландии, отсюда и приставка «</a:t>
            </a:r>
            <a:r>
              <a:rPr lang="ru-RU" dirty="0" err="1">
                <a:solidFill>
                  <a:schemeClr val="bg1"/>
                </a:solidFill>
              </a:rPr>
              <a:t>ван</a:t>
            </a:r>
            <a:r>
              <a:rPr lang="ru-RU" dirty="0">
                <a:solidFill>
                  <a:schemeClr val="bg1"/>
                </a:solidFill>
              </a:rPr>
              <a:t>» перед фамилией.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 Отец композитора хотел сделать из сына второго Моцарта и стал обучать игре на клавесине и скрипке. В 1778 году в Кёльне состоялось первое выступление мальчика. Однако чудо-ребёнком Бетховен не стал, отец же перепоручил мальчика своим коллегам и приятелям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Один обучал Людвига игре на органе, другой — на скрипке. </a:t>
            </a:r>
          </a:p>
        </p:txBody>
      </p:sp>
    </p:spTree>
    <p:extLst>
      <p:ext uri="{BB962C8B-B14F-4D97-AF65-F5344CB8AC3E}">
        <p14:creationId xmlns:p14="http://schemas.microsoft.com/office/powerpoint/2010/main" val="42839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688729"/>
            <a:ext cx="5469568" cy="749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93" y="1063665"/>
            <a:ext cx="3008871" cy="36974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55796" y="1295584"/>
            <a:ext cx="486061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Весной 1787г.в двери маленького бедного дома на окраине Вены, где жил знаменитый Моцарт, постучался подросток, одетый в костюм придворного музыканта.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Он </a:t>
            </a:r>
            <a:r>
              <a:rPr lang="ru-RU" sz="2000" dirty="0">
                <a:solidFill>
                  <a:schemeClr val="bg1"/>
                </a:solidFill>
              </a:rPr>
              <a:t>скромно попросил великого маэстро послушать его умение импровизировать на заданную тему. Моцарт, поглощенный работой над оперой «Дон </a:t>
            </a:r>
            <a:r>
              <a:rPr lang="ru-RU" sz="2000" dirty="0" smtClean="0">
                <a:solidFill>
                  <a:schemeClr val="bg1"/>
                </a:solidFill>
              </a:rPr>
              <a:t>Жуан» дал </a:t>
            </a:r>
            <a:r>
              <a:rPr lang="ru-RU" sz="2000" dirty="0">
                <a:solidFill>
                  <a:schemeClr val="bg1"/>
                </a:solidFill>
              </a:rPr>
              <a:t>гостю две строчки полифонического изложения. </a:t>
            </a:r>
            <a:r>
              <a:rPr lang="ru-RU" sz="2000" dirty="0" smtClean="0">
                <a:solidFill>
                  <a:schemeClr val="bg1"/>
                </a:solidFill>
              </a:rPr>
              <a:t>          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2843" y="4885874"/>
            <a:ext cx="56598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Мальчик не растерялся и отлично справился с заданием, поразив прославленного композитора своими необычайными способностями. </a:t>
            </a:r>
          </a:p>
        </p:txBody>
      </p:sp>
    </p:spTree>
    <p:extLst>
      <p:ext uri="{BB962C8B-B14F-4D97-AF65-F5344CB8AC3E}">
        <p14:creationId xmlns:p14="http://schemas.microsoft.com/office/powerpoint/2010/main" val="25113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458" y="703846"/>
            <a:ext cx="4846740" cy="853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18" y="1195064"/>
            <a:ext cx="2783755" cy="35855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88659" y="1387737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Это путь от классицизма к новому стилю, романтизму, путь смелого эксперимента и творческих поисков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 Музыкальное </a:t>
            </a:r>
            <a:r>
              <a:rPr lang="ru-RU" sz="2000" dirty="0">
                <a:solidFill>
                  <a:schemeClr val="bg1"/>
                </a:solidFill>
              </a:rPr>
              <a:t>наследие Бетховена огромно и удивительно разнообразно: 9 симфоний, 32 сонаты для фортепиано, скрипки и виолончели, симфоническая увертюра к драме И. В. Гете «Эгмонт», 16 струнных квартетов, 5 концертов с оркестром, «Торжественная месса», кантаты, опера «</a:t>
            </a:r>
            <a:r>
              <a:rPr lang="ru-RU" sz="2000" dirty="0" err="1">
                <a:solidFill>
                  <a:schemeClr val="bg1"/>
                </a:solidFill>
              </a:rPr>
              <a:t>Фиделио</a:t>
            </a:r>
            <a:r>
              <a:rPr lang="ru-RU" sz="2000" dirty="0">
                <a:solidFill>
                  <a:schemeClr val="bg1"/>
                </a:solidFill>
              </a:rPr>
              <a:t>», романсы, обработки народных песен(их около 160, в том числе и русских). 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8" y="7706"/>
            <a:ext cx="9144000" cy="6850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97" y="1607074"/>
            <a:ext cx="2856205" cy="35590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14737" y="1577431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Недосягаемых вершин достиг Бетховен в симфонической музыке, раздвинув рамки сонатно-симфонической формы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Гимном стойкости человеческого духа, утверждению победы света и разума стала Третья «Героическая» симфония (1802-1804).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Это </a:t>
            </a:r>
            <a:r>
              <a:rPr lang="ru-RU" sz="2000" dirty="0">
                <a:solidFill>
                  <a:schemeClr val="bg1"/>
                </a:solidFill>
              </a:rPr>
              <a:t>грандиозное творение, превышающее известные до того времени симфонии своими масштабами, количеством тем и эпизодов, отражает бурную эпоху Французской революции. </a:t>
            </a:r>
          </a:p>
        </p:txBody>
      </p:sp>
    </p:spTree>
    <p:extLst>
      <p:ext uri="{BB962C8B-B14F-4D97-AF65-F5344CB8AC3E}">
        <p14:creationId xmlns:p14="http://schemas.microsoft.com/office/powerpoint/2010/main" val="37215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02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79498" y="1473856"/>
            <a:ext cx="4524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В 1796 году Бетховен начинает терять слух. У него развивается </a:t>
            </a:r>
            <a:r>
              <a:rPr lang="ru-RU" sz="2000" dirty="0" err="1">
                <a:solidFill>
                  <a:schemeClr val="bg1"/>
                </a:solidFill>
              </a:rPr>
              <a:t>тинит</a:t>
            </a:r>
            <a:r>
              <a:rPr lang="ru-RU" sz="2000" dirty="0">
                <a:solidFill>
                  <a:schemeClr val="bg1"/>
                </a:solidFill>
              </a:rPr>
              <a:t> воспаление внутреннего уха, приводящее к звону в ушах. По совету врачей он надолго уединяется в маленьком городке </a:t>
            </a:r>
            <a:r>
              <a:rPr lang="ru-RU" sz="2000" dirty="0" err="1">
                <a:solidFill>
                  <a:schemeClr val="bg1"/>
                </a:solidFill>
              </a:rPr>
              <a:t>Хайлигенштадте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 Однако </a:t>
            </a:r>
            <a:r>
              <a:rPr lang="ru-RU" sz="2000" dirty="0">
                <a:solidFill>
                  <a:schemeClr val="bg1"/>
                </a:solidFill>
              </a:rPr>
              <a:t>покой и тишина не улучшают его самочувствия.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66" y="1400620"/>
            <a:ext cx="3480966" cy="24886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4132" y="4288941"/>
            <a:ext cx="72782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Бетховен начинает понимать, что глухота неизлечима. В эти трагические дни он пишет письмо, которое впоследствии будет названо </a:t>
            </a:r>
            <a:r>
              <a:rPr lang="ru-RU" sz="2000" dirty="0" err="1">
                <a:solidFill>
                  <a:schemeClr val="bg1"/>
                </a:solidFill>
              </a:rPr>
              <a:t>хайлигенштадтским</a:t>
            </a:r>
            <a:r>
              <a:rPr lang="ru-RU" sz="2000" dirty="0">
                <a:solidFill>
                  <a:schemeClr val="bg1"/>
                </a:solidFill>
              </a:rPr>
              <a:t> завещанием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Композитор рассказывает о своих переживаниях, признаётся, что был близок к самоубийству…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0232" y="783552"/>
            <a:ext cx="506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kern="0" dirty="0">
                <a:solidFill>
                  <a:srgbClr val="FF0000"/>
                </a:solidFill>
                <a:ea typeface="+mj-ea"/>
                <a:cs typeface="+mj-cs"/>
              </a:rPr>
              <a:t>БОЛЕЗНЬ БЕТХОВЕНА</a:t>
            </a:r>
          </a:p>
        </p:txBody>
      </p:sp>
    </p:spTree>
    <p:extLst>
      <p:ext uri="{BB962C8B-B14F-4D97-AF65-F5344CB8AC3E}">
        <p14:creationId xmlns:p14="http://schemas.microsoft.com/office/powerpoint/2010/main" val="13776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17095" y="1580539"/>
            <a:ext cx="57665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В </a:t>
            </a:r>
            <a:r>
              <a:rPr lang="ru-RU" sz="2000" dirty="0" err="1">
                <a:solidFill>
                  <a:schemeClr val="bg1"/>
                </a:solidFill>
              </a:rPr>
              <a:t>Хайлигенштадте</a:t>
            </a:r>
            <a:r>
              <a:rPr lang="ru-RU" sz="2000" dirty="0">
                <a:solidFill>
                  <a:schemeClr val="bg1"/>
                </a:solidFill>
              </a:rPr>
              <a:t> композитор приступает к работе над новой Третьей симфонией, которую назовёт Героической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В результате глухоты Бетховена сохранились уникальные исторические документы: «разговорные тетради», куда друзья Бетховена записывали для него свои реплики, на которые он отвечал либо устно, либо в ответной записи.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64" y="1124529"/>
            <a:ext cx="2746619" cy="31071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948" y="4135084"/>
            <a:ext cx="81734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900" dirty="0">
                <a:solidFill>
                  <a:schemeClr val="bg1"/>
                </a:solidFill>
              </a:rPr>
              <a:t>Однако музыкант </a:t>
            </a:r>
            <a:r>
              <a:rPr lang="ru-RU" sz="1900" dirty="0" err="1">
                <a:solidFill>
                  <a:schemeClr val="bg1"/>
                </a:solidFill>
              </a:rPr>
              <a:t>Шиндлер</a:t>
            </a:r>
            <a:r>
              <a:rPr lang="ru-RU" sz="1900" dirty="0">
                <a:solidFill>
                  <a:schemeClr val="bg1"/>
                </a:solidFill>
              </a:rPr>
              <a:t>, у которого остались две тетради с записями бесед Бетховена, по всей вероятности, сжёг их, так как «в них содержались самые грубые, ожесточённые выпады против императора, а также наследного принца и других высокопоставленных лиц</a:t>
            </a:r>
            <a:r>
              <a:rPr lang="ru-RU" sz="1900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Это, к сожалению, была излюбленная тема Бетховена; в разговоре Бетховен постоянно возмущался власть преде</a:t>
            </a:r>
            <a:r>
              <a:rPr lang="ru-RU" dirty="0">
                <a:solidFill>
                  <a:schemeClr val="bg1"/>
                </a:solidFill>
              </a:rPr>
              <a:t>ржащими, их законами и постановлениями»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3888" y="893696"/>
            <a:ext cx="4628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ТРАГИЧЕСКИЙ МИР ТИШИНЫ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5660"/>
          <a:stretch/>
        </p:blipFill>
        <p:spPr>
          <a:xfrm>
            <a:off x="374895" y="1372763"/>
            <a:ext cx="2384437" cy="27985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85724" y="1409967"/>
            <a:ext cx="538572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Первоначально Бетховен хотел посвятить это произведение Наполеону Бонапарту, ставшему его подлинным кумиром. Но когда «генерал революции» провозгласил себя императором, стало очевидно, что им движет жажда власти и славы</a:t>
            </a:r>
            <a:r>
              <a:rPr lang="ru-RU" sz="1900" dirty="0" smtClean="0">
                <a:solidFill>
                  <a:schemeClr val="bg1"/>
                </a:solidFill>
              </a:rPr>
              <a:t>.</a:t>
            </a:r>
          </a:p>
          <a:p>
            <a:pPr indent="457200"/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Бетховен вычеркнул посвящение с титульного листа, написав одно слово- «Героическая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503" y="4133533"/>
            <a:ext cx="751796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900" dirty="0" smtClean="0">
                <a:solidFill>
                  <a:schemeClr val="bg1"/>
                </a:solidFill>
              </a:rPr>
              <a:t>Симфония </a:t>
            </a:r>
            <a:r>
              <a:rPr lang="ru-RU" sz="1900" dirty="0">
                <a:solidFill>
                  <a:schemeClr val="bg1"/>
                </a:solidFill>
              </a:rPr>
              <a:t>состоит из четырех частей. В первой звучит быстрая музыка, передающая дух героической борьбы, стремление к победе. Во второй, медленной части, звучит траурный марш, полный возвышенной скорби. Впервые менуэт третьей части заменен стремительным скерцо, призывающим к жизни, свету и радости. 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pPr indent="457200"/>
            <a:r>
              <a:rPr lang="ru-RU" sz="1900" dirty="0" smtClean="0">
                <a:solidFill>
                  <a:schemeClr val="bg1"/>
                </a:solidFill>
              </a:rPr>
              <a:t>Финальная</a:t>
            </a:r>
            <a:r>
              <a:rPr lang="ru-RU" sz="1900" dirty="0">
                <a:solidFill>
                  <a:schemeClr val="bg1"/>
                </a:solidFill>
              </a:rPr>
              <a:t>, четвертая часть насыщена драматическими и лирическими вариациям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715636"/>
            <a:ext cx="7297544" cy="8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Людвиг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ван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Бетховен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</a:t>
            </a:r>
            <a:r>
              <a:rPr lang="ru-RU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Адян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иана 9б</a:t>
            </a:r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88668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http://prezentacija.biz/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0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40" y="908720"/>
            <a:ext cx="7452320" cy="640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605411"/>
            <a:ext cx="2844720" cy="37262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57410" y="213181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sz="2000" dirty="0">
                <a:solidFill>
                  <a:schemeClr val="bg1"/>
                </a:solidFill>
              </a:rPr>
              <a:t>На ее создание потребовалось два года- (1822-1824).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457200"/>
            <a:r>
              <a:rPr lang="ru-RU" sz="2000" dirty="0" smtClean="0">
                <a:solidFill>
                  <a:schemeClr val="bg1"/>
                </a:solidFill>
              </a:rPr>
              <a:t>Образы </a:t>
            </a:r>
            <a:r>
              <a:rPr lang="ru-RU" sz="2000" dirty="0">
                <a:solidFill>
                  <a:schemeClr val="bg1"/>
                </a:solidFill>
              </a:rPr>
              <a:t>житейских бурь, горестных утрат, мирные картины природы и сельской жизни стали своеобразным прологом к необычному финалу, написанному на текст оды немецкого поэта И.Ф. Шиллера(1759-1805). </a:t>
            </a:r>
          </a:p>
        </p:txBody>
      </p:sp>
    </p:spTree>
    <p:extLst>
      <p:ext uri="{BB962C8B-B14F-4D97-AF65-F5344CB8AC3E}">
        <p14:creationId xmlns:p14="http://schemas.microsoft.com/office/powerpoint/2010/main" val="34809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b07996682c24406fdd244ce8bfe428f5c5a12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194</TotalTime>
  <Words>1433</Words>
  <Application>Microsoft Office PowerPoint</Application>
  <PresentationFormat>Экран (4:3)</PresentationFormat>
  <Paragraphs>115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Book Antiqua</vt:lpstr>
      <vt:lpstr>Times New Roman</vt:lpstr>
      <vt:lpstr>Wingdings</vt:lpstr>
      <vt:lpstr>Твердый переплет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  <vt:lpstr>Людвиг ван Бетховен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самвел</dc:creator>
  <cp:lastModifiedBy>Владимирович Сергей</cp:lastModifiedBy>
  <cp:revision>21</cp:revision>
  <dcterms:created xsi:type="dcterms:W3CDTF">2013-12-21T07:59:30Z</dcterms:created>
  <dcterms:modified xsi:type="dcterms:W3CDTF">2020-12-16T07:01:17Z</dcterms:modified>
</cp:coreProperties>
</file>