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7" r:id="rId2"/>
    <p:sldId id="270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9376-0979-4C86-9988-8ADC3075FB4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51E1F-9AA2-4A40-B446-B6421896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51E1F-9AA2-4A40-B446-B642189610C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hleb.ru/ivan-kalit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nehleb.ru/dmitrij-donskoj-obedinitel-i-osvoboditel-rusi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еник\Мои документы\Мои рисунки\Брунцев Юрий\Имя 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498061" cy="4921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59832" y="3933056"/>
            <a:ext cx="5760640" cy="1754326"/>
          </a:xfrm>
          <a:prstGeom prst="rect">
            <a:avLst/>
          </a:prstGeom>
          <a:noFill/>
          <a:ln>
            <a:noFill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Александр Ярославович 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НЕВСКИЙ 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1221-1263г.г.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052736"/>
            <a:ext cx="594015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«Святой </a:t>
            </a:r>
          </a:p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витязь </a:t>
            </a:r>
          </a:p>
          <a:p>
            <a:pPr marL="2068513" indent="-2068513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земли                                   русской»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949280"/>
            <a:ext cx="3306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Историческая </a:t>
            </a:r>
            <a:r>
              <a:rPr lang="ru-RU" i="1" dirty="0" err="1" smtClean="0">
                <a:solidFill>
                  <a:srgbClr val="FFFF00"/>
                </a:solidFill>
              </a:rPr>
              <a:t>онлайн</a:t>
            </a:r>
            <a:r>
              <a:rPr lang="ru-RU" i="1" dirty="0" smtClean="0">
                <a:solidFill>
                  <a:srgbClr val="FFFF00"/>
                </a:solidFill>
              </a:rPr>
              <a:t> – справка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8491" y="188640"/>
            <a:ext cx="4207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800 лет со дня рождения 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260648"/>
            <a:ext cx="3816424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332656"/>
            <a:ext cx="2671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битвы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77072"/>
            <a:ext cx="7958688" cy="258532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762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rgbClr val="FFFF00"/>
                </a:solidFill>
              </a:rPr>
              <a:t>На восходе солнца, заметив небольшой отряд русских стрелков, рыцарская «свинья» устремилась на него. Стрелки приняли на себя основной удар «железного полка». </a:t>
            </a:r>
          </a:p>
          <a:p>
            <a:pPr indent="457200"/>
            <a:r>
              <a:rPr lang="ru-RU" dirty="0" smtClean="0">
                <a:solidFill>
                  <a:srgbClr val="FFFF00"/>
                </a:solidFill>
              </a:rPr>
              <a:t>Все-таки рыцарям удалось прорвать русские оборонительные порядки. Завязалась ожесточенная рукопашная схватка. В самый ее разгар, когда немецкий «клин» полностью втянулся в бой, по сигналу Александра Невского по флангам неприятеля ударили полки левой и правой руки. </a:t>
            </a:r>
          </a:p>
          <a:p>
            <a:pPr indent="457200"/>
            <a:r>
              <a:rPr lang="ru-RU" dirty="0" smtClean="0">
                <a:solidFill>
                  <a:srgbClr val="FFFF00"/>
                </a:solidFill>
              </a:rPr>
              <a:t>Рыцари пришли в замешательство и стали отступать. Ливонские войска потерпели сокрушительное поражение.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507" name="Picture 3" descr="C:\Documents and Settings\ученик\Мои документы\Мои рисунки\Брунцев Юрий\Ледовое побоеще\л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8761"/>
            <a:ext cx="3706226" cy="2599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C:\Documents and Settings\ученик\Мои документы\Мои рисунки\Брунцев Юрий\Ледовое побоеще\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0649"/>
            <a:ext cx="2287176" cy="3500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5184576" cy="35394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762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ru-RU" sz="2800" dirty="0" smtClean="0">
                <a:solidFill>
                  <a:srgbClr val="FFFF00"/>
                </a:solidFill>
              </a:rPr>
              <a:t>Русские гнали врагов по льду еще 7 верст до западного берега Чудского озера. </a:t>
            </a:r>
          </a:p>
          <a:p>
            <a:pPr indent="457200"/>
            <a:r>
              <a:rPr lang="ru-RU" sz="2800" dirty="0" smtClean="0">
                <a:solidFill>
                  <a:srgbClr val="FFFF00"/>
                </a:solidFill>
              </a:rPr>
              <a:t>Спастись удалось лишь тем, кто находился в хвосте «свиньи» и был на коне: магистру ордена, командорам и священнослужителям.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ученик\Мои документы\Мои рисунки\Брунцев Юрий\Ледовое побоеще\main_bat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12976"/>
            <a:ext cx="457488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260648"/>
            <a:ext cx="7920880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АЛЕКСАНДР ЯРОСЛАВОВИЧ НЕВСКИЙ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был причислен к лику святых</a:t>
            </a:r>
          </a:p>
        </p:txBody>
      </p:sp>
      <p:pic>
        <p:nvPicPr>
          <p:cNvPr id="8" name="Рисунок 3" descr="aleksandr_nevski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049916" cy="374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0_61cdf_8e6e1d86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04864"/>
            <a:ext cx="3016534" cy="35521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2132856"/>
            <a:ext cx="2304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Канонизирован Русской православной церковью в лике благоверных при митрополите </a:t>
            </a:r>
            <a:r>
              <a:rPr lang="ru-RU" sz="2000" dirty="0" err="1" smtClean="0">
                <a:solidFill>
                  <a:srgbClr val="FFFF00"/>
                </a:solidFill>
              </a:rPr>
              <a:t>Макарии</a:t>
            </a:r>
            <a:r>
              <a:rPr lang="ru-RU" sz="2000" dirty="0" smtClean="0">
                <a:solidFill>
                  <a:srgbClr val="FFFF00"/>
                </a:solidFill>
              </a:rPr>
              <a:t> на Московском Соборе 1547 года. 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 из 1145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ACACA"/>
              </a:clrFrom>
              <a:clrTo>
                <a:srgbClr val="CACA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85750"/>
            <a:ext cx="1158875" cy="1643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332656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FFFF00"/>
                </a:solidFill>
              </a:rPr>
              <a:t>О́рден</a:t>
            </a:r>
            <a:r>
              <a:rPr lang="ru-RU" i="1" dirty="0" smtClean="0">
                <a:solidFill>
                  <a:srgbClr val="FFFF00"/>
                </a:solidFill>
              </a:rPr>
              <a:t> Святого </a:t>
            </a:r>
            <a:r>
              <a:rPr lang="ru-RU" i="1" dirty="0" err="1" smtClean="0">
                <a:solidFill>
                  <a:srgbClr val="FFFF00"/>
                </a:solidFill>
              </a:rPr>
              <a:t>Алекса́ндра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Не́вского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— государственная награда Российской империи с 1725 до 1917 года. Учреждён Екатериной I для награждения за военные заслуги и награждения гражданских лиц.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15" descr="Без-имени-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214313"/>
            <a:ext cx="1714500" cy="1714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2" descr="http://www.militaryphotos.ru/images/photos/medium/9778d5d219c5080b9a6a17bef029331c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071688"/>
            <a:ext cx="1357313" cy="14319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785938" y="2000250"/>
            <a:ext cx="710654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i="1" dirty="0" err="1">
                <a:solidFill>
                  <a:srgbClr val="FFFF00"/>
                </a:solidFill>
              </a:rPr>
              <a:t>О́рден</a:t>
            </a:r>
            <a:r>
              <a:rPr lang="ru-RU" sz="1700" b="1" i="1" dirty="0">
                <a:solidFill>
                  <a:srgbClr val="FFFF00"/>
                </a:solidFill>
              </a:rPr>
              <a:t> </a:t>
            </a:r>
            <a:r>
              <a:rPr lang="ru-RU" sz="1700" b="1" i="1" dirty="0" err="1">
                <a:solidFill>
                  <a:srgbClr val="FFFF00"/>
                </a:solidFill>
              </a:rPr>
              <a:t>Алекса́ндра</a:t>
            </a:r>
            <a:r>
              <a:rPr lang="ru-RU" sz="1700" b="1" i="1" dirty="0">
                <a:solidFill>
                  <a:srgbClr val="FFFF00"/>
                </a:solidFill>
              </a:rPr>
              <a:t> </a:t>
            </a:r>
            <a:r>
              <a:rPr lang="ru-RU" sz="1700" b="1" i="1" dirty="0" err="1">
                <a:solidFill>
                  <a:srgbClr val="FFFF00"/>
                </a:solidFill>
              </a:rPr>
              <a:t>Не́вского</a:t>
            </a:r>
            <a:r>
              <a:rPr lang="ru-RU" sz="1700" b="1" i="1" dirty="0">
                <a:solidFill>
                  <a:srgbClr val="FFFF00"/>
                </a:solidFill>
              </a:rPr>
              <a:t> </a:t>
            </a:r>
            <a:r>
              <a:rPr lang="ru-RU" sz="1700" b="1" dirty="0">
                <a:solidFill>
                  <a:srgbClr val="FFFF00"/>
                </a:solidFill>
              </a:rPr>
              <a:t>— советская награда времён Великой Отечественной войны. Учреждён  29 июля в 1942 г., для награждения командного состава Красной Армии за выдающиеся заслуги в организации и руководстве боевыми операциями и за достигнутые в результате этих операций успехи в боях за Родину.</a:t>
            </a:r>
          </a:p>
        </p:txBody>
      </p:sp>
      <p:pic>
        <p:nvPicPr>
          <p:cNvPr id="7" name="Picture 19" descr="Без-имени-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071938"/>
            <a:ext cx="928687" cy="19081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1857375" y="3929063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FFFF00"/>
                </a:solidFill>
              </a:rPr>
              <a:t>О́рден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Алекса́ндра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Не́вского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 был сохранён в системе государственных наград Российской Федерации постановлением Верховного Совета Российской Федерации от 20 марта 1992 года. В 2010 г. учреждены статус  и описание ордена.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517232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Орден Александра Невского является единственной наградой, существовавшей в наградных системах Российской империи, Советского Союза и Российской Федерации.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60648"/>
            <a:ext cx="792088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60648"/>
            <a:ext cx="6222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достижения Невского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2804787" cy="374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3928" y="11247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►Невский проявил свой полководческий талант в битвах со шведами и ливонскими рыцарями. Отклонив угрозу с Запада, Невский на долгие годы освободил северные границы Руси от нападений.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► Невский был мудрым дипломатом, не оценённым своими современниками: понимая, что Русь бессильна перед Ордой, налаживал с татарскими ханами дипломатические отношения. Возможно, тем самым он предотвращал окончательное истребление Руси </a:t>
            </a:r>
            <a:r>
              <a:rPr lang="ru-RU" dirty="0" err="1" smtClean="0">
                <a:solidFill>
                  <a:srgbClr val="FFFF00"/>
                </a:solidFill>
              </a:rPr>
              <a:t>татаро-монголами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► Невский укреплял основы веры православной, отказав католикам в сотрудничестве и сам являя пример православного воина и князя.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996952"/>
            <a:ext cx="4068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2000" dirty="0" smtClean="0">
                <a:solidFill>
                  <a:srgbClr val="FFFF00"/>
                </a:solidFill>
              </a:rPr>
              <a:t>Он стал новгородским князем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 16 лет, в 20 победил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шведов в битве на реке Неве,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 22 года одержал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знаменитую победу на льду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Чудского озера.</a:t>
            </a:r>
            <a:endParaRPr lang="ru-RU" dirty="0" smtClean="0">
              <a:solidFill>
                <a:srgbClr val="FFFF00"/>
              </a:solidFill>
            </a:endParaRP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37"/>
          <a:stretch/>
        </p:blipFill>
        <p:spPr bwMode="auto">
          <a:xfrm>
            <a:off x="5148064" y="260648"/>
            <a:ext cx="3672408" cy="373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44522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sz="2000" dirty="0" smtClean="0">
                <a:solidFill>
                  <a:srgbClr val="FFFF00"/>
                </a:solidFill>
              </a:rPr>
              <a:t>Невского считали политиком, дипломатом и военачальником. За всю жизнь он не проиграл ни одного сражения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88640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Князь</a:t>
            </a: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Александр</a:t>
            </a: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Ярославович,</a:t>
            </a: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прозванный Невским,</a:t>
            </a: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прожил всего 43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1680" y="188640"/>
            <a:ext cx="6192688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24744"/>
            <a:ext cx="64087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700" dirty="0" smtClean="0">
                <a:solidFill>
                  <a:srgbClr val="FFFF00"/>
                </a:solidFill>
              </a:rPr>
              <a:t>В 1239 году, будучи девятнадцати лет от роду, что по тем временам было уже возрастом зрелого во всех отношениях мужа, князь Александр женился на дочери полоцкой княжне Александре </a:t>
            </a:r>
            <a:r>
              <a:rPr lang="ru-RU" sz="1700" dirty="0" err="1" smtClean="0">
                <a:solidFill>
                  <a:srgbClr val="FFFF00"/>
                </a:solidFill>
              </a:rPr>
              <a:t>Брячиславне</a:t>
            </a:r>
            <a:r>
              <a:rPr lang="ru-RU" sz="1700" dirty="0" smtClean="0">
                <a:solidFill>
                  <a:srgbClr val="FFFF00"/>
                </a:solidFill>
              </a:rPr>
              <a:t>. </a:t>
            </a:r>
          </a:p>
          <a:p>
            <a:pPr indent="457200"/>
            <a:r>
              <a:rPr lang="ru-RU" sz="1700" dirty="0" smtClean="0">
                <a:solidFill>
                  <a:srgbClr val="FFFF00"/>
                </a:solidFill>
              </a:rPr>
              <a:t>Бракосочетание совершилось в храме святого Георгия в г. Торопце с продолжением свадебного пира в Новгороде.</a:t>
            </a:r>
          </a:p>
          <a:p>
            <a:pPr indent="457200"/>
            <a:r>
              <a:rPr lang="ru-RU" sz="1700" dirty="0" smtClean="0">
                <a:solidFill>
                  <a:srgbClr val="FFFF00"/>
                </a:solidFill>
              </a:rPr>
              <a:t>В 1240 году у них родился первый сын Фёдор.</a:t>
            </a:r>
          </a:p>
          <a:p>
            <a:pPr indent="457200"/>
            <a:r>
              <a:rPr lang="ru-RU" sz="1700" dirty="0" smtClean="0">
                <a:solidFill>
                  <a:srgbClr val="FFFF00"/>
                </a:solidFill>
              </a:rPr>
              <a:t>Первый брак князя продолжался двенадцать лет.</a:t>
            </a:r>
          </a:p>
          <a:p>
            <a:pPr indent="457200"/>
            <a:r>
              <a:rPr lang="ru-RU" sz="1700" dirty="0" smtClean="0">
                <a:solidFill>
                  <a:srgbClr val="FFFF00"/>
                </a:solidFill>
              </a:rPr>
              <a:t>В 1251 году княгиня Александра скончалась. Через год, осенью 1252 года Александр Невский женился на рязанской княжне Дарье </a:t>
            </a:r>
            <a:r>
              <a:rPr lang="ru-RU" sz="1700" dirty="0" err="1" smtClean="0">
                <a:solidFill>
                  <a:srgbClr val="FFFF00"/>
                </a:solidFill>
              </a:rPr>
              <a:t>Изяславне</a:t>
            </a:r>
            <a:r>
              <a:rPr lang="ru-RU" sz="1700" dirty="0" smtClean="0">
                <a:solidFill>
                  <a:srgbClr val="FFFF00"/>
                </a:solidFill>
              </a:rPr>
              <a:t> (в монашестве </a:t>
            </a:r>
            <a:r>
              <a:rPr lang="ru-RU" sz="1700" dirty="0" err="1" smtClean="0">
                <a:solidFill>
                  <a:srgbClr val="FFFF00"/>
                </a:solidFill>
              </a:rPr>
              <a:t>Вассе</a:t>
            </a:r>
            <a:r>
              <a:rPr lang="ru-RU" sz="1700" dirty="0" smtClean="0">
                <a:solidFill>
                  <a:srgbClr val="FFFF00"/>
                </a:solidFill>
              </a:rPr>
              <a:t>).</a:t>
            </a:r>
          </a:p>
          <a:p>
            <a:pPr indent="457200"/>
            <a:r>
              <a:rPr lang="ru-RU" sz="1700" dirty="0" smtClean="0">
                <a:solidFill>
                  <a:srgbClr val="FFFF00"/>
                </a:solidFill>
              </a:rPr>
              <a:t>В 1253 году у князя Александра родился второй сын Дмитрий, который впоследствии станет князем </a:t>
            </a:r>
            <a:r>
              <a:rPr lang="ru-RU" sz="1700" dirty="0" err="1" smtClean="0">
                <a:solidFill>
                  <a:srgbClr val="FFFF00"/>
                </a:solidFill>
              </a:rPr>
              <a:t>Переяславским</a:t>
            </a:r>
            <a:r>
              <a:rPr lang="ru-RU" sz="1700" dirty="0" smtClean="0">
                <a:solidFill>
                  <a:srgbClr val="FFFF00"/>
                </a:solidFill>
              </a:rPr>
              <a:t>, Новгородским и великим князем Владимирским.</a:t>
            </a:r>
          </a:p>
          <a:p>
            <a:pPr indent="457200"/>
            <a:r>
              <a:rPr lang="ru-RU" sz="1700" dirty="0" smtClean="0">
                <a:solidFill>
                  <a:srgbClr val="FFFF00"/>
                </a:solidFill>
              </a:rPr>
              <a:t>В 1255 году во Владимире родился третий сын Александра </a:t>
            </a:r>
            <a:r>
              <a:rPr lang="ru-RU" sz="1700" dirty="0" err="1" smtClean="0">
                <a:solidFill>
                  <a:srgbClr val="FFFF00"/>
                </a:solidFill>
              </a:rPr>
              <a:t>Андрей-будущий</a:t>
            </a:r>
            <a:r>
              <a:rPr lang="ru-RU" sz="1700" dirty="0" smtClean="0">
                <a:solidFill>
                  <a:srgbClr val="FFFF00"/>
                </a:solidFill>
              </a:rPr>
              <a:t> князь Городецкий и Нижегородский.</a:t>
            </a:r>
          </a:p>
          <a:p>
            <a:pPr indent="457200"/>
            <a:r>
              <a:rPr lang="ru-RU" sz="1700" dirty="0" smtClean="0">
                <a:solidFill>
                  <a:srgbClr val="FFFF00"/>
                </a:solidFill>
              </a:rPr>
              <a:t>В 1261 году во Владимире родился четвёртый младший сын Даниил (Даниил Московский), будущий князь Московский, родоначальник московских великих князей, отец Юрия II и </a:t>
            </a:r>
            <a:r>
              <a:rPr lang="ru-RU" sz="1700" dirty="0" smtClean="0">
                <a:solidFill>
                  <a:srgbClr val="FFFF00"/>
                </a:solidFill>
                <a:hlinkClick r:id="rId3"/>
              </a:rPr>
              <a:t>Ивана I </a:t>
            </a:r>
            <a:r>
              <a:rPr lang="ru-RU" sz="1700" dirty="0" err="1" smtClean="0">
                <a:solidFill>
                  <a:srgbClr val="FFFF00"/>
                </a:solidFill>
                <a:hlinkClick r:id="rId3"/>
              </a:rPr>
              <a:t>Калиты</a:t>
            </a:r>
            <a:r>
              <a:rPr lang="ru-RU" sz="1700" dirty="0" smtClean="0">
                <a:solidFill>
                  <a:srgbClr val="FFFF00"/>
                </a:solidFill>
              </a:rPr>
              <a:t>, прадед </a:t>
            </a:r>
            <a:r>
              <a:rPr lang="ru-RU" sz="1700" dirty="0" smtClean="0">
                <a:solidFill>
                  <a:srgbClr val="FFFF00"/>
                </a:solidFill>
                <a:hlinkClick r:id="rId4"/>
              </a:rPr>
              <a:t>Дмитрия Донского</a:t>
            </a:r>
            <a:r>
              <a:rPr lang="ru-RU" sz="1700" dirty="0" smtClean="0">
                <a:solidFill>
                  <a:srgbClr val="FFFF00"/>
                </a:solidFill>
              </a:rPr>
              <a:t>.</a:t>
            </a:r>
            <a:endParaRPr lang="ru-RU" sz="1700" dirty="0">
              <a:solidFill>
                <a:srgbClr val="FFFF00"/>
              </a:solidFill>
            </a:endParaRPr>
          </a:p>
        </p:txBody>
      </p:sp>
      <p:sp>
        <p:nvSpPr>
          <p:cNvPr id="1026" name="AutoShape 2" descr="Потомки Александра Нев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C:\Users\ok\Desktop\xrodoslovnaya-aleksandra-nevskogo.png.pagespeed.ic.ZeNRQzbKD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nehleb.ru/wp-content/uploads/2020/11/potomki-aleksandra-nevsk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24744"/>
            <a:ext cx="2455784" cy="34240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2114" y="188640"/>
            <a:ext cx="6600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Потомки Александра Невского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412776"/>
            <a:ext cx="3206392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просмотр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4888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egoe Print" pitchFamily="2" charset="0"/>
              </a:rPr>
              <a:t>« Идите и скажите всем в чужих краях, что Русь жива.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egoe Print" pitchFamily="2" charset="0"/>
              </a:rPr>
              <a:t> Пусть без страха жалуют к нам гости… Но если кто с мечом к нам войдет – от меча и Погибнет. </a:t>
            </a:r>
          </a:p>
          <a:p>
            <a:pPr indent="457200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Segoe Print" pitchFamily="2" charset="0"/>
              </a:rPr>
              <a:t>На том стоит и стоять будет русская земля.»</a:t>
            </a:r>
            <a:r>
              <a:rPr lang="ru-RU" sz="1400" b="1" i="1" dirty="0" smtClean="0">
                <a:latin typeface="Segoe Print" pitchFamily="2" charset="0"/>
              </a:rPr>
              <a:t/>
            </a:r>
            <a:br>
              <a:rPr lang="ru-RU" sz="1400" b="1" i="1" dirty="0" smtClean="0">
                <a:latin typeface="Segoe Print" pitchFamily="2" charset="0"/>
              </a:rPr>
            </a:br>
            <a:r>
              <a:rPr lang="ru-RU" sz="1400" b="1" i="1" dirty="0" smtClean="0">
                <a:latin typeface="Segoe Print" pitchFamily="2" charset="0"/>
              </a:rPr>
              <a:t/>
            </a:r>
            <a:br>
              <a:rPr lang="ru-RU" sz="1400" b="1" i="1" dirty="0" smtClean="0">
                <a:latin typeface="Segoe Print" pitchFamily="2" charset="0"/>
              </a:rPr>
            </a:br>
            <a:endParaRPr lang="ru-RU" sz="1400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5085184"/>
            <a:ext cx="3752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Segoe Print" pitchFamily="2" charset="0"/>
              </a:rPr>
              <a:t>Александр Невский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492896"/>
            <a:ext cx="4896544" cy="3416320"/>
          </a:xfrm>
          <a:prstGeom prst="rect">
            <a:avLst/>
          </a:prstGeom>
          <a:blipFill dpi="0" rotWithShape="1">
            <a:blip r:embed="rId2" cstate="print">
              <a:alphaModFix amt="80000"/>
            </a:blip>
            <a:srcRect/>
            <a:tile tx="0" ty="0" sx="100000" sy="100000" flip="none" algn="tl"/>
          </a:blipFill>
          <a:ln w="31750" cap="rnd">
            <a:solidFill>
              <a:srgbClr val="FFFF00"/>
            </a:solidFill>
          </a:ln>
          <a:effectLst>
            <a:outerShdw blurRad="50800" dist="203200" dir="24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Начало княжения: </a:t>
            </a:r>
            <a:r>
              <a:rPr lang="ru-RU" dirty="0" smtClean="0">
                <a:solidFill>
                  <a:srgbClr val="FFFF00"/>
                </a:solidFill>
              </a:rPr>
              <a:t>Родился в семье князя Ярослава Всеволодовича и княгини Феодосии, дочери князя Мстислава Удалого. Внук Всеволода Большое Гнездо. Первые сведения об Александре относятся к 1228, когда Ярослав Всеволодович, княживший в Новгороде, вступил в конфликт с горожанами и вынужден был отъехать в Переславль-Залесский, свой родовой удел. Несмотря на свой отъезд он оставил в Новгороде на попечении доверенных бояр двух своих малолетних сыновей Федора и Александра.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5832648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Происхождение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3" name="Picture 5" descr="C:\Documents and Settings\ученик\Мои документы\Мои рисунки\Брунцев Юрий\Александр Ярославович\вы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1957055" cy="1952382"/>
          </a:xfrm>
          <a:prstGeom prst="rect">
            <a:avLst/>
          </a:prstGeom>
          <a:noFill/>
        </p:spPr>
      </p:pic>
      <p:sp>
        <p:nvSpPr>
          <p:cNvPr id="15362" name="AutoShape 2" descr="Родословная Александра Нев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Родословная Александра Невск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ok\Desktop\xrodoslovnaya-aleksandra-nevskogo.png.pagespeed.ic.ZeNRQzbKD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ok\Desktop\xrodoslovnaya-aleksandra-nevskogo.png.pagespeed.ic.ZeNRQzbKD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https://nehleb.ru/wp-content/uploads/2020/11/xrodoslovnaya-aleksandra-nevskogo.png.pagespeed.ic.s7hmWRvNX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492896"/>
            <a:ext cx="2790674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429000"/>
            <a:ext cx="8429684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4450">
            <a:solidFill>
              <a:srgbClr val="FFFF00"/>
            </a:solidFill>
          </a:ln>
          <a:effectLst>
            <a:outerShdw blurRad="50800" dist="215900" dir="294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solidFill>
                  <a:srgbClr val="FFFF00"/>
                </a:solidFill>
              </a:rPr>
              <a:t>После смерти Федора Александр становится старшим сыном Ярослава Всеволодовича. В 1236 он был посажен на новгородское княжение, а в 1239 женился на полоцкой княжне Александре </a:t>
            </a:r>
            <a:r>
              <a:rPr lang="ru-RU" sz="2400" dirty="0" err="1" smtClean="0">
                <a:solidFill>
                  <a:srgbClr val="FFFF00"/>
                </a:solidFill>
              </a:rPr>
              <a:t>Брячиславне</a:t>
            </a:r>
            <a:endParaRPr lang="ru-RU" sz="2400" dirty="0" smtClean="0">
              <a:solidFill>
                <a:srgbClr val="FFFF00"/>
              </a:solidFill>
            </a:endParaRPr>
          </a:p>
          <a:p>
            <a:pPr indent="457200"/>
            <a:r>
              <a:rPr lang="ru-RU" sz="2400" dirty="0" smtClean="0">
                <a:solidFill>
                  <a:srgbClr val="FFFF00"/>
                </a:solidFill>
              </a:rPr>
              <a:t>.В первые годы своего княжения ему пришлось заниматься укреплением Новгорода, поскольку с востока грозили монголы-татары. </a:t>
            </a:r>
          </a:p>
          <a:p>
            <a:pPr indent="457200"/>
            <a:r>
              <a:rPr lang="ru-RU" sz="2400" dirty="0" smtClean="0">
                <a:solidFill>
                  <a:srgbClr val="FFFF00"/>
                </a:solidFill>
              </a:rPr>
              <a:t>На реке Шелони Александр построил несколько крепостей.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ученик\Мои документы\Мои рисунки\Брунцев Юрий\Александр Ярославович\pi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4290"/>
            <a:ext cx="2630666" cy="3219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5472608" cy="144655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Святой Князь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7632848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152400" dir="540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72074"/>
            <a:ext cx="8286808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7625">
            <a:solidFill>
              <a:srgbClr val="FFFF00"/>
            </a:solidFill>
          </a:ln>
          <a:effectLst>
            <a:outerShdw blurRad="50800" dist="228600" dir="108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solidFill>
                  <a:srgbClr val="FFFF00"/>
                </a:solidFill>
              </a:rPr>
              <a:t>Победами над шведами (Невская битва 1240) и немецкими рыцарями Ливонского ордена (Ледовое побоище 1242) Александр обезопасил западные границы Руси.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        Александр канонизирован Русской православной церковью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83272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Походы Александра Невского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ученик\Мои документы\Мои рисунки\Брунцев Юрий\Александр Ярославович\map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7200800" cy="3388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568952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Невская битва. 15 июля 1240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77072"/>
            <a:ext cx="8319900" cy="24622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7625">
            <a:solidFill>
              <a:srgbClr val="FFFF00"/>
            </a:solidFill>
          </a:ln>
          <a:effectLst>
            <a:outerShdw blurRad="50800" dist="317500" dir="258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2200" dirty="0" smtClean="0">
                <a:solidFill>
                  <a:srgbClr val="FFFF00"/>
                </a:solidFill>
              </a:rPr>
              <a:t>В июле 1240 года в Неву вошел шведский флот с войском крестоносцев под командованием ярла (герцога) Биргера, зятя короля и фактического правителя страны. </a:t>
            </a:r>
          </a:p>
          <a:p>
            <a:pPr indent="457200"/>
            <a:r>
              <a:rPr lang="ru-RU" sz="2200" dirty="0" smtClean="0">
                <a:solidFill>
                  <a:srgbClr val="FFFF00"/>
                </a:solidFill>
              </a:rPr>
              <a:t>Дойдя до устья Ижоры, завоеватели высадились. Войско состояло из шведов, норвежцев, представителей финских племен. </a:t>
            </a:r>
          </a:p>
          <a:p>
            <a:pPr indent="457200"/>
            <a:r>
              <a:rPr lang="ru-RU" sz="2200" dirty="0" smtClean="0">
                <a:solidFill>
                  <a:srgbClr val="FFFF00"/>
                </a:solidFill>
              </a:rPr>
              <a:t>Они намеревались идти прямо к Ладоге, чтобы оттуда добраться до Новгорода. </a:t>
            </a:r>
            <a:endParaRPr lang="ru-RU" sz="22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ученик\Мои документы\Мои рисунки\Брунцев Юрий\Невская битва\nevskaja-bitva-dior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7923918" cy="2750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260648"/>
            <a:ext cx="7920880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196752"/>
            <a:ext cx="6984776" cy="175432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7625">
            <a:solidFill>
              <a:srgbClr val="FFFF00"/>
            </a:solidFill>
          </a:ln>
          <a:effectLst>
            <a:outerShdw blurRad="50800" dist="292100" dir="282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rgbClr val="FFFF00"/>
                </a:solidFill>
              </a:rPr>
              <a:t>Князь Александр Ярославич стремительно двинулся, со своей небольшой дружиной и с немногими успевшими примкнуть к нему новгородцами, к месту высадки шведов. 15 июля 1240 г., скрыто подойдя к неприятельскому лагерю, русская конная дружина обрушилась на центр шведского войска, тогда как пешая рать ударила во фланг, отрезая рыцарям отступление на корабли.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Documents and Settings\ученик\Мои документы\Мои рисунки\Брунцев Юрий\Невская битва\Невская битв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4752528" cy="295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5143536" cy="76944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Схема битвы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293096"/>
            <a:ext cx="3530860" cy="14773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7625">
            <a:solidFill>
              <a:srgbClr val="FFFF00"/>
            </a:solidFill>
          </a:ln>
          <a:effectLst>
            <a:outerShdw blurRad="50800" dist="292100" dir="282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Короткий бой закончился почти полным уничтожением высадившихся на берег рыцарей, которых не смогла поддержать оставшаяся на кораблях пехота.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357166"/>
            <a:ext cx="8429684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76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Биргер, получил в бою ранение в лицо от удара копья Александра. Остатки войска отплыли в Швецию. 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Победа на Неве, за которую Александра Ярославича прозвали «Невским», надолго пресекла шведскую агрессию на Восток и сохранила за Русью выход к Балтийскому морю. 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C:\Documents and Settings\ученик\Мои документы\Мои рисунки\Брунцев Юрий\Невская битва\alexander_nevskiy_neva_batt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3138142" cy="3892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3027148"/>
            <a:ext cx="3816424" cy="206210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76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Князь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Получил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прозвище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«НЕВСКИЙ»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260648"/>
            <a:ext cx="8136904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77768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Ледовое побоище. 5 апреля 1242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84784"/>
            <a:ext cx="8137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Боевой порядок русских и немецких войск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C:\Documents and Settings\ученик\Мои документы\Мои рисунки\Брунцев Юрий\Ледовое побоеще\Построение перед Побоеще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175222" cy="386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315</TotalTime>
  <Words>878</Words>
  <Application>Microsoft Office PowerPoint</Application>
  <PresentationFormat>Экран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ok</cp:lastModifiedBy>
  <cp:revision>23</cp:revision>
  <dcterms:modified xsi:type="dcterms:W3CDTF">2021-05-12T11:31:11Z</dcterms:modified>
</cp:coreProperties>
</file>