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75" r:id="rId11"/>
    <p:sldId id="264" r:id="rId12"/>
    <p:sldId id="266" r:id="rId13"/>
    <p:sldId id="267" r:id="rId14"/>
    <p:sldId id="276" r:id="rId15"/>
    <p:sldId id="281" r:id="rId16"/>
    <p:sldId id="279" r:id="rId17"/>
    <p:sldId id="280" r:id="rId18"/>
    <p:sldId id="282" r:id="rId19"/>
    <p:sldId id="283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80BA2-B6E5-4C42-9EA8-36B20D42EBF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E98BA-8992-40DC-9328-DF2A08AC4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8BA-8992-40DC-9328-DF2A08AC4A9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6347875-35BC-4A0A-B4AA-BCB637E853E5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3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75856" y="5877272"/>
            <a:ext cx="5090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литературно-патриотический онлайн – час;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4080" y="3277646"/>
            <a:ext cx="6530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«Дети тоже воевали»</a:t>
            </a:r>
            <a:endParaRPr lang="ru-RU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4493001"/>
            <a:ext cx="437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памяти юного героя-антифашиста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441" y="149065"/>
            <a:ext cx="3623072" cy="27173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435" y="802902"/>
            <a:ext cx="3118123" cy="19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83787" y="1119084"/>
            <a:ext cx="3778727" cy="52888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Сутками 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трудились ребята на заводах, </a:t>
            </a: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фабриках, встав 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за станки вместо ушедших на фронт братьев и </a:t>
            </a: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отцов: 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делали взрыватели к минам, запалы к ручным гранатам, дымовые шашки, цветные сигнальные ракеты, собирали противогазы. </a:t>
            </a:r>
            <a:endParaRPr lang="ru-RU" sz="16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       Работали 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в сельском хозяйстве, выращивали овощи для госпиталей. П</a:t>
            </a: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ионеры 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шили для армии белье, </a:t>
            </a: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гимнастерки, вязали 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теплые вещи для фронта: варежки, носки, </a:t>
            </a: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шарфы. 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       Ребята 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помогали раненым в госпиталях, писали под их диктовку письма родным, ставили </a:t>
            </a: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спектакли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, устраивали концерты, вызывая улыбку у измученных войной взрослых мужчин. 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Труд детей в тылу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2829"/>
            <a:ext cx="2327920" cy="17604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028" y="2988732"/>
            <a:ext cx="2200708" cy="15279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57" y="4602300"/>
            <a:ext cx="2304256" cy="166719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449" y="1010093"/>
            <a:ext cx="2242366" cy="15727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8" y="970361"/>
            <a:ext cx="2543944" cy="18224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86" y="4753698"/>
            <a:ext cx="2343450" cy="17407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13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944488"/>
            <a:ext cx="7578339" cy="2484512"/>
          </a:xfrm>
        </p:spPr>
        <p:txBody>
          <a:bodyPr>
            <a:noAutofit/>
          </a:bodyPr>
          <a:lstStyle/>
          <a:p>
            <a:pPr indent="457200"/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По известной статистике </a:t>
            </a:r>
            <a:r>
              <a:rPr lang="ru-RU" sz="2400" dirty="0">
                <a:solidFill>
                  <a:srgbClr val="C00000"/>
                </a:solidFill>
                <a:effectLst/>
              </a:rPr>
              <a:t>Великая Отечественная война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 унесла около </a:t>
            </a:r>
            <a:r>
              <a:rPr lang="ru-RU" sz="2400" dirty="0">
                <a:solidFill>
                  <a:srgbClr val="C00000"/>
                </a:solidFill>
                <a:effectLst/>
              </a:rPr>
              <a:t>27 млн. жизней граждан Советского Союза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.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   Из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них около </a:t>
            </a:r>
            <a:r>
              <a:rPr lang="ru-RU" sz="2400" dirty="0">
                <a:solidFill>
                  <a:srgbClr val="C00000"/>
                </a:solidFill>
                <a:effectLst/>
              </a:rPr>
              <a:t>10 млн. – солдаты, остальные – старики, женщины, дети.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     Но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статистика молчит о том, сколько детей погибло в годы Великой Отечественной войны, сколько получили ранения и стали калеками.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8" y="3792620"/>
            <a:ext cx="3312368" cy="23943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64" y="3924633"/>
            <a:ext cx="2871123" cy="18750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19" y="3554341"/>
            <a:ext cx="2322545" cy="306168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143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03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66528" y="475256"/>
            <a:ext cx="6563072" cy="1260376"/>
          </a:xfrm>
        </p:spPr>
        <p:txBody>
          <a:bodyPr>
            <a:normAutofit fontScale="90000"/>
          </a:bodyPr>
          <a:lstStyle/>
          <a:p>
            <a:pPr indent="457200"/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Сотни тысяч мальчишек и девчонок в годы </a:t>
            </a:r>
            <a:r>
              <a:rPr lang="ru-RU" sz="2400" dirty="0">
                <a:solidFill>
                  <a:srgbClr val="C00000"/>
                </a:solidFill>
                <a:effectLst/>
              </a:rPr>
              <a:t>Великой Отечественной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шли в военкоматы, прибавляли себе год-два и уходили защищать </a:t>
            </a:r>
            <a:r>
              <a:rPr lang="ru-RU" sz="2400" dirty="0">
                <a:solidFill>
                  <a:srgbClr val="C00000"/>
                </a:solidFill>
                <a:effectLst/>
              </a:rPr>
              <a:t>Родину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, многие погибали за нее.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902565"/>
            <a:ext cx="3024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Володя </a:t>
            </a:r>
            <a:r>
              <a:rPr lang="ru-RU" sz="2000" b="1" i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Казьмин</a:t>
            </a:r>
            <a:r>
              <a:rPr lang="ru-RU" sz="2000" b="1" i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Юра </a:t>
            </a:r>
            <a:r>
              <a:rPr lang="ru-RU" sz="2000" b="1" i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Жданко</a:t>
            </a:r>
            <a:r>
              <a:rPr lang="ru-RU" sz="2000" b="1" i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000" b="1" i="1" u="sng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Лёня Голиков, </a:t>
            </a:r>
          </a:p>
          <a:p>
            <a:pPr>
              <a:lnSpc>
                <a:spcPct val="150000"/>
              </a:lnSpc>
            </a:pPr>
            <a:r>
              <a:rPr lang="ru-RU" sz="2000" b="1" i="1" u="sng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Марат </a:t>
            </a:r>
            <a:r>
              <a:rPr lang="ru-RU" sz="2000" b="1" i="1" u="sng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Казей</a:t>
            </a:r>
            <a:r>
              <a:rPr lang="ru-RU" sz="2000" b="1" i="1" u="sng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1727213"/>
            <a:ext cx="5832648" cy="3191498"/>
          </a:xfr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38169" y="505645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Лара Михеенко,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Валя Котик, 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Таня Морозова,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Витя Коробков, 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Зина Портнова. </a:t>
            </a:r>
            <a:r>
              <a:rPr lang="ru-RU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0262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99272" y="242941"/>
            <a:ext cx="7632848" cy="2952329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	Ребята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собирали оставшиеся от боёв винтовки, патроны, пулемёты, гранаты, а затем передавали всё это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партизанам.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>
                <a:solidFill>
                  <a:srgbClr val="C00000"/>
                </a:solidFill>
                <a:effectLst/>
              </a:rPr>
              <a:t>Спасали раненых красноармейцев,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помогали устраивать подпольщикам побеги наших военнопленных из немецких концлагерей</a:t>
            </a:r>
            <a:r>
              <a:rPr lang="ru-RU" sz="2400" dirty="0">
                <a:solidFill>
                  <a:srgbClr val="C00000"/>
                </a:solidFill>
                <a:effectLst/>
              </a:rPr>
              <a:t>. Поджигали немецкие склады 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>с продовольствием</a:t>
            </a:r>
            <a:r>
              <a:rPr lang="ru-RU" sz="2400" dirty="0">
                <a:solidFill>
                  <a:srgbClr val="C00000"/>
                </a:solidFill>
                <a:effectLst/>
              </a:rPr>
              <a:t>,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техникой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, обмундированием, фуражом, </a:t>
            </a:r>
            <a:r>
              <a:rPr lang="ru-RU" sz="2400" dirty="0">
                <a:solidFill>
                  <a:srgbClr val="C00000"/>
                </a:solidFill>
                <a:effectLst/>
              </a:rPr>
              <a:t>взрывали железнодорожные вагоны и паровозы. </a:t>
            </a:r>
            <a:br>
              <a:rPr lang="ru-RU" sz="2400" dirty="0">
                <a:solidFill>
                  <a:srgbClr val="C00000"/>
                </a:solidFill>
                <a:effectLst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393" y="2704047"/>
            <a:ext cx="2304256" cy="30340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38" y="2880256"/>
            <a:ext cx="3672408" cy="25892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6" y="2839343"/>
            <a:ext cx="1830313" cy="25892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02836" y="5779187"/>
            <a:ext cx="62257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 повести Владимира Богомолова «Иван» можно прочитать о судьбе юного разведчика. </a:t>
            </a:r>
          </a:p>
        </p:txBody>
      </p:sp>
    </p:spTree>
    <p:extLst>
      <p:ext uri="{BB962C8B-B14F-4D97-AF65-F5344CB8AC3E}">
        <p14:creationId xmlns:p14="http://schemas.microsoft.com/office/powerpoint/2010/main" val="296286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9288"/>
          </a:xfrm>
        </p:spPr>
        <p:txBody>
          <a:bodyPr/>
          <a:lstStyle/>
          <a:p>
            <a:pPr marL="0" indent="457200">
              <a:buNone/>
            </a:pPr>
            <a:r>
              <a:rPr lang="ru-RU" sz="1800" b="1" i="1" dirty="0" smtClean="0"/>
              <a:t>	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Более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5 миллионов детей стали узниками концлагерей, гетто и других мест принудительного содержания, разбросанных по всей оккупированной Европе. </a:t>
            </a:r>
            <a:endParaRPr lang="ru-RU" sz="1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457200">
              <a:buNone/>
            </a:pP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Они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несли свой крест – ни в чем не повинные, лишенные самой радостной поры – детства. Непосильный труд и болезни, холод и голод были спутниками детей. </a:t>
            </a:r>
            <a:endParaRPr lang="ru-RU" sz="1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457200">
              <a:buNone/>
            </a:pP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Над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ними глумились, проводили медицинские эксперименты, выкачивали кровь до последней капли для нужд немецкой армии, испытывали яды. Выживал лишь один из десяти.</a:t>
            </a:r>
          </a:p>
          <a:p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Дети – узники концлагерей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1" y="3802361"/>
            <a:ext cx="4139952" cy="268015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"/>
          <a:stretch/>
        </p:blipFill>
        <p:spPr>
          <a:xfrm>
            <a:off x="4883071" y="3710706"/>
            <a:ext cx="3943645" cy="26591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983727" y="3802361"/>
            <a:ext cx="658416" cy="51260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Соединительная линия уступом 8"/>
          <p:cNvCxnSpPr>
            <a:stCxn id="7" idx="2"/>
          </p:cNvCxnSpPr>
          <p:nvPr/>
        </p:nvCxnSpPr>
        <p:spPr>
          <a:xfrm rot="16200000" flipH="1">
            <a:off x="8206071" y="4421832"/>
            <a:ext cx="949930" cy="736202"/>
          </a:xfrm>
          <a:prstGeom prst="bentConnector3">
            <a:avLst>
              <a:gd name="adj1" fmla="val 50000"/>
            </a:avLst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76056" y="5956053"/>
            <a:ext cx="1584176" cy="1143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Рисунки детей – узников концлагерей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08" y="1628343"/>
            <a:ext cx="2467220" cy="21941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58" y="1280957"/>
            <a:ext cx="2171116" cy="29088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477834"/>
            <a:ext cx="2513472" cy="19138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98861"/>
            <a:ext cx="2873296" cy="2050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65" y="1097657"/>
            <a:ext cx="2476313" cy="29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72940" y="4801353"/>
            <a:ext cx="6571456" cy="202323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	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Шахтерском поселке Лидице,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что находится в 20 километрах от </a:t>
            </a:r>
            <a:r>
              <a:rPr lang="ru-RU" sz="1800" dirty="0">
                <a:solidFill>
                  <a:srgbClr val="C00000"/>
                </a:solidFill>
              </a:rPr>
              <a:t>Праги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, создан мемориал, увековечивший детей, которые были отравлены нацистами  газом в концентрационных лагерях в ответ на политическое убийство их высокопоставленного чиновника.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C00000"/>
                </a:solidFill>
              </a:rPr>
              <a:t>Памятники детям войны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255" y="1772816"/>
            <a:ext cx="4068206" cy="23587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13342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Мы все войны минувшей дети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С тяжелой, горькою судьбой.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А сколько тех на белом свете,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Кто так и не пришел домой.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Мы помним нары, помним плети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И у печей предсмертный вой.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Мы лагерей фашистских дети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И долгим был наш путь домой.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</a:rPr>
              <a:t>Памятники детям войны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02" y="1245022"/>
            <a:ext cx="3332497" cy="18347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74" y="3344030"/>
            <a:ext cx="3282702" cy="21150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74" y="980728"/>
            <a:ext cx="2231539" cy="311340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26" y="4221088"/>
            <a:ext cx="3112108" cy="2406220"/>
          </a:xfrm>
        </p:spPr>
      </p:pic>
    </p:spTree>
    <p:extLst>
      <p:ext uri="{BB962C8B-B14F-4D97-AF65-F5344CB8AC3E}">
        <p14:creationId xmlns:p14="http://schemas.microsoft.com/office/powerpoint/2010/main" val="1185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437" y="68020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Наша страна много лет живёт в мире. Для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большинства из Вас война — это то, что Вы видите на экранах телевизоров, компьютеров. В неё вы играете, но для некоторых детей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война и сегодня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 — это не игра, а суровая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реальность…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Чтобы помнили…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71" y="1772816"/>
            <a:ext cx="3339455" cy="26036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3" y="2377196"/>
            <a:ext cx="3267447" cy="21837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81128"/>
            <a:ext cx="2903984" cy="20699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72" y="4005064"/>
            <a:ext cx="2979415" cy="23998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04864"/>
            <a:ext cx="2324372" cy="20118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38" y="3957010"/>
            <a:ext cx="1669519" cy="22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41" y="1442808"/>
            <a:ext cx="3922680" cy="25654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363" y="3901926"/>
            <a:ext cx="3616421" cy="2376264"/>
          </a:xfrm>
          <a:prstGeom prst="rect">
            <a:avLst/>
          </a:prstGeom>
        </p:spPr>
      </p:pic>
      <p:sp>
        <p:nvSpPr>
          <p:cNvPr id="8" name="Параллелограмм 7"/>
          <p:cNvSpPr/>
          <p:nvPr/>
        </p:nvSpPr>
        <p:spPr>
          <a:xfrm rot="19964827">
            <a:off x="5232716" y="2756883"/>
            <a:ext cx="462744" cy="237379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41543" y="36401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Дети против войны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168" y="1277799"/>
            <a:ext cx="2376264" cy="23762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560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71132" y="43318"/>
            <a:ext cx="4556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22 июня 1941 года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9064" y="75596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Дети играли и не подозревали, что скоро на устах будет только одно слово - война.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08" y="1772816"/>
            <a:ext cx="3658833" cy="2652534"/>
          </a:xfrm>
          <a:prstGeom prst="rect">
            <a:avLst/>
          </a:prstGeom>
        </p:spPr>
      </p:pic>
      <p:pic>
        <p:nvPicPr>
          <p:cNvPr id="7" name="Рисунок 1" descr="дети 17.jpg"/>
          <p:cNvPicPr>
            <a:picLocks noGrp="1" noChangeAspect="1"/>
          </p:cNvPicPr>
          <p:nvPr isPhoto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5800" y="4129267"/>
            <a:ext cx="2805164" cy="219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5800" y="1598677"/>
            <a:ext cx="2664183" cy="19935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2530" y="4628728"/>
            <a:ext cx="2664183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0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1760" y="2276872"/>
            <a:ext cx="5047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24" y="3429000"/>
            <a:ext cx="2571588" cy="2952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61244" y="1016732"/>
            <a:ext cx="7283152" cy="482453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700" b="1" dirty="0" smtClean="0">
                <a:solidFill>
                  <a:srgbClr val="C00000"/>
                </a:solidFill>
                <a:effectLst/>
              </a:rPr>
              <a:t>Из </a:t>
            </a:r>
            <a:r>
              <a:rPr lang="ru-RU" sz="2700" b="1" dirty="0">
                <a:solidFill>
                  <a:srgbClr val="C00000"/>
                </a:solidFill>
                <a:effectLst/>
              </a:rPr>
              <a:t>воспоминаний </a:t>
            </a:r>
            <a:r>
              <a:rPr lang="ru-RU" sz="2700" b="1" dirty="0" smtClean="0">
                <a:solidFill>
                  <a:srgbClr val="C00000"/>
                </a:solidFill>
                <a:effectLst/>
              </a:rPr>
              <a:t>очевидцев</a:t>
            </a:r>
            <a:r>
              <a:rPr lang="ru-RU" sz="2700" i="1" dirty="0">
                <a:solidFill>
                  <a:srgbClr val="C00000"/>
                </a:solidFill>
                <a:effectLst/>
              </a:rPr>
              <a:t/>
            </a:r>
            <a:br>
              <a:rPr lang="ru-RU" sz="2700" i="1" dirty="0">
                <a:solidFill>
                  <a:srgbClr val="C00000"/>
                </a:solidFill>
                <a:effectLst/>
              </a:rPr>
            </a:br>
            <a:r>
              <a:rPr lang="ru-RU" sz="2400" i="1" dirty="0" smtClean="0">
                <a:solidFill>
                  <a:schemeClr val="bg1"/>
                </a:solidFill>
                <a:effectLst/>
              </a:rPr>
              <a:t>«Мне </a:t>
            </a:r>
            <a:r>
              <a:rPr lang="ru-RU" sz="2400" i="1" dirty="0">
                <a:solidFill>
                  <a:schemeClr val="bg1"/>
                </a:solidFill>
                <a:effectLst/>
              </a:rPr>
              <a:t>было 5–6 лет. Из блокадного Ленинграда нас эвакуировали в Пермскую область. Везли через Ладогу, где мы попали под </a:t>
            </a:r>
            <a:r>
              <a:rPr lang="ru-RU" sz="2400" i="1" dirty="0" smtClean="0">
                <a:solidFill>
                  <a:schemeClr val="bg1"/>
                </a:solidFill>
                <a:effectLst/>
              </a:rPr>
              <a:t>бомбежку…»</a:t>
            </a:r>
            <a:br>
              <a:rPr lang="ru-RU" sz="2400" i="1" dirty="0" smtClean="0">
                <a:solidFill>
                  <a:schemeClr val="bg1"/>
                </a:solidFill>
                <a:effectLst/>
              </a:rPr>
            </a:br>
            <a:r>
              <a:rPr lang="ru-RU" sz="2400" i="1" dirty="0" smtClean="0">
                <a:solidFill>
                  <a:schemeClr val="bg1"/>
                </a:solidFill>
                <a:effectLst/>
              </a:rPr>
              <a:t>«…Дул </a:t>
            </a:r>
            <a:r>
              <a:rPr lang="ru-RU" sz="2400" i="1" dirty="0">
                <a:solidFill>
                  <a:schemeClr val="bg1"/>
                </a:solidFill>
                <a:effectLst/>
              </a:rPr>
              <a:t>сильный ветер, опилки </a:t>
            </a:r>
            <a:r>
              <a:rPr lang="ru-RU" sz="2400" i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effectLst/>
              </a:rPr>
            </a:br>
            <a:r>
              <a:rPr lang="ru-RU" sz="2400" i="1" dirty="0" smtClean="0">
                <a:solidFill>
                  <a:schemeClr val="bg1"/>
                </a:solidFill>
                <a:effectLst/>
              </a:rPr>
              <a:t>засыпали её </a:t>
            </a:r>
            <a:r>
              <a:rPr lang="ru-RU" sz="2400" i="1" dirty="0">
                <a:solidFill>
                  <a:schemeClr val="bg1"/>
                </a:solidFill>
                <a:effectLst/>
              </a:rPr>
              <a:t>раны, мама стонала, а </a:t>
            </a:r>
            <a:r>
              <a:rPr lang="ru-RU" sz="2400" i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effectLst/>
              </a:rPr>
            </a:br>
            <a:r>
              <a:rPr lang="ru-RU" sz="2400" i="1" dirty="0" smtClean="0">
                <a:solidFill>
                  <a:schemeClr val="bg1"/>
                </a:solidFill>
                <a:effectLst/>
              </a:rPr>
              <a:t>я </a:t>
            </a:r>
            <a:r>
              <a:rPr lang="ru-RU" sz="2400" i="1" dirty="0">
                <a:solidFill>
                  <a:schemeClr val="bg1"/>
                </a:solidFill>
                <a:effectLst/>
              </a:rPr>
              <a:t>вычищала ей раны и просила: </a:t>
            </a:r>
            <a:r>
              <a:rPr lang="ru-RU" sz="2400" i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effectLst/>
              </a:rPr>
            </a:br>
            <a:r>
              <a:rPr lang="ru-RU" sz="2400" i="1" dirty="0" smtClean="0">
                <a:solidFill>
                  <a:schemeClr val="bg1"/>
                </a:solidFill>
                <a:effectLst/>
              </a:rPr>
              <a:t>"</a:t>
            </a:r>
            <a:r>
              <a:rPr lang="ru-RU" sz="2400" i="1" dirty="0">
                <a:solidFill>
                  <a:schemeClr val="bg1"/>
                </a:solidFill>
                <a:effectLst/>
              </a:rPr>
              <a:t>Мама, не умирай!" Но она умерла. </a:t>
            </a:r>
            <a:r>
              <a:rPr lang="ru-RU" sz="2400" i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effectLst/>
              </a:rPr>
            </a:br>
            <a:r>
              <a:rPr lang="ru-RU" sz="2400" i="1" dirty="0" smtClean="0">
                <a:solidFill>
                  <a:schemeClr val="bg1"/>
                </a:solidFill>
                <a:effectLst/>
              </a:rPr>
              <a:t>Я </a:t>
            </a:r>
            <a:r>
              <a:rPr lang="ru-RU" sz="2400" i="1" dirty="0">
                <a:solidFill>
                  <a:schemeClr val="bg1"/>
                </a:solidFill>
                <a:effectLst/>
              </a:rPr>
              <a:t>осталась </a:t>
            </a:r>
            <a:r>
              <a:rPr lang="ru-RU" sz="2400" i="1" dirty="0" smtClean="0">
                <a:solidFill>
                  <a:schemeClr val="bg1"/>
                </a:solidFill>
                <a:effectLst/>
              </a:rPr>
              <a:t>одна».</a:t>
            </a:r>
            <a:r>
              <a:rPr lang="ru-RU" sz="2400" dirty="0">
                <a:solidFill>
                  <a:schemeClr val="bg1"/>
                </a:solidFill>
                <a:effectLst/>
              </a:rPr>
              <a:t/>
            </a:r>
            <a:br>
              <a:rPr lang="ru-RU" sz="2400" dirty="0">
                <a:solidFill>
                  <a:schemeClr val="bg1"/>
                </a:solidFill>
                <a:effectLst/>
              </a:rPr>
            </a:br>
            <a:r>
              <a:rPr lang="ru-RU" sz="2400" i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effectLst/>
              </a:rPr>
            </a:br>
            <a:endParaRPr lang="ru-RU" sz="2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27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525544"/>
            <a:ext cx="7067128" cy="2412504"/>
          </a:xfrm>
        </p:spPr>
        <p:txBody>
          <a:bodyPr>
            <a:noAutofit/>
          </a:bodyPr>
          <a:lstStyle/>
          <a:p>
            <a:pPr indent="457200"/>
            <a:r>
              <a:rPr lang="ru-RU" sz="2400" b="1" dirty="0" smtClean="0">
                <a:solidFill>
                  <a:srgbClr val="C00000"/>
                </a:solidFill>
                <a:effectLst/>
              </a:rPr>
              <a:t>Из воспоминаний очевидцев:</a:t>
            </a:r>
            <a:br>
              <a:rPr lang="ru-RU" sz="2400" b="1" dirty="0" smtClean="0">
                <a:solidFill>
                  <a:srgbClr val="C00000"/>
                </a:solidFill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 smtClean="0">
                <a:effectLst/>
              </a:rPr>
              <a:t>     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«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Когда </a:t>
            </a:r>
            <a:r>
              <a:rPr lang="ru-RU" sz="2000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наш эшелон разбомбили второй раз, мы попали в руки немцев. Фашисты выстраивали детей отдельно, взрослых отдельно.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     От </a:t>
            </a:r>
            <a:r>
              <a:rPr lang="ru-RU" sz="2000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ужаса никто не плакал, смотрели на все стеклянными глазами. Мы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чётко </a:t>
            </a:r>
            <a:r>
              <a:rPr lang="ru-RU" sz="2000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усвоили урок: заплачешь – расстреляют.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2000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     Так </a:t>
            </a:r>
            <a:r>
              <a:rPr lang="ru-RU" sz="2000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на наших глазах убили маленькую девочку, которая кричала без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остановки». 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1" descr="дети 35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128450"/>
            <a:ext cx="3851997" cy="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74122" y="3140968"/>
            <a:ext cx="2808312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chemeClr val="bg1"/>
                </a:solidFill>
                <a:latin typeface="+mj-lt"/>
              </a:rPr>
              <a:t>Фашистские нелюди стреляли в детей ради забавы, чтобы поупражняться в меткости.</a:t>
            </a:r>
          </a:p>
        </p:txBody>
      </p:sp>
    </p:spTree>
    <p:extLst>
      <p:ext uri="{BB962C8B-B14F-4D97-AF65-F5344CB8AC3E}">
        <p14:creationId xmlns:p14="http://schemas.microsoft.com/office/powerpoint/2010/main" val="38744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293496" cy="8640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/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ногие дети боролись </a:t>
            </a:r>
            <a:r>
              <a:rPr lang="ru-RU" sz="2000" b="1" dirty="0">
                <a:solidFill>
                  <a:srgbClr val="002060"/>
                </a:solidFill>
                <a:effectLst/>
              </a:rPr>
              <a:t>с фашизмом с оружием в руках, становясь сыновьями и дочерями </a:t>
            </a:r>
            <a:r>
              <a:rPr lang="ru-RU" sz="2000" b="1" dirty="0" smtClean="0">
                <a:solidFill>
                  <a:srgbClr val="002060"/>
                </a:solidFill>
                <a:effectLst/>
              </a:rPr>
              <a:t>полков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87624" y="1097657"/>
            <a:ext cx="7471235" cy="2115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Вспоминает очевидец: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«Зиму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я скитался по степям, промышлял на железной дороге, так добрался до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Сталинграда...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Осенью 1942 года меня приютили солдаты 1095-го артиллерийского полка, накормили, отмыли,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обогрели».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4087290"/>
            <a:ext cx="3545903" cy="2659427"/>
          </a:xfrm>
          <a:prstGeom prst="rect">
            <a:avLst/>
          </a:prstGeom>
        </p:spPr>
      </p:pic>
      <p:pic>
        <p:nvPicPr>
          <p:cNvPr id="9" name="Рисунок 1" descr="дети 26.jpg"/>
          <p:cNvPicPr>
            <a:picLocks noGrp="1" noChangeAspect="1"/>
          </p:cNvPicPr>
          <p:nvPr isPhoto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8790" y="2714444"/>
            <a:ext cx="3572960" cy="270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1276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3322666"/>
            <a:ext cx="7056784" cy="3528392"/>
          </a:xfrm>
        </p:spPr>
        <p:txBody>
          <a:bodyPr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effectLst/>
              </a:rPr>
              <a:t>Сыны полков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/>
              </a:rPr>
              <a:t>– дети военных лет воевали против немецких оккупантов наравне со взрослыми.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       </a:t>
            </a:r>
            <a:r>
              <a:rPr lang="ru-RU" sz="2000" b="1" i="1" dirty="0" smtClean="0">
                <a:solidFill>
                  <a:srgbClr val="C00000"/>
                </a:solidFill>
                <a:effectLst/>
              </a:rPr>
              <a:t>Маршал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Баграмян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вспоминал,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что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смелость, отвага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подростков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,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их изобретательность</a:t>
            </a:r>
            <a:b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в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выполнении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заданий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поражали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даже старых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и опытных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солдат. </a:t>
            </a:r>
            <a:b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lang="ru-RU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36" y="188640"/>
            <a:ext cx="3741477" cy="27363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572" r="3520"/>
          <a:stretch/>
        </p:blipFill>
        <p:spPr>
          <a:xfrm>
            <a:off x="1619672" y="448928"/>
            <a:ext cx="3275602" cy="221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352928" cy="11163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/>
              </a:rPr>
              <a:t>Детство поглотила война, 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</a:rPr>
              <a:t>юность </a:t>
            </a:r>
            <a:r>
              <a:rPr lang="ru-RU" sz="2800" b="1" dirty="0">
                <a:solidFill>
                  <a:srgbClr val="C00000"/>
                </a:solidFill>
                <a:effectLst/>
              </a:rPr>
              <a:t>– послевоенная разруха и голод.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87" y="3284984"/>
            <a:ext cx="3422048" cy="225797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2430828" y="1268760"/>
            <a:ext cx="4345613" cy="1891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Дети войны </a:t>
            </a:r>
            <a:r>
              <a:rPr lang="ru-RU" sz="2000" b="1" dirty="0" smtClean="0">
                <a:solidFill>
                  <a:schemeClr val="bg1"/>
                </a:solidFill>
              </a:rPr>
              <a:t>- и </a:t>
            </a:r>
            <a:r>
              <a:rPr lang="ru-RU" sz="2000" b="1" dirty="0">
                <a:solidFill>
                  <a:schemeClr val="bg1"/>
                </a:solidFill>
              </a:rPr>
              <a:t>веет холодом,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Дети войны </a:t>
            </a:r>
            <a:r>
              <a:rPr lang="ru-RU" sz="2000" b="1" dirty="0" smtClean="0">
                <a:solidFill>
                  <a:schemeClr val="bg1"/>
                </a:solidFill>
              </a:rPr>
              <a:t>- и </a:t>
            </a:r>
            <a:r>
              <a:rPr lang="ru-RU" sz="2000" b="1" dirty="0">
                <a:solidFill>
                  <a:schemeClr val="bg1"/>
                </a:solidFill>
              </a:rPr>
              <a:t>пахнет голодом,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Дети войны </a:t>
            </a:r>
            <a:r>
              <a:rPr lang="ru-RU" sz="2000" b="1" dirty="0" smtClean="0">
                <a:solidFill>
                  <a:schemeClr val="bg1"/>
                </a:solidFill>
              </a:rPr>
              <a:t>- и </a:t>
            </a:r>
            <a:r>
              <a:rPr lang="ru-RU" sz="2000" b="1" dirty="0">
                <a:solidFill>
                  <a:schemeClr val="bg1"/>
                </a:solidFill>
              </a:rPr>
              <a:t>дыбом волосы: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На </a:t>
            </a:r>
            <a:r>
              <a:rPr lang="ru-RU" sz="2000" b="1" dirty="0" smtClean="0">
                <a:solidFill>
                  <a:schemeClr val="bg1"/>
                </a:solidFill>
              </a:rPr>
              <a:t>чёлках </a:t>
            </a:r>
            <a:r>
              <a:rPr lang="ru-RU" sz="2000" b="1" dirty="0">
                <a:solidFill>
                  <a:schemeClr val="bg1"/>
                </a:solidFill>
              </a:rPr>
              <a:t>детских седые волосы.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88325"/>
            <a:ext cx="3047690" cy="208823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547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24944"/>
            <a:ext cx="2232248" cy="30963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76862" y="689473"/>
            <a:ext cx="6491064" cy="20524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В повести </a:t>
            </a:r>
            <a:r>
              <a:rPr lang="ru-RU" sz="2400" b="1" dirty="0" smtClean="0">
                <a:solidFill>
                  <a:srgbClr val="C00000"/>
                </a:solidFill>
                <a:effectLst/>
              </a:rPr>
              <a:t>Альберта </a:t>
            </a:r>
            <a:r>
              <a:rPr lang="ru-RU" sz="2400" b="1" dirty="0" err="1" smtClean="0">
                <a:solidFill>
                  <a:srgbClr val="C00000"/>
                </a:solidFill>
                <a:effectLst/>
              </a:rPr>
              <a:t>Лиханова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«Последние </a:t>
            </a:r>
            <a:r>
              <a:rPr lang="ru-RU" sz="2400" b="1" dirty="0" smtClean="0">
                <a:solidFill>
                  <a:srgbClr val="C00000"/>
                </a:solidFill>
                <a:effectLst/>
              </a:rPr>
              <a:t>холода»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страшно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/>
              </a:rPr>
              <a:t>и красноречиво описана тема лишений и голода, от которого люди теряют человеческий облик. 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08" y="332656"/>
            <a:ext cx="1656184" cy="2207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71367"/>
            <a:ext cx="40576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387424"/>
            <a:ext cx="6851104" cy="24482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/>
              </a:rPr>
              <a:t>Именно эти дети во время войны восстанавливали разрушенное хозяйство, в 12 лет становясь у станков </a:t>
            </a:r>
            <a:r>
              <a:rPr lang="ru-RU" sz="2400" b="1" dirty="0" smtClean="0">
                <a:solidFill>
                  <a:srgbClr val="C00000"/>
                </a:solidFill>
                <a:effectLst/>
              </a:rPr>
              <a:t>на 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заводах и фабриках, работая на стройках</a:t>
            </a:r>
            <a:r>
              <a:rPr lang="ru-RU" sz="2400" b="1" dirty="0" smtClean="0">
                <a:solidFill>
                  <a:srgbClr val="C00000"/>
                </a:solidFill>
                <a:effectLst/>
              </a:rPr>
              <a:t>. </a:t>
            </a:r>
            <a:br>
              <a:rPr lang="ru-RU" sz="2400" b="1" dirty="0" smtClean="0">
                <a:solidFill>
                  <a:srgbClr val="C00000"/>
                </a:solidFill>
                <a:effectLst/>
              </a:rPr>
            </a:b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74" y="1844824"/>
            <a:ext cx="3528392" cy="2126123"/>
          </a:xfr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86325"/>
            <a:ext cx="3240360" cy="20399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49080"/>
            <a:ext cx="3199150" cy="230325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83004"/>
            <a:ext cx="3528392" cy="25922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06311"/>
            <a:ext cx="3240360" cy="206284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358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830</TotalTime>
  <Words>400</Words>
  <Application>Microsoft Office PowerPoint</Application>
  <PresentationFormat>Экран (4:3)</PresentationFormat>
  <Paragraphs>48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 Black</vt:lpstr>
      <vt:lpstr>Calibri</vt:lpstr>
      <vt:lpstr>Cambria Math</vt:lpstr>
      <vt:lpstr>Constantia</vt:lpstr>
      <vt:lpstr>Times New Roman</vt:lpstr>
      <vt:lpstr>Wingdings 2</vt:lpstr>
      <vt:lpstr>Бумажная</vt:lpstr>
      <vt:lpstr>Презентация PowerPoint</vt:lpstr>
      <vt:lpstr>Презентация PowerPoint</vt:lpstr>
      <vt:lpstr>Из воспоминаний очевидцев «Мне было 5–6 лет. Из блокадного Ленинграда нас эвакуировали в Пермскую область. Везли через Ладогу, где мы попали под бомбежку…» «…Дул сильный ветер, опилки  засыпали её раны, мама стонала, а  я вычищала ей раны и просила:  "Мама, не умирай!" Но она умерла.  Я осталась одна».  </vt:lpstr>
      <vt:lpstr>Из воспоминаний очевидцев:        «Когда наш эшелон разбомбили второй раз, мы попали в руки немцев. Фашисты выстраивали детей отдельно, взрослых отдельно.        От ужаса никто не плакал, смотрели на все стеклянными глазами. Мы чётко усвоили урок: заплачешь – расстреляют.         Так на наших глазах убили маленькую девочку, которая кричала без остановки». </vt:lpstr>
      <vt:lpstr>Многие дети боролись с фашизмом с оружием в руках, становясь сыновьями и дочерями полков</vt:lpstr>
      <vt:lpstr>Сыны полков – дети военных лет воевали против немецких оккупантов наравне со взрослыми.          Маршал Баграмян вспоминал, что смелость, отвага подростков, их изобретательность  в выполнении заданий поражали даже старых  и опытных солдат.  </vt:lpstr>
      <vt:lpstr>Детство поглотила война,  юность – послевоенная разруха и голод. </vt:lpstr>
      <vt:lpstr>В повести Альберта Лиханова «Последние холода» страшно и красноречиво описана тема лишений и голода, от которого люди теряют человеческий облик. </vt:lpstr>
      <vt:lpstr>Именно эти дети во время войны восстанавливали разрушенное хозяйство, в 12 лет становясь у станков на заводах и фабриках, работая на стройках.  </vt:lpstr>
      <vt:lpstr>Труд детей в тылу</vt:lpstr>
      <vt:lpstr>По известной статистике Великая Отечественная война унесла около 27 млн. жизней граждан Советского Союза.       Из них около 10 млн. – солдаты, остальные – старики, женщины, дети.        Но статистика молчит о том, сколько детей погибло в годы Великой Отечественной войны, сколько получили ранения и стали калеками. </vt:lpstr>
      <vt:lpstr>Сотни тысяч мальчишек и девчонок в годы Великой Отечественной шли в военкоматы, прибавляли себе год-два и уходили защищать Родину, многие погибали за нее. </vt:lpstr>
      <vt:lpstr>   Ребята собирали оставшиеся от боёв винтовки, патроны, пулемёты, гранаты, а затем передавали всё это партизанам. Спасали раненых красноармейцев, помогали устраивать подпольщикам побеги наших военнопленных из немецких концлагерей. Поджигали немецкие склады с продовольствием,  техникой, обмундированием, фуражом, взрывали железнодорожные вагоны и паровозы.  </vt:lpstr>
      <vt:lpstr>Дети – узники концлагерей</vt:lpstr>
      <vt:lpstr>Рисунки детей – узников концлагерей</vt:lpstr>
      <vt:lpstr>Памятники детям войны</vt:lpstr>
      <vt:lpstr>Памятники детям войны</vt:lpstr>
      <vt:lpstr>Чтобы помнили…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войны</dc:title>
  <dc:creator>Пользователь</dc:creator>
  <cp:lastModifiedBy>Владимирович Сергей</cp:lastModifiedBy>
  <cp:revision>71</cp:revision>
  <dcterms:created xsi:type="dcterms:W3CDTF">2015-04-09T09:43:13Z</dcterms:created>
  <dcterms:modified xsi:type="dcterms:W3CDTF">2022-02-08T07:51:17Z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2599250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