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5" r:id="rId3"/>
    <p:sldId id="287" r:id="rId4"/>
    <p:sldId id="262" r:id="rId5"/>
    <p:sldId id="271" r:id="rId6"/>
    <p:sldId id="288" r:id="rId7"/>
    <p:sldId id="289" r:id="rId8"/>
    <p:sldId id="290" r:id="rId9"/>
    <p:sldId id="304" r:id="rId10"/>
    <p:sldId id="291" r:id="rId11"/>
    <p:sldId id="292" r:id="rId12"/>
    <p:sldId id="293" r:id="rId13"/>
    <p:sldId id="295" r:id="rId14"/>
    <p:sldId id="296" r:id="rId15"/>
    <p:sldId id="297" r:id="rId16"/>
    <p:sldId id="298" r:id="rId17"/>
    <p:sldId id="299" r:id="rId18"/>
    <p:sldId id="300" r:id="rId19"/>
    <p:sldId id="306" r:id="rId20"/>
    <p:sldId id="307" r:id="rId21"/>
    <p:sldId id="270" r:id="rId22"/>
    <p:sldId id="263" r:id="rId23"/>
    <p:sldId id="283" r:id="rId24"/>
    <p:sldId id="282" r:id="rId25"/>
  </p:sldIdLst>
  <p:sldSz cx="91455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AEFA-23A9-4240-806E-9AACB820134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8F91-64C6-4824-990E-3A282F70D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121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AEFA-23A9-4240-806E-9AACB820134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8F91-64C6-4824-990E-3A282F70D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20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4811" y="365125"/>
            <a:ext cx="1972017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AEFA-23A9-4240-806E-9AACB820134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8F91-64C6-4824-990E-3A282F70D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42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AEFA-23A9-4240-806E-9AACB820134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8F91-64C6-4824-990E-3A282F70D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126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997" y="1709739"/>
            <a:ext cx="78880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997" y="4589465"/>
            <a:ext cx="78880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AEFA-23A9-4240-806E-9AACB820134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8F91-64C6-4824-990E-3A282F70D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35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760" y="1825625"/>
            <a:ext cx="388687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955" y="1825625"/>
            <a:ext cx="388687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AEFA-23A9-4240-806E-9AACB820134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8F91-64C6-4824-990E-3A282F70D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20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951" y="365126"/>
            <a:ext cx="78880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952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952" y="2505076"/>
            <a:ext cx="38690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955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955" y="2505076"/>
            <a:ext cx="388806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AEFA-23A9-4240-806E-9AACB820134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8F91-64C6-4824-990E-3A282F70D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1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AEFA-23A9-4240-806E-9AACB820134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8F91-64C6-4824-990E-3A282F70D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21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AEFA-23A9-4240-806E-9AACB820134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8F91-64C6-4824-990E-3A282F70D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302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952" y="457200"/>
            <a:ext cx="294968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8066" y="987426"/>
            <a:ext cx="462995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952" y="2057400"/>
            <a:ext cx="294968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AEFA-23A9-4240-806E-9AACB820134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8F91-64C6-4824-990E-3A282F70D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982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952" y="457200"/>
            <a:ext cx="294968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8066" y="987426"/>
            <a:ext cx="462995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952" y="2057400"/>
            <a:ext cx="294968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AEFA-23A9-4240-806E-9AACB820134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8F91-64C6-4824-990E-3A282F70D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68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761" y="365126"/>
            <a:ext cx="7888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761" y="1825625"/>
            <a:ext cx="7888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760" y="6356352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9AEFA-23A9-4240-806E-9AACB820134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9478" y="6356352"/>
            <a:ext cx="308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9072" y="6356352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98F91-64C6-4824-990E-3A282F70D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460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9.mp3"/><Relationship Id="rId6" Type="http://schemas.openxmlformats.org/officeDocument/2006/relationships/image" Target="../media/image38.png"/><Relationship Id="rId5" Type="http://schemas.microsoft.com/office/2007/relationships/media" Target="../media/media9.mp3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26636" y="4047344"/>
            <a:ext cx="401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Литературное –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путешествие.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ds05.infourok.ru/uploads/ex/12a1/0011d968-78e2cd1f/hello_html_m237ebb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74754" y="1"/>
            <a:ext cx="8589363" cy="21735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49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«Алан </a:t>
            </a:r>
            <a:r>
              <a:rPr lang="ru-RU" sz="4900" b="1" i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Милн</a:t>
            </a:r>
            <a:r>
              <a:rPr lang="ru-RU" sz="49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9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en-US" sz="49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en-US" sz="49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9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                  </a:t>
            </a:r>
            <a:r>
              <a:rPr lang="ru-RU" sz="49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и </a:t>
            </a:r>
            <a:r>
              <a:rPr lang="ru-RU" sz="49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все, все, все»</a:t>
            </a:r>
            <a:br>
              <a:rPr lang="ru-RU" sz="49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endParaRPr lang="ru-RU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00923" y="5983574"/>
            <a:ext cx="4299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Литературное –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путешествие.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5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9" t="-3435" r="10145" b="2561"/>
          <a:stretch/>
        </p:blipFill>
        <p:spPr>
          <a:xfrm>
            <a:off x="0" y="-299803"/>
            <a:ext cx="9145588" cy="7157803"/>
          </a:xfrm>
          <a:prstGeom prst="rect">
            <a:avLst/>
          </a:prstGeom>
        </p:spPr>
      </p:pic>
      <p:pic>
        <p:nvPicPr>
          <p:cNvPr id="37890" name="Picture 2" descr="https://sun9-43.userapi.com/impg/ewLdq9jEyujCmxUU2SUF8BJa6jiFC2u4VEKjnA/e_n_wFH6mrk.jpg?size=1136x640&amp;quality=96&amp;sign=be0c6d980d8a877f33fcf4693543bdf6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AF9"/>
              </a:clrFrom>
              <a:clrTo>
                <a:srgbClr val="F6FAF9">
                  <a:alpha val="0"/>
                </a:srgbClr>
              </a:clrTo>
            </a:clrChange>
          </a:blip>
          <a:srcRect t="1257" b="12492"/>
          <a:stretch>
            <a:fillRect/>
          </a:stretch>
        </p:blipFill>
        <p:spPr bwMode="auto">
          <a:xfrm>
            <a:off x="613012" y="539646"/>
            <a:ext cx="7789334" cy="5141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76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9" t="-3435" r="10145" b="2561"/>
          <a:stretch/>
        </p:blipFill>
        <p:spPr>
          <a:xfrm>
            <a:off x="0" y="-299803"/>
            <a:ext cx="9145588" cy="7157803"/>
          </a:xfrm>
          <a:prstGeom prst="rect">
            <a:avLst/>
          </a:prstGeom>
        </p:spPr>
      </p:pic>
      <p:pic>
        <p:nvPicPr>
          <p:cNvPr id="38914" name="Picture 2" descr="https://sun9-3.userapi.com/impg/HQLnoPGKYby-WpEXouoL7TzYHtvbUAYH7gODuQ/3RS-SniVSN4.jpg?size=810x1080&amp;quality=96&amp;sign=9da5a9473f74b886d5d747ebc45c8bfb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2E9F1"/>
              </a:clrFrom>
              <a:clrTo>
                <a:srgbClr val="E2E9F1">
                  <a:alpha val="0"/>
                </a:srgbClr>
              </a:clrTo>
            </a:clrChange>
          </a:blip>
          <a:srcRect t="25407" b="35394"/>
          <a:stretch>
            <a:fillRect/>
          </a:stretch>
        </p:blipFill>
        <p:spPr bwMode="auto">
          <a:xfrm>
            <a:off x="179882" y="629587"/>
            <a:ext cx="8678895" cy="5261547"/>
          </a:xfrm>
          <a:prstGeom prst="rect">
            <a:avLst/>
          </a:prstGeom>
          <a:noFill/>
        </p:spPr>
      </p:pic>
      <p:pic>
        <p:nvPicPr>
          <p:cNvPr id="5" name="Picture 2" descr="https://sun9-3.userapi.com/impg/HQLnoPGKYby-WpEXouoL7TzYHtvbUAYH7gODuQ/3RS-SniVSN4.jpg?size=810x1080&amp;quality=96&amp;sign=9da5a9473f74b886d5d747ebc45c8bfb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2E9F1"/>
              </a:clrFrom>
              <a:clrTo>
                <a:srgbClr val="E2E9F1">
                  <a:alpha val="0"/>
                </a:srgbClr>
              </a:clrTo>
            </a:clrChange>
          </a:blip>
          <a:srcRect t="58334" r="89838" b="35524"/>
          <a:stretch>
            <a:fillRect/>
          </a:stretch>
        </p:blipFill>
        <p:spPr bwMode="auto">
          <a:xfrm>
            <a:off x="7887324" y="5276539"/>
            <a:ext cx="881921" cy="539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76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9" t="-3435" r="10145" b="2561"/>
          <a:stretch/>
        </p:blipFill>
        <p:spPr>
          <a:xfrm>
            <a:off x="0" y="-299803"/>
            <a:ext cx="9145588" cy="7157803"/>
          </a:xfrm>
          <a:prstGeom prst="rect">
            <a:avLst/>
          </a:prstGeom>
        </p:spPr>
      </p:pic>
      <p:pic>
        <p:nvPicPr>
          <p:cNvPr id="39938" name="Picture 2" descr="https://sun9-57.userapi.com/impg/ehhlpdaPVjWtWAC2ZOIgBAdRoMCXJ_FLrRJQLA/0H8YIaWxs-4.jpg?size=1136x640&amp;quality=96&amp;sign=eea0eeadaec16ee240a202fce60a2b9f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135" b="20519"/>
          <a:stretch>
            <a:fillRect/>
          </a:stretch>
        </p:blipFill>
        <p:spPr bwMode="auto">
          <a:xfrm>
            <a:off x="512106" y="-389744"/>
            <a:ext cx="8340155" cy="5261547"/>
          </a:xfrm>
          <a:prstGeom prst="rect">
            <a:avLst/>
          </a:prstGeom>
          <a:noFill/>
        </p:spPr>
      </p:pic>
      <p:pic>
        <p:nvPicPr>
          <p:cNvPr id="5" name="Picture 2" descr="https://sun9-36.userapi.com/impg/UwOFPyookw0Uid7xMFdilVE8EmmIMcm7RNBRSA/DNcHBYSDNpo.jpg?size=810x1080&amp;quality=96&amp;sign=e6c9561d5317749d368eda34cde007b2&amp;type=albu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4DA85"/>
              </a:clrFrom>
              <a:clrTo>
                <a:srgbClr val="E4DA85">
                  <a:alpha val="0"/>
                </a:srgbClr>
              </a:clrTo>
            </a:clrChange>
          </a:blip>
          <a:srcRect t="25027" r="7979" b="34900"/>
          <a:stretch>
            <a:fillRect/>
          </a:stretch>
        </p:blipFill>
        <p:spPr bwMode="auto">
          <a:xfrm>
            <a:off x="2284180" y="4110409"/>
            <a:ext cx="4086641" cy="2372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76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9" t="-3435" r="10145" b="2561"/>
          <a:stretch/>
        </p:blipFill>
        <p:spPr>
          <a:xfrm>
            <a:off x="0" y="-299803"/>
            <a:ext cx="9145588" cy="7157803"/>
          </a:xfrm>
          <a:prstGeom prst="rect">
            <a:avLst/>
          </a:prstGeom>
        </p:spPr>
      </p:pic>
      <p:pic>
        <p:nvPicPr>
          <p:cNvPr id="41986" name="Picture 2" descr="https://sun9-54.userapi.com/impg/t6eUhXhwl0kJCIbgXqoxkxciN2_GWbOuRUNbwQ/s1MMhMZXgy0.jpg?size=1136x640&amp;quality=96&amp;sign=2d89f91300b201851208e3bee2a8c453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 t="2477" r="1278" b="14410"/>
          <a:stretch>
            <a:fillRect/>
          </a:stretch>
        </p:blipFill>
        <p:spPr bwMode="auto">
          <a:xfrm>
            <a:off x="332258" y="1184223"/>
            <a:ext cx="8287086" cy="4527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76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9" t="-3435" r="10145" b="2561"/>
          <a:stretch/>
        </p:blipFill>
        <p:spPr>
          <a:xfrm>
            <a:off x="0" y="-299803"/>
            <a:ext cx="9145588" cy="7157803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4694" y="479685"/>
            <a:ext cx="8019739" cy="214359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2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Книга была переведена на 25 языков, в том числе и на латинский.</a:t>
            </a:r>
            <a:br>
              <a:rPr lang="ru-RU" sz="27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Количество проданных пластинок с записью книги превысило 20 мл. экземпляров</a:t>
            </a:r>
            <a:endParaRPr lang="ru-RU" sz="5300" b="1" i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sun9-19.userapi.com/impg/7WWaWb5V5SKQE1b1VnYks2DmddmnWvMmg8eBaw/Y9kMzKAATrk.jpg?size=810x1080&amp;quality=96&amp;sign=2917107e30455e9d6833dd527397b69a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4278" t="47427" r="36207" b="35171"/>
          <a:stretch>
            <a:fillRect/>
          </a:stretch>
        </p:blipFill>
        <p:spPr bwMode="auto">
          <a:xfrm>
            <a:off x="2851038" y="3567659"/>
            <a:ext cx="3175010" cy="2495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76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9" t="-3435" r="10145" b="2561"/>
          <a:stretch/>
        </p:blipFill>
        <p:spPr>
          <a:xfrm>
            <a:off x="0" y="-299803"/>
            <a:ext cx="9145588" cy="7157803"/>
          </a:xfrm>
          <a:prstGeom prst="rect">
            <a:avLst/>
          </a:prstGeom>
        </p:spPr>
      </p:pic>
      <p:pic>
        <p:nvPicPr>
          <p:cNvPr id="44034" name="Picture 2" descr="https://sun9-27.userapi.com/impg/BEhOg1JQH06r5GdAK2XH7RSXvlndHG5t3tJSOw/fM9IqmyKYNo.jpg?size=810x1080&amp;quality=96&amp;sign=9f6aceface12eda9ce051c1cb9ca79bc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3B092"/>
              </a:clrFrom>
              <a:clrTo>
                <a:srgbClr val="A3B092">
                  <a:alpha val="0"/>
                </a:srgbClr>
              </a:clrTo>
            </a:clrChange>
          </a:blip>
          <a:srcRect l="2841" t="27593" r="8368" b="36997"/>
          <a:stretch>
            <a:fillRect/>
          </a:stretch>
        </p:blipFill>
        <p:spPr bwMode="auto">
          <a:xfrm>
            <a:off x="196847" y="923454"/>
            <a:ext cx="8722300" cy="4832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76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9" t="-3435" r="10145" b="2561"/>
          <a:stretch/>
        </p:blipFill>
        <p:spPr>
          <a:xfrm>
            <a:off x="0" y="-299803"/>
            <a:ext cx="9145588" cy="7157803"/>
          </a:xfrm>
          <a:prstGeom prst="rect">
            <a:avLst/>
          </a:prstGeom>
        </p:spPr>
      </p:pic>
      <p:pic>
        <p:nvPicPr>
          <p:cNvPr id="45058" name="Picture 2" descr="https://sun9-44.userapi.com/impg/FulDs2HAlu3U7AbQ8lErieVYDRi8DSTCzXc3uA/6t8vVp7hDyo.jpg?size=810x1080&amp;quality=96&amp;sign=78239d425ba399598ca9875e7e234319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8D2D1"/>
              </a:clrFrom>
              <a:clrTo>
                <a:srgbClr val="C8D2D1">
                  <a:alpha val="0"/>
                </a:srgbClr>
              </a:clrTo>
            </a:clrChange>
          </a:blip>
          <a:srcRect t="26427" r="3510" b="32771"/>
          <a:stretch>
            <a:fillRect/>
          </a:stretch>
        </p:blipFill>
        <p:spPr bwMode="auto">
          <a:xfrm>
            <a:off x="860112" y="869430"/>
            <a:ext cx="7843246" cy="442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76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9" t="-3435" r="10145" b="2561"/>
          <a:stretch/>
        </p:blipFill>
        <p:spPr>
          <a:xfrm>
            <a:off x="0" y="-299803"/>
            <a:ext cx="9145588" cy="7157803"/>
          </a:xfrm>
          <a:prstGeom prst="rect">
            <a:avLst/>
          </a:prstGeom>
        </p:spPr>
      </p:pic>
      <p:pic>
        <p:nvPicPr>
          <p:cNvPr id="46082" name="Picture 2" descr="https://sun9-13.userapi.com/impg/xMVnqenNEgxif9T8AXzh6ot9c0JdiHIKY9H1gA/46f2mh_F39U.jpg?size=810x1080&amp;quality=96&amp;sign=1739749161b559b6d4a665a90c383b82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2EAEC"/>
              </a:clrFrom>
              <a:clrTo>
                <a:srgbClr val="E2EAEC">
                  <a:alpha val="0"/>
                </a:srgbClr>
              </a:clrTo>
            </a:clrChange>
          </a:blip>
          <a:srcRect l="6532" t="27448" r="10310" b="31605"/>
          <a:stretch>
            <a:fillRect/>
          </a:stretch>
        </p:blipFill>
        <p:spPr bwMode="auto">
          <a:xfrm>
            <a:off x="854440" y="689546"/>
            <a:ext cx="7706118" cy="5059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76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9" t="-3435" r="10145" b="2561"/>
          <a:stretch/>
        </p:blipFill>
        <p:spPr>
          <a:xfrm>
            <a:off x="0" y="-299803"/>
            <a:ext cx="9145588" cy="7157803"/>
          </a:xfrm>
          <a:prstGeom prst="rect">
            <a:avLst/>
          </a:prstGeom>
        </p:spPr>
      </p:pic>
      <p:pic>
        <p:nvPicPr>
          <p:cNvPr id="47108" name="Picture 4" descr="https://sun9-5.userapi.com/impg/9BsEKwew3Jd8cDI2eQnVllxUACnlZpNU5DWxwA/zINvXba4_ME.jpg?size=1136x640&amp;quality=96&amp;sign=ff7f7f687de23a6cfb9d05c5ae5ff03f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658B8"/>
              </a:clrFrom>
              <a:clrTo>
                <a:srgbClr val="1658B8">
                  <a:alpha val="0"/>
                </a:srgbClr>
              </a:clrTo>
            </a:clrChange>
          </a:blip>
          <a:srcRect t="2091" r="-469" b="21925"/>
          <a:stretch>
            <a:fillRect/>
          </a:stretch>
        </p:blipFill>
        <p:spPr bwMode="auto">
          <a:xfrm>
            <a:off x="419725" y="794479"/>
            <a:ext cx="8319540" cy="4901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76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9" t="-3435" r="10145" b="2561"/>
          <a:stretch/>
        </p:blipFill>
        <p:spPr>
          <a:xfrm>
            <a:off x="0" y="-299803"/>
            <a:ext cx="9145588" cy="7157803"/>
          </a:xfrm>
          <a:prstGeom prst="rect">
            <a:avLst/>
          </a:prstGeom>
        </p:spPr>
      </p:pic>
      <p:pic>
        <p:nvPicPr>
          <p:cNvPr id="51202" name="Picture 2" descr="https://sun9-23.userapi.com/impg/ShNTiiPgGkz1G4oxg_remzdqSherIki5PdqAgg/MPAW5BkHD-s.jpg?size=1136x640&amp;quality=96&amp;sign=1f2de60ec666fc203c6308a51b2fe0e4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770" r="2812" b="2041"/>
          <a:stretch>
            <a:fillRect/>
          </a:stretch>
        </p:blipFill>
        <p:spPr bwMode="auto">
          <a:xfrm>
            <a:off x="539645" y="944380"/>
            <a:ext cx="8025030" cy="4886794"/>
          </a:xfrm>
          <a:prstGeom prst="rect">
            <a:avLst/>
          </a:prstGeom>
          <a:noFill/>
        </p:spPr>
      </p:pic>
      <p:pic>
        <p:nvPicPr>
          <p:cNvPr id="5" name="Picture 2" descr="https://sun9-23.userapi.com/impg/ShNTiiPgGkz1G4oxg_remzdqSherIki5PdqAgg/MPAW5BkHD-s.jpg?size=1136x640&amp;quality=96&amp;sign=1f2de60ec666fc203c6308a51b2fe0e4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2200" t="94664" r="72202" b="2041"/>
          <a:stretch>
            <a:fillRect/>
          </a:stretch>
        </p:blipFill>
        <p:spPr bwMode="auto">
          <a:xfrm>
            <a:off x="2218545" y="5186598"/>
            <a:ext cx="704538" cy="497174"/>
          </a:xfrm>
          <a:prstGeom prst="rect">
            <a:avLst/>
          </a:prstGeom>
          <a:noFill/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208" t="66721" r="13483" b="7119"/>
          <a:stretch/>
        </p:blipFill>
        <p:spPr>
          <a:xfrm>
            <a:off x="2938072" y="5171607"/>
            <a:ext cx="314794" cy="659568"/>
          </a:xfrm>
          <a:prstGeom prst="rect">
            <a:avLst/>
          </a:prstGeom>
        </p:spPr>
      </p:pic>
      <p:pic>
        <p:nvPicPr>
          <p:cNvPr id="7" name="Picture 2" descr="https://sun9-63.userapi.com/impg/c1ECmvtLMd6lTECVZw_mnSERQzJZ7MBIfYXlTA/hhLowfid1xA.jpg?size=810x1080&amp;quality=96&amp;sign=77b6d1c9d7bc59b0ea9ee378f12b2834&amp;type=album"/>
          <p:cNvPicPr>
            <a:picLocks noChangeAspect="1" noChangeArrowheads="1"/>
          </p:cNvPicPr>
          <p:nvPr/>
        </p:nvPicPr>
        <p:blipFill>
          <a:blip r:embed="rId4" cstate="print"/>
          <a:srcRect l="9499" t="45795" r="70059" b="34726"/>
          <a:stretch>
            <a:fillRect/>
          </a:stretch>
        </p:blipFill>
        <p:spPr bwMode="auto">
          <a:xfrm>
            <a:off x="1214203" y="3267857"/>
            <a:ext cx="1798820" cy="2503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76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558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609" y="453719"/>
            <a:ext cx="4110625" cy="1710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2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200" dirty="0" smtClean="0"/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140 лет со дня рождения Алана </a:t>
            </a:r>
            <a:r>
              <a:rPr lang="ru-RU" sz="22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Милна</a:t>
            </a:r>
            <a:r>
              <a:rPr lang="ru-RU" sz="22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Английского писателя, поэта, драматурга</a:t>
            </a:r>
            <a:br>
              <a:rPr lang="ru-RU" sz="22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автора знаменитого </a:t>
            </a:r>
            <a:br>
              <a:rPr lang="ru-RU" sz="22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«Винни-Пуха»</a:t>
            </a:r>
            <a:r>
              <a:rPr lang="ru-RU" sz="27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0507" y="1092430"/>
            <a:ext cx="2579586" cy="39133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45476" y="5072557"/>
            <a:ext cx="24487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Алан Александр </a:t>
            </a:r>
            <a:r>
              <a:rPr lang="ru-RU" sz="2000" b="1" i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Милн</a:t>
            </a:r>
            <a:endParaRPr lang="ru-RU" sz="2000" b="1" i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(1882-1956)</a:t>
            </a:r>
            <a:r>
              <a:rPr lang="ru-RU" sz="20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AE741"/>
              </a:clrFrom>
              <a:clrTo>
                <a:srgbClr val="CAE74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8" t="2076" r="94100" b="47541"/>
          <a:stretch>
            <a:fillRect/>
          </a:stretch>
        </p:blipFill>
        <p:spPr>
          <a:xfrm>
            <a:off x="8694295" y="3402767"/>
            <a:ext cx="451293" cy="34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84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9" t="-3435" r="10145" b="2561"/>
          <a:stretch/>
        </p:blipFill>
        <p:spPr>
          <a:xfrm>
            <a:off x="0" y="-299803"/>
            <a:ext cx="9145588" cy="7157803"/>
          </a:xfrm>
          <a:prstGeom prst="rect">
            <a:avLst/>
          </a:prstGeom>
        </p:spPr>
      </p:pic>
      <p:pic>
        <p:nvPicPr>
          <p:cNvPr id="54274" name="Picture 2" descr="https://sun9-53.userapi.com/impg/Onjx0uDfE8v5Uw1bD8qcl7SWKHotdnEFYZRqFw/v7TExyJtYNM.jpg?size=1136x640&amp;quality=96&amp;sign=a1f39f3fec5f70fc26e62946d2bb4561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570" r="-402" b="15431"/>
          <a:stretch>
            <a:fillRect/>
          </a:stretch>
        </p:blipFill>
        <p:spPr bwMode="auto">
          <a:xfrm>
            <a:off x="0" y="779489"/>
            <a:ext cx="8949128" cy="5186596"/>
          </a:xfrm>
          <a:prstGeom prst="rect">
            <a:avLst/>
          </a:prstGeom>
          <a:noFill/>
        </p:spPr>
      </p:pic>
      <p:pic>
        <p:nvPicPr>
          <p:cNvPr id="5" name="Picture 2" descr="https://sun9-24.userapi.com/impg/Ypy2E-wCfuvkAE-H4O7zkUIp8XLE-v3wPj-HMA/u1x7lnNxr_8.jpg?size=810x1080&amp;quality=96&amp;sign=e63cc6cad91df1379835afd5973c0478&amp;type=album"/>
          <p:cNvPicPr>
            <a:picLocks noChangeAspect="1" noChangeArrowheads="1"/>
          </p:cNvPicPr>
          <p:nvPr/>
        </p:nvPicPr>
        <p:blipFill>
          <a:blip r:embed="rId4" cstate="print"/>
          <a:srcRect l="9138" t="62300" r="74050" b="35942"/>
          <a:stretch>
            <a:fillRect/>
          </a:stretch>
        </p:blipFill>
        <p:spPr bwMode="auto">
          <a:xfrm>
            <a:off x="659567" y="5906124"/>
            <a:ext cx="1783829" cy="659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76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9" t="-3435" r="10145" b="2561"/>
          <a:stretch/>
        </p:blipFill>
        <p:spPr>
          <a:xfrm>
            <a:off x="0" y="-299803"/>
            <a:ext cx="9145588" cy="7157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28" y="264543"/>
            <a:ext cx="3216988" cy="616369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Самые настоящие Винни-Пух, Пятачок,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Иа-Иа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Кенга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и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Тигра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 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которыми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когда-то 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играл Кристофер Робин </a:t>
            </a:r>
            <a:r>
              <a:rPr lang="ru-RU" sz="24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Милн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сегодня выставлены в Нью-Йоркской публичной библиотеке.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3817" y="188850"/>
            <a:ext cx="5487353" cy="5420563"/>
          </a:xfrm>
        </p:spPr>
      </p:pic>
    </p:spTree>
    <p:extLst>
      <p:ext uri="{BB962C8B-B14F-4D97-AF65-F5344CB8AC3E}">
        <p14:creationId xmlns:p14="http://schemas.microsoft.com/office/powerpoint/2010/main" xmlns="" val="40422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9" t="-3435" r="10145" b="2561"/>
          <a:stretch/>
        </p:blipFill>
        <p:spPr>
          <a:xfrm>
            <a:off x="0" y="-299803"/>
            <a:ext cx="9145588" cy="715780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C0E6FD"/>
              </a:clrFrom>
              <a:clrTo>
                <a:srgbClr val="C0E6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90" r="19482"/>
          <a:stretch/>
        </p:blipFill>
        <p:spPr>
          <a:xfrm>
            <a:off x="4993492" y="307121"/>
            <a:ext cx="3395300" cy="53101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22" y="676656"/>
            <a:ext cx="4623093" cy="464515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Памятник </a:t>
            </a:r>
            <a:br>
              <a:rPr lang="ru-RU" sz="28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игрушечному медвежонку Винни-Пуху </a:t>
            </a:r>
            <a:br>
              <a:rPr lang="ru-RU" sz="2800" b="1" i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(Уайт-Ривер, </a:t>
            </a:r>
            <a:r>
              <a:rPr lang="ru-RU" sz="18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Онтарио</a:t>
            </a:r>
            <a:r>
              <a:rPr lang="ru-RU" sz="18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, Канада.1992 </a:t>
            </a:r>
            <a:r>
              <a:rPr lang="ru-RU" sz="18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год) </a:t>
            </a:r>
            <a:r>
              <a:rPr lang="ru-RU" sz="18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7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9" t="-3435" r="10145" b="2561"/>
          <a:stretch/>
        </p:blipFill>
        <p:spPr>
          <a:xfrm>
            <a:off x="0" y="-299803"/>
            <a:ext cx="9145588" cy="71578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074" y="4829227"/>
            <a:ext cx="5595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  <a:ea typeface="Batang" pitchFamily="18" charset="-127"/>
              </a:rPr>
              <a:t>Памятник Винни-Пуху и Пятачку – героям сказки Алана Александра </a:t>
            </a:r>
            <a:r>
              <a:rPr lang="ru-RU" sz="2400" b="1" i="1" dirty="0" err="1" smtClean="0">
                <a:solidFill>
                  <a:srgbClr val="FF0000"/>
                </a:solidFill>
                <a:latin typeface="Bookman Old Style" panose="02050604050505020204" pitchFamily="18" charset="0"/>
                <a:ea typeface="Batang" pitchFamily="18" charset="-127"/>
              </a:rPr>
              <a:t>Милна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397" y="3105835"/>
            <a:ext cx="4572794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07"/>
          <a:stretch/>
        </p:blipFill>
        <p:spPr>
          <a:xfrm>
            <a:off x="258189" y="202494"/>
            <a:ext cx="3595034" cy="44060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715" y="224845"/>
            <a:ext cx="2859139" cy="28586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1431" y="3134824"/>
            <a:ext cx="3038622" cy="30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02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9" t="-3435" r="10145" b="2561"/>
          <a:stretch/>
        </p:blipFill>
        <p:spPr>
          <a:xfrm>
            <a:off x="0" y="-284813"/>
            <a:ext cx="9145588" cy="714281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18" b="11421"/>
          <a:stretch/>
        </p:blipFill>
        <p:spPr>
          <a:xfrm>
            <a:off x="0" y="0"/>
            <a:ext cx="9145588" cy="6640644"/>
          </a:xfrm>
        </p:spPr>
      </p:pic>
      <p:pic>
        <p:nvPicPr>
          <p:cNvPr id="2" name="КОНЕЦ Винни пух Дисней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88265" y="6121719"/>
            <a:ext cx="365586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80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9" t="-3435" r="10145" b="2561"/>
          <a:stretch/>
        </p:blipFill>
        <p:spPr>
          <a:xfrm>
            <a:off x="0" y="-299803"/>
            <a:ext cx="9145588" cy="7157803"/>
          </a:xfrm>
          <a:prstGeom prst="rect">
            <a:avLst/>
          </a:prstGeom>
        </p:spPr>
      </p:pic>
      <p:pic>
        <p:nvPicPr>
          <p:cNvPr id="37890" name="Picture 2" descr="https://sun9-39.userapi.com/impg/tYUDjbswEJ2CUDqjj_IayqYYHRkWXzUmI9bvxw/Hm1COf87M-4.jpg?size=1136x640&amp;quality=96&amp;sign=f3bd4c340b82db129719b0e5765a1e50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ED5D0"/>
              </a:clrFrom>
              <a:clrTo>
                <a:srgbClr val="AED5D0">
                  <a:alpha val="0"/>
                </a:srgbClr>
              </a:clrTo>
            </a:clrChange>
          </a:blip>
          <a:srcRect t="1783" b="9051"/>
          <a:stretch>
            <a:fillRect/>
          </a:stretch>
        </p:blipFill>
        <p:spPr bwMode="auto">
          <a:xfrm>
            <a:off x="299803" y="1244184"/>
            <a:ext cx="8424472" cy="5246557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24655" y="0"/>
            <a:ext cx="8049719" cy="1710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2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700" b="1" i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Сочинять истории о </a:t>
            </a:r>
            <a:r>
              <a:rPr lang="ru-RU" sz="2700" b="1" i="1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Винни-Пухе</a:t>
            </a:r>
            <a:r>
              <a:rPr lang="ru-RU" sz="2700" b="1" i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700" b="1" i="1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Милн</a:t>
            </a:r>
            <a:r>
              <a:rPr lang="ru-RU" sz="2700" b="1" i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 начал для своего сына Кристофера Робина</a:t>
            </a:r>
            <a:br>
              <a:rPr lang="ru-RU" sz="2700" b="1" i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sz="5300" b="1" i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592" y="1274681"/>
            <a:ext cx="1888763" cy="25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84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9" t="-3435" r="10145" b="2561"/>
          <a:stretch/>
        </p:blipFill>
        <p:spPr>
          <a:xfrm>
            <a:off x="0" y="-299803"/>
            <a:ext cx="9145588" cy="715780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9587" y="299806"/>
            <a:ext cx="8064709" cy="2863119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Прототипом героя книг стала медвежонок-девочка по кличке Виннипег из Канады, купленная в 1914 году  у канадского охотника за 20 долларов и спасенная ветеринарами. Животное отправили в Лондонский зоопарк.</a:t>
            </a:r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0449" y="3226069"/>
            <a:ext cx="1959583" cy="2877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218" y="3231984"/>
            <a:ext cx="2064599" cy="29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2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9" t="-3435" r="10145" b="2561"/>
          <a:stretch/>
        </p:blipFill>
        <p:spPr>
          <a:xfrm>
            <a:off x="0" y="-299803"/>
            <a:ext cx="9145588" cy="7157803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58742" y="551461"/>
            <a:ext cx="8245416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В 1924 году четырёхлетний Кристофер Робин впервые увидел медведицу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Винни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и сменил в её честь имя своего плюшевого мишки с «Медведь Эдвард» на «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Винни-Пух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».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Это, в свою очередь, вдохновило его отца на написание книг о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Винни-Пухе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</a:p>
        </p:txBody>
      </p:sp>
      <p:pic>
        <p:nvPicPr>
          <p:cNvPr id="18434" name="Picture 2" descr="https://sun9-13.userapi.com/impg/_vsmRjyavtym0R3SmN1_ljtaENDRDh2ctVQawQ/4eV-we1kXRk.jpg?size=810x1080&amp;quality=96&amp;sign=81c97c8dd35bb1dffe08631ed39219bc&amp;type=album"/>
          <p:cNvPicPr>
            <a:picLocks noChangeAspect="1" noChangeArrowheads="1"/>
          </p:cNvPicPr>
          <p:nvPr/>
        </p:nvPicPr>
        <p:blipFill>
          <a:blip r:embed="rId3" cstate="print"/>
          <a:srcRect l="4148" t="47982" r="3886" b="36709"/>
          <a:stretch>
            <a:fillRect/>
          </a:stretch>
        </p:blipFill>
        <p:spPr bwMode="auto">
          <a:xfrm>
            <a:off x="299804" y="3972393"/>
            <a:ext cx="8613420" cy="2083633"/>
          </a:xfrm>
          <a:prstGeom prst="rect">
            <a:avLst/>
          </a:prstGeom>
          <a:noFill/>
        </p:spPr>
      </p:pic>
      <p:pic>
        <p:nvPicPr>
          <p:cNvPr id="7" name="Picture 2" descr="https://sun9-86.userapi.com/impg/Sy1sOHCOazKB7UhIiE4kKj2VZD1ADuOSI7gGYg/id7oZp--e0Y.jpg?size=810x1080&amp;quality=96&amp;sign=f115d1b9ef7a6ed37a069c2e54f94115&amp;type=album"/>
          <p:cNvPicPr>
            <a:picLocks noChangeAspect="1" noChangeArrowheads="1"/>
          </p:cNvPicPr>
          <p:nvPr/>
        </p:nvPicPr>
        <p:blipFill>
          <a:blip r:embed="rId4" cstate="print"/>
          <a:srcRect l="51278" t="22137" r="3097" b="37557"/>
          <a:stretch>
            <a:fillRect/>
          </a:stretch>
        </p:blipFill>
        <p:spPr bwMode="auto">
          <a:xfrm>
            <a:off x="3492708" y="3762531"/>
            <a:ext cx="2398426" cy="2651672"/>
          </a:xfrm>
          <a:prstGeom prst="rect">
            <a:avLst/>
          </a:prstGeom>
          <a:noFill/>
        </p:spPr>
      </p:pic>
      <p:pic>
        <p:nvPicPr>
          <p:cNvPr id="8" name="Picture 2" descr="https://sun9-86.userapi.com/impg/Sy1sOHCOazKB7UhIiE4kKj2VZD1ADuOSI7gGYg/id7oZp--e0Y.jpg?size=810x1080&amp;quality=96&amp;sign=f115d1b9ef7a6ed37a069c2e54f94115&amp;type=album"/>
          <p:cNvPicPr>
            <a:picLocks noChangeAspect="1" noChangeArrowheads="1"/>
          </p:cNvPicPr>
          <p:nvPr/>
        </p:nvPicPr>
        <p:blipFill>
          <a:blip r:embed="rId4" cstate="print"/>
          <a:srcRect t="23176" r="50228" b="37557"/>
          <a:stretch>
            <a:fillRect/>
          </a:stretch>
        </p:blipFill>
        <p:spPr bwMode="auto">
          <a:xfrm>
            <a:off x="588614" y="3792512"/>
            <a:ext cx="2484369" cy="2613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76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9" t="-3435" r="10145" b="2561"/>
          <a:stretch/>
        </p:blipFill>
        <p:spPr>
          <a:xfrm>
            <a:off x="0" y="-299803"/>
            <a:ext cx="9145588" cy="7157803"/>
          </a:xfrm>
          <a:prstGeom prst="rect">
            <a:avLst/>
          </a:prstGeom>
        </p:spPr>
      </p:pic>
      <p:pic>
        <p:nvPicPr>
          <p:cNvPr id="34818" name="Picture 2" descr="https://sun9-83.userapi.com/impg/bdNfkW0peMlxgpU4inCbhHOEuLlSa-ELoMRxow/zQJ11Tf1FMM.jpg?size=810x1080&amp;quality=96&amp;sign=6683d12b0c01f87b089e944f33ede5bc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6D1CB"/>
              </a:clrFrom>
              <a:clrTo>
                <a:srgbClr val="C6D1CB">
                  <a:alpha val="0"/>
                </a:srgbClr>
              </a:clrTo>
            </a:clrChange>
          </a:blip>
          <a:srcRect l="1092" t="22113" r="2534" b="39899"/>
          <a:stretch>
            <a:fillRect/>
          </a:stretch>
        </p:blipFill>
        <p:spPr bwMode="auto">
          <a:xfrm>
            <a:off x="256122" y="554637"/>
            <a:ext cx="8528114" cy="5336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76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9" t="-3435" r="10145" b="2561"/>
          <a:stretch/>
        </p:blipFill>
        <p:spPr>
          <a:xfrm>
            <a:off x="0" y="-299803"/>
            <a:ext cx="9145588" cy="7157803"/>
          </a:xfrm>
          <a:prstGeom prst="rect">
            <a:avLst/>
          </a:prstGeom>
        </p:spPr>
      </p:pic>
      <p:pic>
        <p:nvPicPr>
          <p:cNvPr id="35844" name="Picture 4" descr="https://sun9-6.userapi.com/impg/9ezZRjPOtRFfSfo7clRc-WUMkP3Ykt2nEnMMSg/MM-BIPx7A_Q.jpg?size=1136x640&amp;quality=96&amp;sign=c1cfb309e3001bba05f32235ceb368a1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385" r="1727" b="28513"/>
          <a:stretch>
            <a:fillRect/>
          </a:stretch>
        </p:blipFill>
        <p:spPr bwMode="auto">
          <a:xfrm>
            <a:off x="794479" y="1079291"/>
            <a:ext cx="8139659" cy="3177916"/>
          </a:xfrm>
          <a:prstGeom prst="rect">
            <a:avLst/>
          </a:prstGeom>
          <a:noFill/>
        </p:spPr>
      </p:pic>
      <p:pic>
        <p:nvPicPr>
          <p:cNvPr id="6" name="Picture 2" descr="https://sun9-74.userapi.com/impg/qzwuCWqZhCtWPvldXaMcxAqPCX1uMwi8nFcQpw/XUcHvXzbwWM.jpg?size=1136x640&amp;quality=96&amp;sign=06c159dc6917dd126451d0894d02d39c&amp;type=albu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69797" r="7058"/>
          <a:stretch>
            <a:fillRect/>
          </a:stretch>
        </p:blipFill>
        <p:spPr bwMode="auto">
          <a:xfrm>
            <a:off x="633142" y="4181007"/>
            <a:ext cx="7866282" cy="1711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76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9" t="-3435" r="10145" b="2561"/>
          <a:stretch/>
        </p:blipFill>
        <p:spPr>
          <a:xfrm>
            <a:off x="0" y="-299803"/>
            <a:ext cx="9145588" cy="7157803"/>
          </a:xfrm>
          <a:prstGeom prst="rect">
            <a:avLst/>
          </a:prstGeom>
        </p:spPr>
      </p:pic>
      <p:pic>
        <p:nvPicPr>
          <p:cNvPr id="36866" name="Picture 2" descr="https://sun9-74.userapi.com/impg/qzwuCWqZhCtWPvldXaMcxAqPCX1uMwi8nFcQpw/XUcHvXzbwWM.jpg?size=1136x640&amp;quality=96&amp;sign=06c159dc6917dd126451d0894d02d39c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645" r="5327"/>
          <a:stretch>
            <a:fillRect/>
          </a:stretch>
        </p:blipFill>
        <p:spPr bwMode="auto">
          <a:xfrm>
            <a:off x="406700" y="524656"/>
            <a:ext cx="8287595" cy="5516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76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9" t="-3435" r="10145" b="2561"/>
          <a:stretch/>
        </p:blipFill>
        <p:spPr>
          <a:xfrm>
            <a:off x="0" y="-299803"/>
            <a:ext cx="9145588" cy="7157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636" y="437266"/>
            <a:ext cx="8304194" cy="84672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Повесть-сказка о </a:t>
            </a:r>
            <a:r>
              <a:rPr lang="ru-RU" sz="28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Винни – 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Пухе </a:t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7" t="4066" r="794" b="3682"/>
          <a:stretch/>
        </p:blipFill>
        <p:spPr>
          <a:xfrm>
            <a:off x="85304" y="1335203"/>
            <a:ext cx="2122350" cy="371876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7194" y="1956816"/>
            <a:ext cx="2198593" cy="36017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1403" y="1335203"/>
            <a:ext cx="2019282" cy="36659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8171" y="1944008"/>
            <a:ext cx="2040848" cy="36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7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112</Words>
  <Application>Microsoft Office PowerPoint</Application>
  <PresentationFormat>Произвольный</PresentationFormat>
  <Paragraphs>15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«Алан Милн                      и все, все, все»  </vt:lpstr>
      <vt:lpstr>  140 лет со дня рождения Алана Милна Английского писателя, поэта, драматурга автора знаменитого  «Винни-Пуха» </vt:lpstr>
      <vt:lpstr> Сочинять истории о Винни-Пухе Милн начал для своего сына Кристофера Робина </vt:lpstr>
      <vt:lpstr>Прототипом героя книг стала медвежонок-девочка по кличке Виннипег из Канады, купленная в 1914 году  у канадского охотника за 20 долларов и спасенная ветеринарами. Животное отправили в Лондонский зоопарк.</vt:lpstr>
      <vt:lpstr>Слайд 5</vt:lpstr>
      <vt:lpstr>Слайд 6</vt:lpstr>
      <vt:lpstr>Слайд 7</vt:lpstr>
      <vt:lpstr>Слайд 8</vt:lpstr>
      <vt:lpstr>Повесть-сказка о Винни – Пухе  </vt:lpstr>
      <vt:lpstr>Слайд 10</vt:lpstr>
      <vt:lpstr>Слайд 11</vt:lpstr>
      <vt:lpstr>Слайд 12</vt:lpstr>
      <vt:lpstr>Слайд 13</vt:lpstr>
      <vt:lpstr> Книга была переведена на 25 языков, в том числе и на латинский. Количество проданных пластинок с записью книги превысило 20 мл. экземпляров</vt:lpstr>
      <vt:lpstr>Слайд 15</vt:lpstr>
      <vt:lpstr>Слайд 16</vt:lpstr>
      <vt:lpstr>Слайд 17</vt:lpstr>
      <vt:lpstr>Слайд 18</vt:lpstr>
      <vt:lpstr>Слайд 19</vt:lpstr>
      <vt:lpstr>Слайд 20</vt:lpstr>
      <vt:lpstr>Самые настоящие Винни-Пух, Пятачок,  Иа-Иа,  Кенга и Тигра,  с которыми  когда-то играл Кристофер Робин Милн, сегодня выставлены в Нью-Йоркской публичной библиотеке.</vt:lpstr>
      <vt:lpstr>Памятник  игрушечному медвежонку Винни-Пуху   (Уайт-Ривер, Онтарио, Канада.1992 год)  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strizh</dc:creator>
  <cp:lastModifiedBy>ok</cp:lastModifiedBy>
  <cp:revision>49</cp:revision>
  <dcterms:created xsi:type="dcterms:W3CDTF">2019-10-28T08:05:37Z</dcterms:created>
  <dcterms:modified xsi:type="dcterms:W3CDTF">2022-01-17T10:01:30Z</dcterms:modified>
</cp:coreProperties>
</file>