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7" r:id="rId1"/>
  </p:sldMasterIdLst>
  <p:notesMasterIdLst>
    <p:notesMasterId r:id="rId32"/>
  </p:notesMasterIdLst>
  <p:sldIdLst>
    <p:sldId id="1102" r:id="rId2"/>
    <p:sldId id="914" r:id="rId3"/>
    <p:sldId id="1032" r:id="rId4"/>
    <p:sldId id="1104" r:id="rId5"/>
    <p:sldId id="1067" r:id="rId6"/>
    <p:sldId id="1106" r:id="rId7"/>
    <p:sldId id="1068" r:id="rId8"/>
    <p:sldId id="1108" r:id="rId9"/>
    <p:sldId id="1109" r:id="rId10"/>
    <p:sldId id="1110" r:id="rId11"/>
    <p:sldId id="1111" r:id="rId12"/>
    <p:sldId id="1072" r:id="rId13"/>
    <p:sldId id="1112" r:id="rId14"/>
    <p:sldId id="1074" r:id="rId15"/>
    <p:sldId id="1076" r:id="rId16"/>
    <p:sldId id="1077" r:id="rId17"/>
    <p:sldId id="1088" r:id="rId18"/>
    <p:sldId id="1089" r:id="rId19"/>
    <p:sldId id="1090" r:id="rId20"/>
    <p:sldId id="1091" r:id="rId21"/>
    <p:sldId id="1092" r:id="rId22"/>
    <p:sldId id="1093" r:id="rId23"/>
    <p:sldId id="1095" r:id="rId24"/>
    <p:sldId id="1096" r:id="rId25"/>
    <p:sldId id="1097" r:id="rId26"/>
    <p:sldId id="1098" r:id="rId27"/>
    <p:sldId id="1099" r:id="rId28"/>
    <p:sldId id="1100" r:id="rId29"/>
    <p:sldId id="1064" r:id="rId30"/>
    <p:sldId id="1025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63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pos="3831">
          <p15:clr>
            <a:srgbClr val="A4A3A4"/>
          </p15:clr>
        </p15:guide>
        <p15:guide id="5" pos="3840">
          <p15:clr>
            <a:srgbClr val="A4A3A4"/>
          </p15:clr>
        </p15:guide>
        <p15:guide id="6" pos="3837">
          <p15:clr>
            <a:srgbClr val="A4A3A4"/>
          </p15:clr>
        </p15:guide>
        <p15:guide id="7" orient="horz" pos="2170">
          <p15:clr>
            <a:srgbClr val="A4A3A4"/>
          </p15:clr>
        </p15:guide>
        <p15:guide id="8" pos="3848">
          <p15:clr>
            <a:srgbClr val="A4A3A4"/>
          </p15:clr>
        </p15:guide>
        <p15:guide id="9" orient="horz" pos="2127">
          <p15:clr>
            <a:srgbClr val="A4A3A4"/>
          </p15:clr>
        </p15:guide>
        <p15:guide id="10" pos="37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206A"/>
    <a:srgbClr val="0179C0"/>
    <a:srgbClr val="8F4D11"/>
    <a:srgbClr val="EABE78"/>
    <a:srgbClr val="006600"/>
    <a:srgbClr val="D9B247"/>
    <a:srgbClr val="CC0000"/>
    <a:srgbClr val="3333FF"/>
    <a:srgbClr val="66CCFF"/>
    <a:srgbClr val="BC8F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85" autoAdjust="0"/>
    <p:restoredTop sz="88790" autoAdjust="0"/>
  </p:normalViewPr>
  <p:slideViewPr>
    <p:cSldViewPr snapToGrid="0">
      <p:cViewPr varScale="1">
        <p:scale>
          <a:sx n="70" d="100"/>
          <a:sy n="70" d="100"/>
        </p:scale>
        <p:origin x="678" y="60"/>
      </p:cViewPr>
      <p:guideLst>
        <p:guide pos="3863"/>
        <p:guide orient="horz" pos="2160"/>
        <p:guide pos="3831"/>
        <p:guide pos="3840"/>
        <p:guide pos="3837"/>
        <p:guide orient="horz" pos="2170"/>
        <p:guide pos="3848"/>
        <p:guide orient="horz" pos="2127"/>
        <p:guide pos="3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39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8B7BC-16D7-4B3C-B01D-00C164507536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B1192-F8FD-4089-9937-AB6D7D8E51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379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57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/>
    </mc:Choice>
    <mc:Fallback xmlns="">
      <p:transition spd="med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44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92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/>
    </mc:Choice>
    <mc:Fallback xmlns="">
      <p:transition spd="med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2333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/>
    </mc:Choice>
    <mc:Fallback xmlns="">
      <p:transition spd="med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4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/>
    </mc:Choice>
    <mc:Fallback xmlns="">
      <p:transition spd="med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61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87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16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/>
    </mc:Choice>
    <mc:Fallback xmlns="">
      <p:transition spd="med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7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/>
    </mc:Choice>
    <mc:Fallback xmlns="">
      <p:transition spd="med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94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/>
    </mc:Choice>
    <mc:Fallback xmlns="">
      <p:transition spd="med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01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/>
    </mc:Choice>
    <mc:Fallback xmlns="">
      <p:transition spd="med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82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/>
    </mc:Choice>
    <mc:Fallback xmlns="">
      <p:transition spd="med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24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/>
    </mc:Choice>
    <mc:Fallback xmlns="">
      <p:transition spd="med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99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/>
    </mc:Choice>
    <mc:Fallback xmlns="">
      <p:transition spd="med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80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/>
    </mc:Choice>
    <mc:Fallback xmlns="">
      <p:transition spd="med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53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/>
    </mc:Choice>
    <mc:Fallback xmlns="">
      <p:transition spd="med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74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/>
    </mc:Choice>
    <mc:Fallback xmlns="">
      <p:transition spd="med"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316329C-BB15-431A-8248-CE2A98DA64A5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930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  <p:sldLayoutId id="2147483930" r:id="rId13"/>
    <p:sldLayoutId id="2147483931" r:id="rId14"/>
    <p:sldLayoutId id="2147483932" r:id="rId15"/>
    <p:sldLayoutId id="2147483933" r:id="rId16"/>
    <p:sldLayoutId id="2147483934" r:id="rId17"/>
  </p:sldLayoutIdLst>
  <mc:AlternateContent xmlns:mc="http://schemas.openxmlformats.org/markup-compatibility/2006" xmlns:p14="http://schemas.microsoft.com/office/powerpoint/2010/main">
    <mc:Choice Requires="p14">
      <p:transition spd="med" p14:dur="700" advClick="0"/>
    </mc:Choice>
    <mc:Fallback xmlns="">
      <p:transition spd="med" advClick="0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5.jpeg"/><Relationship Id="rId9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png"/><Relationship Id="rId7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5" Type="http://schemas.openxmlformats.org/officeDocument/2006/relationships/image" Target="../media/image22.png"/><Relationship Id="rId4" Type="http://schemas.microsoft.com/office/2007/relationships/hdphoto" Target="../media/hdphoto6.wdp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4" b="5008"/>
          <a:stretch/>
        </p:blipFill>
        <p:spPr bwMode="auto">
          <a:xfrm>
            <a:off x="760865" y="2613362"/>
            <a:ext cx="2880063" cy="35020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Картинки по запросу Петр 1 российская академия наук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579" y="2765445"/>
            <a:ext cx="4028582" cy="28074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Похожее изображение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37000"/>
                    </a14:imgEffect>
                    <a14:imgEffect>
                      <a14:colorTemperature colorTemp="7200"/>
                    </a14:imgEffect>
                    <a14:imgEffect>
                      <a14:brightnessContrast bright="7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5857239" y="5181123"/>
            <a:ext cx="5872954" cy="1356154"/>
          </a:xfrm>
          <a:prstGeom prst="rect">
            <a:avLst/>
          </a:prstGeom>
          <a:noFill/>
          <a:effectLst>
            <a:glow rad="127000">
              <a:schemeClr val="accent1">
                <a:alpha val="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76499" y="1442006"/>
            <a:ext cx="80372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Bef>
                <a:spcPct val="0"/>
              </a:spcBef>
            </a:pPr>
            <a:r>
              <a:rPr lang="ru-RU" sz="4000" b="1" dirty="0">
                <a:ln w="3175" cmpd="sng">
                  <a:noFill/>
                </a:ln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  <a:t>8 ФЕВРАЛЯ –</a:t>
            </a:r>
          </a:p>
          <a:p>
            <a:pPr algn="ctr" defTabSz="457200">
              <a:spcBef>
                <a:spcPct val="0"/>
              </a:spcBef>
            </a:pPr>
            <a:r>
              <a:rPr lang="ru-RU" sz="4000" b="1" dirty="0">
                <a:ln w="3175" cmpd="sng">
                  <a:noFill/>
                </a:ln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  <a:t>День российской науки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658" y="178850"/>
            <a:ext cx="3114116" cy="233848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357349" y="178850"/>
            <a:ext cx="85905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Наука требует от человека всей его жизни. И если бы у вас было бы две жизни,  то и их бы не хватило вам. </a:t>
            </a:r>
          </a:p>
          <a:p>
            <a:pPr indent="457200"/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Большого напряжения и великой страсти требует наука от человека.</a:t>
            </a:r>
          </a:p>
          <a:p>
            <a:pPr algn="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                                                     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ru-RU" sz="16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И.П.Павлов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36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06604" y="1067726"/>
            <a:ext cx="10404192" cy="135421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История развития российской науки </a:t>
            </a:r>
            <a:endParaRPr lang="ru-RU" sz="3400" b="1" dirty="0" smtClean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endParaRPr lang="ru-RU" sz="2400" b="1" dirty="0" smtClean="0"/>
          </a:p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Лауреаты Нобелевской премии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867700" y="3318826"/>
            <a:ext cx="6080478" cy="190821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 Петрович Павлов </a:t>
            </a:r>
            <a:endParaRPr lang="ru-RU" sz="24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1904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лауреат Нобелевской премии по физиологии и медицине -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физиолог.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Картинки по запросу павл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468" y="2846717"/>
            <a:ext cx="2795267" cy="295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Картинки по запросу вензеля начало и конец текст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498550" y="2618168"/>
            <a:ext cx="2789446" cy="50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Картинки по запросу вензеля начало и конец текст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127" y="5178043"/>
            <a:ext cx="1306293" cy="29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56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06604" y="1067726"/>
            <a:ext cx="10404192" cy="135421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История развития российской науки </a:t>
            </a:r>
            <a:endParaRPr lang="ru-RU" sz="3400" b="1" dirty="0" smtClean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endParaRPr lang="ru-RU" sz="2400" b="1" dirty="0" smtClean="0"/>
          </a:p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Лауреаты Нобелевской премии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119956" y="3271528"/>
            <a:ext cx="6080478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Илья Ильич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Мечников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1908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лауреат Нобелевской премии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физиологии и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медицине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7" name="Picture 6" descr="Картинки по запросу вензеля начало и конец текст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724929" y="2996989"/>
            <a:ext cx="2789446" cy="50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Картинки по запросу вензеля начало и конец текст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383" y="5130745"/>
            <a:ext cx="1306293" cy="29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Картинки по запросу мечник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409" y="2886626"/>
            <a:ext cx="3992173" cy="266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78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37388" y="1067725"/>
            <a:ext cx="10404192" cy="135421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История развития российской </a:t>
            </a:r>
            <a:r>
              <a:rPr lang="ru-RU" sz="34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науки</a:t>
            </a:r>
          </a:p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Начало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XX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века</a:t>
            </a:r>
            <a:endParaRPr lang="ru-RU" sz="3400" b="1" dirty="0" smtClean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99465" y="3220067"/>
            <a:ext cx="5542115" cy="22467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Перед революцией в Российской империи действовало более трёхсот научных сообществ. </a:t>
            </a:r>
            <a:endParaRPr lang="ru-RU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ru-RU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Самые известные: 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Русское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Географическое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сообщество;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Экономическое общество;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Техническое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сообщество. </a:t>
            </a:r>
          </a:p>
        </p:txBody>
      </p:sp>
      <p:pic>
        <p:nvPicPr>
          <p:cNvPr id="6" name="Picture 2" descr="C:\Users\Таня\Desktop\ЯНВАРЬ\НАУКА\открытия\image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62" y="3040760"/>
            <a:ext cx="4637491" cy="258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26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https://www.wikireading.ru/img/380179_182_i_1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91" y="272955"/>
            <a:ext cx="3592088" cy="209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01591" y="2608955"/>
            <a:ext cx="46505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начале ХХ века российская наука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занимала передовые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позиции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мире.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234" y="2265529"/>
            <a:ext cx="4697448" cy="263835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65445" y="5172208"/>
            <a:ext cx="62370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существования Советского Союза наука была поставлена на службу государству, а именно его оборонительной мощи.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дальнейшем, ей пришлось решать задачи не только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восстановлении страны, но и по созданию промышленной базы. </a:t>
            </a:r>
          </a:p>
        </p:txBody>
      </p:sp>
    </p:spTree>
    <p:extLst>
      <p:ext uri="{BB962C8B-B14F-4D97-AF65-F5344CB8AC3E}">
        <p14:creationId xmlns:p14="http://schemas.microsoft.com/office/powerpoint/2010/main" val="208258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06604" y="1067726"/>
            <a:ext cx="10404192" cy="135421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История развития российской науки </a:t>
            </a:r>
            <a:endParaRPr lang="ru-RU" sz="3400" b="1" dirty="0" smtClean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Советский период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92088" y="3395379"/>
            <a:ext cx="5542115" cy="15108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ts val="2800"/>
              </a:lnSpc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НИИ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2800"/>
              </a:lnSpc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Академии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 СССР и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многочисленных филиалов; </a:t>
            </a:r>
          </a:p>
          <a:p>
            <a:pPr marL="285750" indent="-285750">
              <a:lnSpc>
                <a:spcPts val="2800"/>
              </a:lnSpc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кафедр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институтов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 ВУЗах.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02" y="3071949"/>
            <a:ext cx="4493342" cy="2564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891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Таня\Desktop\ЯНВАРЬ\НАУКА\pervyy-sputnik-zemli-dlya-detey-40541-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75" y="193746"/>
            <a:ext cx="4703213" cy="264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439052" y="712230"/>
            <a:ext cx="6227085" cy="90322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439052" y="577889"/>
            <a:ext cx="62270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1957 г.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СССР вывела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искусственный спутник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околоземную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орбиту.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393" y="2552131"/>
            <a:ext cx="6502402" cy="36576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35312" y="3873099"/>
            <a:ext cx="37349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1961 г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Юрий Гагарин совершил первый в мире полёт в космос.</a:t>
            </a:r>
          </a:p>
        </p:txBody>
      </p:sp>
    </p:spTree>
    <p:extLst>
      <p:ext uri="{BB962C8B-B14F-4D97-AF65-F5344CB8AC3E}">
        <p14:creationId xmlns:p14="http://schemas.microsoft.com/office/powerpoint/2010/main" val="407616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Таня\Desktop\ЯНВАРЬ\НАУКА\kruglaya_data_kamazovskih_konstruktoro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" r="1334" b="15047"/>
          <a:stretch/>
        </p:blipFill>
        <p:spPr bwMode="auto">
          <a:xfrm>
            <a:off x="3425588" y="252746"/>
            <a:ext cx="4367284" cy="269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91802" y="1708820"/>
            <a:ext cx="301095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Успехи советских ученых были замечены мировым научным сообществом, многие из них были награждены Нобелевской и другими премиями.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И.В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Курчатова,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Сахарова,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Королева,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Ландау,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Капицы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других советских ученых внесли огромный вклад в мировую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науку.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588" y="3234518"/>
            <a:ext cx="4563525" cy="322799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720917" y="3234518"/>
            <a:ext cx="30571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РФ действует порядка четырех тысяч различных научных организаций и обществ, которые занимаются научными исследованиями.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Самых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значительных успехов российские ученые добились в физике, биологии и химии.</a:t>
            </a:r>
          </a:p>
        </p:txBody>
      </p:sp>
    </p:spTree>
    <p:extLst>
      <p:ext uri="{BB962C8B-B14F-4D97-AF65-F5344CB8AC3E}">
        <p14:creationId xmlns:p14="http://schemas.microsoft.com/office/powerpoint/2010/main" val="407616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925176" y="1980979"/>
            <a:ext cx="5210849" cy="830997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Андрей Дмитриевич </a:t>
            </a:r>
            <a:r>
              <a:rPr lang="ru-RU" sz="2800" b="1" dirty="0" smtClean="0">
                <a:solidFill>
                  <a:srgbClr val="002060"/>
                </a:solidFill>
              </a:rPr>
              <a:t> Сахаров</a:t>
            </a:r>
          </a:p>
          <a:p>
            <a:pPr algn="ctr"/>
            <a:r>
              <a:rPr lang="ru-RU" sz="2000" b="1" dirty="0" smtClean="0"/>
              <a:t>(1921-1989)</a:t>
            </a: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677088" y="236351"/>
            <a:ext cx="6755074" cy="95410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Русские ученые, внесшие вклад 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</a:t>
            </a:r>
            <a:r>
              <a:rPr lang="ru-RU" sz="2800" b="1" dirty="0">
                <a:solidFill>
                  <a:srgbClr val="002060"/>
                </a:solidFill>
              </a:rPr>
              <a:t>развитие мировой науки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604353" y="3012103"/>
            <a:ext cx="54613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ru-RU" sz="2000" dirty="0" smtClean="0"/>
              <a:t>советский физик</a:t>
            </a:r>
            <a:r>
              <a:rPr lang="ru-RU" sz="2000" dirty="0"/>
              <a:t>;</a:t>
            </a:r>
            <a:endParaRPr lang="ru-RU" sz="2000" dirty="0" smtClean="0"/>
          </a:p>
          <a:p>
            <a:pPr marL="457200" indent="-457200">
              <a:buFont typeface="Wingdings" pitchFamily="2" charset="2"/>
              <a:buChar char="ü"/>
            </a:pPr>
            <a:r>
              <a:rPr lang="ru-RU" sz="2000" dirty="0" smtClean="0"/>
              <a:t>академик РАН;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000" dirty="0" smtClean="0"/>
              <a:t>соавтор </a:t>
            </a:r>
            <a:r>
              <a:rPr lang="ru-RU" sz="2000" dirty="0"/>
              <a:t>водородной </a:t>
            </a:r>
            <a:r>
              <a:rPr lang="ru-RU" sz="2000" dirty="0" smtClean="0"/>
              <a:t>бомбы;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000" dirty="0" smtClean="0"/>
              <a:t>правозащитник;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000" dirty="0" smtClean="0"/>
              <a:t>общественный  деятель;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000" dirty="0" smtClean="0"/>
              <a:t>лауреат </a:t>
            </a:r>
            <a:r>
              <a:rPr lang="ru-RU" sz="2000" dirty="0"/>
              <a:t>Нобелевской </a:t>
            </a:r>
            <a:r>
              <a:rPr lang="ru-RU" sz="2000" dirty="0" smtClean="0"/>
              <a:t>премии </a:t>
            </a:r>
            <a:r>
              <a:rPr lang="ru-RU" sz="2000" dirty="0"/>
              <a:t>мира.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612" t="8149" r="53164" b="26657"/>
          <a:stretch/>
        </p:blipFill>
        <p:spPr>
          <a:xfrm>
            <a:off x="232013" y="118059"/>
            <a:ext cx="4372339" cy="4235577"/>
          </a:xfrm>
          <a:prstGeom prst="ellipse">
            <a:avLst/>
          </a:prstGeom>
          <a:ln w="190500" cap="rnd">
            <a:solidFill>
              <a:schemeClr val="accent1">
                <a:lumMod val="5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4143" y="3697735"/>
            <a:ext cx="3867857" cy="290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0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391509" y="1767314"/>
            <a:ext cx="4597880" cy="1138773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Архиепископ </a:t>
            </a:r>
            <a:endParaRPr lang="ru-RU" sz="2000" b="1" dirty="0" smtClean="0"/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Лука </a:t>
            </a:r>
            <a:r>
              <a:rPr lang="ru-RU" sz="2800" b="1" dirty="0" err="1">
                <a:solidFill>
                  <a:srgbClr val="002060"/>
                </a:solidFill>
              </a:rPr>
              <a:t>Войно-Ясенецкий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/>
              <a:t>(1877-1961)</a:t>
            </a: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677088" y="236351"/>
            <a:ext cx="6755074" cy="95410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Русские ученые, внесшие вклад 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</a:t>
            </a:r>
            <a:r>
              <a:rPr lang="ru-RU" sz="2800" b="1" dirty="0">
                <a:solidFill>
                  <a:srgbClr val="002060"/>
                </a:solidFill>
              </a:rPr>
              <a:t>развитие мировой науки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604354" y="3079332"/>
            <a:ext cx="54613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в</a:t>
            </a:r>
            <a:r>
              <a:rPr lang="ru-RU" sz="2000" dirty="0" smtClean="0"/>
              <a:t>ыдающийся хирург;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профессор медицины;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автор </a:t>
            </a:r>
            <a:r>
              <a:rPr lang="ru-RU" sz="2000" dirty="0"/>
              <a:t>«Очерков по гнойной хирургии», позволившей спасти здоровье и жизни тысяч солдат во время Второй Мировой войны.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77" y="597693"/>
            <a:ext cx="4392734" cy="3960659"/>
          </a:xfrm>
          <a:prstGeom prst="ellipse">
            <a:avLst/>
          </a:prstGeom>
          <a:ln w="190500" cap="rnd">
            <a:solidFill>
              <a:schemeClr val="accent1">
                <a:lumMod val="5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6801" y="3956052"/>
            <a:ext cx="3865199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4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058936" y="1886556"/>
            <a:ext cx="5650600" cy="830997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Михаил Васильевич </a:t>
            </a:r>
            <a:r>
              <a:rPr lang="ru-RU" sz="2800" b="1" dirty="0" smtClean="0">
                <a:solidFill>
                  <a:srgbClr val="002060"/>
                </a:solidFill>
              </a:rPr>
              <a:t> Ломоносов </a:t>
            </a:r>
          </a:p>
          <a:p>
            <a:pPr algn="ctr"/>
            <a:r>
              <a:rPr lang="ru-RU" sz="2000" b="1" dirty="0" smtClean="0"/>
              <a:t>(1711-1765)</a:t>
            </a: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677088" y="236351"/>
            <a:ext cx="6755074" cy="95410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Русские ученые, внесшие вклад 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</a:t>
            </a:r>
            <a:r>
              <a:rPr lang="ru-RU" sz="2800" b="1" dirty="0">
                <a:solidFill>
                  <a:srgbClr val="002060"/>
                </a:solidFill>
              </a:rPr>
              <a:t>развитие мировой науки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457705" y="2902021"/>
            <a:ext cx="627385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энциклопедист: физик и химик;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автор молекулярно-кинетической теории тепла;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основоположник научного мореплавания;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заложил основы науки о стекле;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а</a:t>
            </a:r>
            <a:r>
              <a:rPr lang="ru-RU" sz="2000" dirty="0" smtClean="0"/>
              <a:t>строном, приборостроитель, географ, металлург, </a:t>
            </a:r>
          </a:p>
          <a:p>
            <a:r>
              <a:rPr lang="ru-RU" sz="2000" dirty="0" smtClean="0"/>
              <a:t>геолог, художник, филолог, историк;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основатель </a:t>
            </a:r>
            <a:r>
              <a:rPr lang="ru-RU" sz="2000" dirty="0"/>
              <a:t>Московского </a:t>
            </a:r>
            <a:r>
              <a:rPr lang="ru-RU" sz="2000" dirty="0" smtClean="0"/>
              <a:t>университета.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214" y="307640"/>
            <a:ext cx="3623762" cy="3477200"/>
          </a:xfrm>
          <a:prstGeom prst="ellipse">
            <a:avLst/>
          </a:prstGeom>
          <a:ln w="190500" cap="rnd">
            <a:solidFill>
              <a:schemeClr val="accent1">
                <a:lumMod val="5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0809" y="4175316"/>
            <a:ext cx="3865199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9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4" b="5008"/>
          <a:stretch/>
        </p:blipFill>
        <p:spPr bwMode="auto">
          <a:xfrm>
            <a:off x="639305" y="1077278"/>
            <a:ext cx="3424687" cy="4164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Картинки по запросу Петр 1 российская академия наук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466" y="1189611"/>
            <a:ext cx="5653224" cy="39395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612242" y="163777"/>
            <a:ext cx="9512489" cy="7078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февраля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1724 года (28 января по старому стилю) Указом правительствующего Сената по распоряжению Петра I в России была основана Академия наук.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5366" y="5447150"/>
            <a:ext cx="6197816" cy="93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49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715111" y="1922294"/>
            <a:ext cx="6288655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Пётр </a:t>
            </a:r>
            <a:r>
              <a:rPr lang="ru-RU" sz="2800" b="1" dirty="0" smtClean="0">
                <a:solidFill>
                  <a:srgbClr val="002060"/>
                </a:solidFill>
              </a:rPr>
              <a:t>Леонидович </a:t>
            </a:r>
            <a:r>
              <a:rPr lang="ru-RU" sz="2800" b="1" dirty="0" err="1" smtClean="0">
                <a:solidFill>
                  <a:srgbClr val="002060"/>
                </a:solidFill>
              </a:rPr>
              <a:t>Капица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sz="2000" b="1" dirty="0" smtClean="0"/>
              <a:t>(1894-1984)</a:t>
            </a: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363743" y="377108"/>
            <a:ext cx="6755074" cy="95410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Русские ученые, внесшие вклад 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</a:t>
            </a:r>
            <a:r>
              <a:rPr lang="ru-RU" sz="2800" b="1" dirty="0">
                <a:solidFill>
                  <a:srgbClr val="002060"/>
                </a:solidFill>
              </a:rPr>
              <a:t>развитие мировой науки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604354" y="2981343"/>
            <a:ext cx="62738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советский физик, инженер и </a:t>
            </a:r>
            <a:r>
              <a:rPr lang="ru-RU" sz="2000" dirty="0" err="1"/>
              <a:t>инноватор</a:t>
            </a:r>
            <a:r>
              <a:rPr lang="ru-RU" sz="2000" dirty="0"/>
              <a:t>; </a:t>
            </a:r>
            <a:endParaRPr lang="ru-RU" sz="20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лауреат </a:t>
            </a:r>
            <a:r>
              <a:rPr lang="ru-RU" sz="2000" dirty="0"/>
              <a:t>Нобелевской </a:t>
            </a:r>
            <a:r>
              <a:rPr lang="ru-RU" sz="2000" dirty="0" smtClean="0"/>
              <a:t>премии</a:t>
            </a:r>
            <a:r>
              <a:rPr lang="ru-RU" sz="2000" dirty="0"/>
              <a:t>;</a:t>
            </a:r>
            <a:endParaRPr lang="ru-RU" sz="20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о</a:t>
            </a:r>
            <a:r>
              <a:rPr lang="ru-RU" sz="2000" dirty="0" smtClean="0"/>
              <a:t>ткрыл </a:t>
            </a:r>
            <a:r>
              <a:rPr lang="ru-RU" sz="2000" dirty="0"/>
              <a:t>сверхтекучесть жидкого </a:t>
            </a:r>
            <a:r>
              <a:rPr lang="ru-RU" sz="2000" dirty="0" smtClean="0"/>
              <a:t>гелия; 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занимался работами </a:t>
            </a:r>
            <a:r>
              <a:rPr lang="ru-RU" sz="2000" dirty="0"/>
              <a:t>в области физики низких температур, изучении сверхсильных магнитных полей.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520" r="6860" b="8795"/>
          <a:stretch/>
        </p:blipFill>
        <p:spPr>
          <a:xfrm>
            <a:off x="278013" y="110692"/>
            <a:ext cx="4326341" cy="4454199"/>
          </a:xfrm>
          <a:prstGeom prst="ellipse">
            <a:avLst/>
          </a:prstGeom>
          <a:ln w="190500" cap="rnd">
            <a:solidFill>
              <a:schemeClr val="accent1">
                <a:lumMod val="5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4801" y="4304684"/>
            <a:ext cx="3400845" cy="255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951562" y="1922589"/>
            <a:ext cx="6469811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Константин Эдуардович Циолковский 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/>
              <a:t>(1857-1935)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68417" y="346933"/>
            <a:ext cx="6755074" cy="95410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Русские ученые, внесшие вклад 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</a:t>
            </a:r>
            <a:r>
              <a:rPr lang="ru-RU" sz="2800" b="1" dirty="0">
                <a:solidFill>
                  <a:srgbClr val="002060"/>
                </a:solidFill>
              </a:rPr>
              <a:t>развитие мировой науки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604354" y="3042578"/>
            <a:ext cx="6683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основоположник теоретической космонавтики;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автор научных  трудов по аэронавтике, </a:t>
            </a:r>
            <a:br>
              <a:rPr lang="ru-RU" sz="2000" dirty="0" smtClean="0"/>
            </a:br>
            <a:r>
              <a:rPr lang="ru-RU" sz="2000" dirty="0" err="1" smtClean="0"/>
              <a:t>ракетодинамике</a:t>
            </a:r>
            <a:r>
              <a:rPr lang="ru-RU" sz="2000" dirty="0" smtClean="0"/>
              <a:t> и космонавтике;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обосновал использования ракет для полета в космос;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автор проекта «ракетных поездов» </a:t>
            </a:r>
            <a:r>
              <a:rPr lang="ru-RU" sz="2000" dirty="0"/>
              <a:t>– </a:t>
            </a:r>
            <a:r>
              <a:rPr lang="ru-RU" sz="2000" dirty="0" smtClean="0"/>
              <a:t>прототипов многоступенчатых ракет.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35" y="101758"/>
            <a:ext cx="4488689" cy="4472658"/>
          </a:xfrm>
          <a:prstGeom prst="ellipse">
            <a:avLst/>
          </a:prstGeom>
          <a:ln w="190500" cap="rnd">
            <a:solidFill>
              <a:schemeClr val="accent1">
                <a:lumMod val="5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4217" y="4353636"/>
            <a:ext cx="3287783" cy="246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5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726378" y="2033628"/>
            <a:ext cx="6642339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Александр Федорович Можайский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/>
              <a:t>(1825-1890)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77088" y="236351"/>
            <a:ext cx="6755074" cy="95410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Русские ученые, внесшие вклад 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</a:t>
            </a:r>
            <a:r>
              <a:rPr lang="ru-RU" sz="2800" b="1" dirty="0">
                <a:solidFill>
                  <a:srgbClr val="002060"/>
                </a:solidFill>
              </a:rPr>
              <a:t>развитие мировой науки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578474" y="2974903"/>
            <a:ext cx="62738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контр-адмирал;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изобретатель, пионер авиации;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проектировщик </a:t>
            </a:r>
            <a:r>
              <a:rPr lang="ru-RU" sz="2000" dirty="0"/>
              <a:t>и </a:t>
            </a:r>
            <a:r>
              <a:rPr lang="ru-RU" sz="2000" dirty="0" smtClean="0"/>
              <a:t>строитель первого </a:t>
            </a:r>
            <a:r>
              <a:rPr lang="ru-RU" sz="2000" dirty="0"/>
              <a:t>в России и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одного из </a:t>
            </a:r>
            <a:r>
              <a:rPr lang="ru-RU" sz="2000" dirty="0"/>
              <a:t>первых в мире </a:t>
            </a:r>
            <a:r>
              <a:rPr lang="ru-RU" sz="2000" dirty="0" smtClean="0"/>
              <a:t>натурных самолетов;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участник </a:t>
            </a:r>
            <a:r>
              <a:rPr lang="ru-RU" sz="2000" dirty="0"/>
              <a:t>Хивинской </a:t>
            </a:r>
            <a:r>
              <a:rPr lang="ru-RU" sz="2000" dirty="0" smtClean="0"/>
              <a:t>экспедиции;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участник </a:t>
            </a:r>
            <a:r>
              <a:rPr lang="ru-RU" sz="2000" dirty="0" smtClean="0"/>
              <a:t>экспедиции </a:t>
            </a:r>
            <a:r>
              <a:rPr lang="ru-RU" sz="2000" dirty="0"/>
              <a:t>в Японию.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17938"/>
          <a:stretch/>
        </p:blipFill>
        <p:spPr>
          <a:xfrm>
            <a:off x="406816" y="476278"/>
            <a:ext cx="4171658" cy="3754527"/>
          </a:xfrm>
          <a:prstGeom prst="ellipse">
            <a:avLst/>
          </a:prstGeom>
          <a:ln w="190500" cap="rnd">
            <a:solidFill>
              <a:schemeClr val="accent1">
                <a:lumMod val="5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6785" y="4230805"/>
            <a:ext cx="3865199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7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344197" y="1980090"/>
            <a:ext cx="5112199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Сергей Иванович Вавилов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/>
              <a:t>(1891-1951)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01322" y="214659"/>
            <a:ext cx="6755074" cy="95410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Русские ученые, внесшие вклад 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</a:t>
            </a:r>
            <a:r>
              <a:rPr lang="ru-RU" sz="2800" b="1" dirty="0">
                <a:solidFill>
                  <a:srgbClr val="002060"/>
                </a:solidFill>
              </a:rPr>
              <a:t>развитие мировой науки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681991" y="3086922"/>
            <a:ext cx="627385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с</a:t>
            </a:r>
            <a:r>
              <a:rPr lang="ru-RU" sz="2000" dirty="0" smtClean="0"/>
              <a:t>оветский физик</a:t>
            </a:r>
            <a:r>
              <a:rPr lang="ru-RU" sz="2000" dirty="0"/>
              <a:t>;</a:t>
            </a:r>
            <a:endParaRPr lang="ru-RU" sz="20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основоположник </a:t>
            </a:r>
            <a:r>
              <a:rPr lang="ru-RU" sz="2000" dirty="0" err="1" smtClean="0"/>
              <a:t>микрооптики</a:t>
            </a:r>
            <a:r>
              <a:rPr lang="ru-RU" sz="2000" dirty="0" smtClean="0"/>
              <a:t>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о</a:t>
            </a:r>
            <a:r>
              <a:rPr lang="ru-RU" sz="2000" dirty="0" smtClean="0"/>
              <a:t>ткрыл </a:t>
            </a:r>
            <a:r>
              <a:rPr lang="ru-RU" sz="2000" dirty="0"/>
              <a:t>эффект </a:t>
            </a:r>
            <a:r>
              <a:rPr lang="ru-RU" sz="2000" dirty="0" smtClean="0"/>
              <a:t>Вавилова – Черенкова;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был </a:t>
            </a:r>
            <a:r>
              <a:rPr lang="ru-RU" sz="2000" dirty="0"/>
              <a:t>номинирован на Нобелевскую премию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два </a:t>
            </a:r>
            <a:r>
              <a:rPr lang="ru-RU" sz="2000" dirty="0"/>
              <a:t>раза (в 1957 и 1958 гг.).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796" r="51310" b="18408"/>
          <a:stretch/>
        </p:blipFill>
        <p:spPr>
          <a:xfrm>
            <a:off x="309349" y="241673"/>
            <a:ext cx="4208059" cy="4476465"/>
          </a:xfrm>
          <a:prstGeom prst="ellipse">
            <a:avLst/>
          </a:prstGeom>
          <a:ln w="190500" cap="rnd">
            <a:solidFill>
              <a:schemeClr val="accent1">
                <a:lumMod val="5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9048" y="3992526"/>
            <a:ext cx="3865199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7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978943" y="1530873"/>
            <a:ext cx="5585494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Сергей Павлович Королёв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/>
              <a:t>(1907-1966)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77088" y="236351"/>
            <a:ext cx="6755074" cy="95410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Русские ученые, внесшие вклад 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</a:t>
            </a:r>
            <a:r>
              <a:rPr lang="ru-RU" sz="2800" b="1" dirty="0">
                <a:solidFill>
                  <a:srgbClr val="002060"/>
                </a:solidFill>
              </a:rPr>
              <a:t>развитие мировой науки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586583" y="2580851"/>
            <a:ext cx="627385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с</a:t>
            </a:r>
            <a:r>
              <a:rPr lang="ru-RU" sz="2000" dirty="0" smtClean="0"/>
              <a:t>оветский ученый, конструктор</a:t>
            </a:r>
            <a:r>
              <a:rPr lang="ru-RU" sz="2000" dirty="0"/>
              <a:t>;</a:t>
            </a:r>
            <a:r>
              <a:rPr lang="ru-RU" sz="2000" dirty="0" smtClean="0"/>
              <a:t>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основоположник </a:t>
            </a:r>
            <a:r>
              <a:rPr lang="ru-RU" sz="2000" dirty="0"/>
              <a:t>практической </a:t>
            </a:r>
            <a:r>
              <a:rPr lang="ru-RU" sz="2000" dirty="0" smtClean="0"/>
              <a:t>космонавтики; 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под </a:t>
            </a:r>
            <a:r>
              <a:rPr lang="ru-RU" sz="2000" dirty="0"/>
              <a:t>его руководством был осуществлён запуск первого искусственного спутника Земли и первого космонавта планеты Юрия Гагарина</a:t>
            </a:r>
            <a:r>
              <a:rPr lang="ru-RU" sz="2000" dirty="0" smtClean="0"/>
              <a:t>.</a:t>
            </a:r>
            <a:r>
              <a:rPr lang="ru-RU" sz="2000" dirty="0"/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2587" t="23284" r="7861" b="10647"/>
          <a:stretch/>
        </p:blipFill>
        <p:spPr>
          <a:xfrm>
            <a:off x="245658" y="236352"/>
            <a:ext cx="3835023" cy="4160874"/>
          </a:xfrm>
          <a:prstGeom prst="ellipse">
            <a:avLst/>
          </a:prstGeom>
          <a:ln w="190500" cap="rnd">
            <a:solidFill>
              <a:schemeClr val="accent1">
                <a:lumMod val="5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629" y="4093429"/>
            <a:ext cx="3865199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3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086521" y="347268"/>
            <a:ext cx="6755074" cy="95410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Русские ученые, внесшие вклад 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</a:t>
            </a:r>
            <a:r>
              <a:rPr lang="ru-RU" sz="2800" b="1" dirty="0">
                <a:solidFill>
                  <a:srgbClr val="002060"/>
                </a:solidFill>
              </a:rPr>
              <a:t>развитие мировой науки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827528" y="2560920"/>
            <a:ext cx="627385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 русский учёный-энциклопедист: химик, </a:t>
            </a:r>
            <a:r>
              <a:rPr lang="ru-RU" sz="2000" dirty="0" err="1"/>
              <a:t>физикохимик</a:t>
            </a:r>
            <a:r>
              <a:rPr lang="ru-RU" sz="2000" dirty="0"/>
              <a:t>, физик, метролог, экономист, технолог, геолог, метеоролог, нефтяник, педагог, преподаватель, воздухоплаватель, </a:t>
            </a:r>
            <a:r>
              <a:rPr lang="ru-RU" sz="2000" dirty="0" smtClean="0"/>
              <a:t>приборостроитель;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профессор </a:t>
            </a:r>
            <a:r>
              <a:rPr lang="ru-RU" sz="2000" dirty="0"/>
              <a:t>Санкт-Петербургского университета; член-корреспондент </a:t>
            </a:r>
            <a:r>
              <a:rPr lang="ru-RU" sz="2000" dirty="0" smtClean="0"/>
              <a:t>Императорской </a:t>
            </a:r>
            <a:r>
              <a:rPr lang="ru-RU" sz="2000" dirty="0"/>
              <a:t>Санкт-Петербургской Академии </a:t>
            </a:r>
            <a:r>
              <a:rPr lang="ru-RU" sz="2000" dirty="0" smtClean="0"/>
              <a:t>наук;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открыл периодический закон химических </a:t>
            </a:r>
            <a:r>
              <a:rPr lang="ru-RU" sz="2000" dirty="0"/>
              <a:t>элементов;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автор </a:t>
            </a:r>
            <a:r>
              <a:rPr lang="ru-RU" sz="2000" dirty="0"/>
              <a:t>классического труда «Основы химии».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443954" y="1758686"/>
            <a:ext cx="5509014" cy="830997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Дмитрий Иванович Менделеев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/>
              <a:t>(1834-1907)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1927" r="21927"/>
          <a:stretch/>
        </p:blipFill>
        <p:spPr>
          <a:xfrm>
            <a:off x="294325" y="347268"/>
            <a:ext cx="3533203" cy="3187502"/>
          </a:xfrm>
          <a:prstGeom prst="ellipse">
            <a:avLst/>
          </a:prstGeom>
          <a:ln w="190500" cap="rnd">
            <a:solidFill>
              <a:schemeClr val="accent1">
                <a:lumMod val="5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3514" y="4217629"/>
            <a:ext cx="3865199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6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339445" y="1606679"/>
            <a:ext cx="4868124" cy="830997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Лев </a:t>
            </a:r>
            <a:r>
              <a:rPr lang="ru-RU" sz="2800" b="1" dirty="0" smtClean="0">
                <a:solidFill>
                  <a:srgbClr val="002060"/>
                </a:solidFill>
              </a:rPr>
              <a:t>Давидович Ландау </a:t>
            </a:r>
          </a:p>
          <a:p>
            <a:pPr algn="ctr"/>
            <a:r>
              <a:rPr lang="ru-RU" sz="2000" b="1" dirty="0" smtClean="0"/>
              <a:t>(1908-1968)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60224" y="361399"/>
            <a:ext cx="6755074" cy="95410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Русские ученые, внесшие вклад 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</a:t>
            </a:r>
            <a:r>
              <a:rPr lang="ru-RU" sz="2800" b="1" dirty="0">
                <a:solidFill>
                  <a:srgbClr val="002060"/>
                </a:solidFill>
              </a:rPr>
              <a:t>развитие мировой науки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260224" y="2437676"/>
            <a:ext cx="6273853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л</a:t>
            </a:r>
            <a:r>
              <a:rPr lang="ru-RU" sz="2000" dirty="0" smtClean="0"/>
              <a:t>ауреат </a:t>
            </a:r>
            <a:r>
              <a:rPr lang="ru-RU" sz="2000" dirty="0"/>
              <a:t>Нобелевской премии </a:t>
            </a:r>
            <a:r>
              <a:rPr lang="ru-RU" sz="2000" dirty="0" smtClean="0"/>
              <a:t>по </a:t>
            </a:r>
            <a:r>
              <a:rPr lang="ru-RU" sz="2000" dirty="0"/>
              <a:t>физике 1962 </a:t>
            </a:r>
            <a:r>
              <a:rPr lang="ru-RU" sz="2000" dirty="0" smtClean="0"/>
              <a:t>года;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основатель </a:t>
            </a:r>
            <a:r>
              <a:rPr lang="ru-RU" sz="2000" dirty="0"/>
              <a:t>советской школы физики (квантовая физика, физика сверхнизких температур</a:t>
            </a:r>
            <a:r>
              <a:rPr lang="ru-RU" sz="2000" dirty="0" smtClean="0"/>
              <a:t>);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иностранный </a:t>
            </a:r>
            <a:r>
              <a:rPr lang="ru-RU" sz="2000" dirty="0"/>
              <a:t>член Лондонского королевского общества (1960), Национальной академии наук США (1960), Датской королевской академии наук (1951), Королевской академии наук Нидерландов (1956), Американской академии искусств и наук (1960), Академии наук «</a:t>
            </a:r>
            <a:r>
              <a:rPr lang="ru-RU" sz="2000" dirty="0" err="1"/>
              <a:t>Леопольдина</a:t>
            </a:r>
            <a:r>
              <a:rPr lang="ru-RU" sz="2000" dirty="0"/>
              <a:t>» (1964), Французского физического общества и Лондонского физического </a:t>
            </a:r>
            <a:r>
              <a:rPr lang="ru-RU" sz="2000" dirty="0" smtClean="0"/>
              <a:t>обществ.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485" r="16692"/>
          <a:stretch/>
        </p:blipFill>
        <p:spPr>
          <a:xfrm>
            <a:off x="477671" y="361399"/>
            <a:ext cx="3559064" cy="3391736"/>
          </a:xfrm>
          <a:prstGeom prst="ellipse">
            <a:avLst/>
          </a:prstGeom>
          <a:ln w="190500" cap="rnd">
            <a:solidFill>
              <a:schemeClr val="accent1">
                <a:lumMod val="5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4966" y="4176613"/>
            <a:ext cx="3865199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677088" y="236351"/>
            <a:ext cx="6755074" cy="95410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Русские ученые, внесшие вклад 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</a:t>
            </a:r>
            <a:r>
              <a:rPr lang="ru-RU" sz="2800" b="1" dirty="0">
                <a:solidFill>
                  <a:srgbClr val="002060"/>
                </a:solidFill>
              </a:rPr>
              <a:t>развитие мировой науки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794239" y="3159114"/>
            <a:ext cx="627385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ru-RU" sz="2000" dirty="0" smtClean="0"/>
              <a:t>выдающийся русский физиолог;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000" dirty="0" smtClean="0"/>
              <a:t>автор учения о высшей нервной деятельности;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000" dirty="0" smtClean="0"/>
              <a:t>первый русский ученый, получивший </a:t>
            </a:r>
            <a:br>
              <a:rPr lang="ru-RU" sz="2000" dirty="0" smtClean="0"/>
            </a:br>
            <a:r>
              <a:rPr lang="ru-RU" sz="2000" dirty="0" smtClean="0"/>
              <a:t>Нобелевскую премию.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23679" y="2016207"/>
            <a:ext cx="4868124" cy="830997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Иван Петрович </a:t>
            </a:r>
            <a:r>
              <a:rPr lang="ru-RU" sz="2800" b="1" dirty="0" smtClean="0">
                <a:solidFill>
                  <a:srgbClr val="002060"/>
                </a:solidFill>
              </a:rPr>
              <a:t>Павлов </a:t>
            </a:r>
            <a:endParaRPr lang="ru-RU" sz="2800" b="1" dirty="0">
              <a:solidFill>
                <a:srgbClr val="002060"/>
              </a:solidFill>
            </a:endParaRPr>
          </a:p>
          <a:p>
            <a:pPr algn="ctr"/>
            <a:r>
              <a:rPr lang="ru-RU" sz="2000" b="1" dirty="0"/>
              <a:t>(1849-1936)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679" y="236351"/>
            <a:ext cx="3899251" cy="4065404"/>
          </a:xfrm>
          <a:prstGeom prst="ellipse">
            <a:avLst/>
          </a:prstGeom>
          <a:ln w="190500" cap="rnd">
            <a:solidFill>
              <a:schemeClr val="accent1">
                <a:lumMod val="5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6801" y="3829133"/>
            <a:ext cx="3865199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7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780699" y="1457293"/>
            <a:ext cx="5314166" cy="830997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Игорь Васильевич Курчатов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/>
              <a:t>(1903-1960)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77088" y="236351"/>
            <a:ext cx="6755074" cy="95410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Русские ученые, внесшие вклад 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</a:t>
            </a:r>
            <a:r>
              <a:rPr lang="ru-RU" sz="2800" b="1" dirty="0">
                <a:solidFill>
                  <a:srgbClr val="002060"/>
                </a:solidFill>
              </a:rPr>
              <a:t>развитие мировой науки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413282" y="2378544"/>
            <a:ext cx="627385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ru-RU" sz="2000" dirty="0" smtClean="0"/>
              <a:t>советский </a:t>
            </a:r>
            <a:r>
              <a:rPr lang="ru-RU" sz="2000" dirty="0"/>
              <a:t>ученый и </a:t>
            </a:r>
            <a:r>
              <a:rPr lang="ru-RU" sz="2000" dirty="0" smtClean="0"/>
              <a:t>изобретатель;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000" dirty="0"/>
              <a:t>с</a:t>
            </a:r>
            <a:r>
              <a:rPr lang="ru-RU" sz="2000" dirty="0" smtClean="0"/>
              <a:t>оздатель </a:t>
            </a:r>
            <a:r>
              <a:rPr lang="ru-RU" sz="2000" dirty="0"/>
              <a:t>первой советской атомной </a:t>
            </a:r>
            <a:r>
              <a:rPr lang="ru-RU" sz="2000" dirty="0" smtClean="0"/>
              <a:t>бомбы</a:t>
            </a:r>
            <a:r>
              <a:rPr lang="ru-RU" sz="2000" dirty="0"/>
              <a:t>;</a:t>
            </a:r>
            <a:r>
              <a:rPr lang="ru-RU" sz="2000" dirty="0" smtClean="0"/>
              <a:t> </a:t>
            </a:r>
            <a:endParaRPr lang="ru-RU" sz="2000" dirty="0"/>
          </a:p>
          <a:p>
            <a:pPr marL="457200" indent="-457200">
              <a:buFont typeface="Wingdings" pitchFamily="2" charset="2"/>
              <a:buChar char="ü"/>
            </a:pPr>
            <a:r>
              <a:rPr lang="ru-RU" sz="2000" dirty="0" smtClean="0"/>
              <a:t>участник запуска первой </a:t>
            </a:r>
            <a:r>
              <a:rPr lang="ru-RU" sz="2000" dirty="0"/>
              <a:t>мире </a:t>
            </a:r>
            <a:r>
              <a:rPr lang="ru-RU" sz="2000" dirty="0" smtClean="0"/>
              <a:t>атомной электростанции;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000" dirty="0"/>
              <a:t>у</a:t>
            </a:r>
            <a:r>
              <a:rPr lang="ru-RU" sz="2000" dirty="0" smtClean="0"/>
              <a:t>частник создания </a:t>
            </a:r>
            <a:r>
              <a:rPr lang="ru-RU" sz="2000" dirty="0"/>
              <a:t>техники размагничивания кораблей для защиты флота от немецких магнитных бомб, что обеспечивало судам стопроцентную безопасность. </a:t>
            </a:r>
            <a:endParaRPr lang="ru-RU" sz="2000" dirty="0" smtClean="0"/>
          </a:p>
          <a:p>
            <a:pPr marL="457200" indent="-457200">
              <a:buFont typeface="Wingdings" pitchFamily="2" charset="2"/>
              <a:buChar char="ü"/>
            </a:pP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24" y="415691"/>
            <a:ext cx="3502996" cy="3394014"/>
          </a:xfrm>
          <a:prstGeom prst="ellipse">
            <a:avLst/>
          </a:prstGeom>
          <a:ln w="190500" cap="rnd">
            <a:solidFill>
              <a:schemeClr val="accent1">
                <a:lumMod val="5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629" y="4020623"/>
            <a:ext cx="3865199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0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C:\Users\Таня\Desktop\ЯНВАРЬ\НАУКА\science-student-using-pipette-in-the-lab-to-fill-test-tubes_13339-27897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15"/>
          <a:stretch/>
        </p:blipFill>
        <p:spPr bwMode="auto">
          <a:xfrm>
            <a:off x="7483108" y="4203511"/>
            <a:ext cx="4272162" cy="238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71699" y="3479884"/>
            <a:ext cx="466954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уровень развития науки является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показателем развития общества, но и показателем современного развития государства.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в нашей стране уделяется большое внимание подготовке научных кадров, финансированию проектов, созданию необходимых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3108" y="332859"/>
            <a:ext cx="4272162" cy="30508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56" y="409432"/>
            <a:ext cx="3192617" cy="239698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02842" y="550222"/>
            <a:ext cx="361210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привычные вещи, которые мы видим вокруг себя каждый день, появились на свет благодаря упорному труду ученых. Любая вещь обязана своему появлению на свет человеку, в один прекрасный миг озаренному идеей, поверившему в нее </a:t>
            </a:r>
            <a:r>
              <a:rPr lang="ru-RU" dirty="0"/>
              <a:t>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добившемуся ее реализации.</a:t>
            </a:r>
          </a:p>
        </p:txBody>
      </p:sp>
    </p:spTree>
    <p:extLst>
      <p:ext uri="{BB962C8B-B14F-4D97-AF65-F5344CB8AC3E}">
        <p14:creationId xmlns:p14="http://schemas.microsoft.com/office/powerpoint/2010/main" val="302234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241188" y="2841526"/>
            <a:ext cx="5285356" cy="135421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Древняя Русь</a:t>
            </a:r>
          </a:p>
          <a:p>
            <a:pPr algn="ctr"/>
            <a:endParaRPr lang="ru-RU" sz="1400" dirty="0" smtClean="0">
              <a:solidFill>
                <a:srgbClr val="002060"/>
              </a:solidFill>
            </a:endParaRPr>
          </a:p>
          <a:p>
            <a:pPr algn="ctr"/>
            <a:r>
              <a:rPr lang="ru-RU" sz="2200" b="1" dirty="0" smtClean="0">
                <a:solidFill>
                  <a:srgbClr val="4A20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Первоначальными центрами </a:t>
            </a:r>
            <a:r>
              <a:rPr lang="ru-RU" sz="2200" b="1" dirty="0">
                <a:solidFill>
                  <a:srgbClr val="4A20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науки и просвещения </a:t>
            </a:r>
            <a:r>
              <a:rPr lang="ru-RU" sz="2200" b="1" dirty="0" smtClean="0">
                <a:solidFill>
                  <a:srgbClr val="4A20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Руси</a:t>
            </a:r>
            <a:r>
              <a:rPr lang="ru-RU" sz="2200" b="1" dirty="0">
                <a:solidFill>
                  <a:srgbClr val="4A20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rgbClr val="4A20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монастыри.</a:t>
            </a:r>
            <a:endParaRPr lang="ru-RU" sz="2200" b="1" dirty="0">
              <a:solidFill>
                <a:srgbClr val="4A20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Картинки по запросу монастыри 12 век рус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547" y="1791686"/>
            <a:ext cx="4658263" cy="34538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7761" y="5356468"/>
            <a:ext cx="4597049" cy="369332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/>
              <a:t>Вознесенский Печерский монастырь</a:t>
            </a:r>
            <a:endParaRPr lang="ru-RU" dirty="0"/>
          </a:p>
        </p:txBody>
      </p:sp>
      <p:pic>
        <p:nvPicPr>
          <p:cNvPr id="10" name="Picture 6" descr="Картинки по запросу вензеля начало и конец текст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298074" y="1791686"/>
            <a:ext cx="2789446" cy="50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Картинки по запросу вензеля начало и конец текст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719" y="4464094"/>
            <a:ext cx="1306293" cy="29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65661" y="587461"/>
            <a:ext cx="10404192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История развития российской науки</a:t>
            </a:r>
          </a:p>
        </p:txBody>
      </p:sp>
    </p:spTree>
    <p:extLst>
      <p:ext uri="{BB962C8B-B14F-4D97-AF65-F5344CB8AC3E}">
        <p14:creationId xmlns:p14="http://schemas.microsoft.com/office/powerpoint/2010/main" val="351792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442" y="387682"/>
            <a:ext cx="9334500" cy="6000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35067" y="3111690"/>
            <a:ext cx="267252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Спасибо</a:t>
            </a:r>
          </a:p>
          <a:p>
            <a:pPr algn="ctr"/>
            <a:r>
              <a:rPr lang="ru-RU" sz="4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з</a:t>
            </a:r>
            <a:r>
              <a:rPr lang="ru-RU" sz="4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а</a:t>
            </a:r>
          </a:p>
          <a:p>
            <a:pPr algn="ctr"/>
            <a:r>
              <a:rPr lang="ru-RU" sz="4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внимание</a:t>
            </a:r>
            <a:endParaRPr lang="ru-RU" sz="44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673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06604" y="1160667"/>
            <a:ext cx="10404192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История развития российской науки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172652" y="3151111"/>
            <a:ext cx="605874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4A20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Самым значительным памятником летописания является «Повесть временных лет», написанная в 1113 году монахом Киево-Печерского монастыря </a:t>
            </a:r>
            <a:r>
              <a:rPr lang="ru-RU" sz="2200" b="1" dirty="0" smtClean="0">
                <a:solidFill>
                  <a:srgbClr val="4A20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Нестором.</a:t>
            </a:r>
            <a:endParaRPr lang="ru-RU" sz="2200" b="1" dirty="0">
              <a:solidFill>
                <a:srgbClr val="4A20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Картинки по запросу Нестор летописец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83744" y="2487505"/>
            <a:ext cx="2812689" cy="374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Картинки по запросу вензеля начало и конец текст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807303" y="2356277"/>
            <a:ext cx="2789446" cy="50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Картинки по запросу вензеля начало и конец текст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939" y="4888063"/>
            <a:ext cx="1194173" cy="27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86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06604" y="1160667"/>
            <a:ext cx="10404192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История развития российской науки</a:t>
            </a:r>
          </a:p>
        </p:txBody>
      </p:sp>
      <p:pic>
        <p:nvPicPr>
          <p:cNvPr id="9220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221" y="2727003"/>
            <a:ext cx="2216873" cy="32008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14" y="2778730"/>
            <a:ext cx="2450582" cy="31337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Картинки по запросу вензеля начало и конец текст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571925" y="2222571"/>
            <a:ext cx="2789446" cy="50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Картинки по запросу вензеля начало и конец текст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683" y="4653453"/>
            <a:ext cx="1306293" cy="29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806094" y="3157722"/>
            <a:ext cx="6058748" cy="11079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Славяно-греко-латинская академия </a:t>
            </a:r>
            <a:r>
              <a:rPr lang="ru-RU" sz="2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endParaRPr lang="ru-RU" sz="2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в России высшее учебное заведение, учреждённое в 1687 году.</a:t>
            </a:r>
          </a:p>
        </p:txBody>
      </p:sp>
    </p:spTree>
    <p:extLst>
      <p:ext uri="{BB962C8B-B14F-4D97-AF65-F5344CB8AC3E}">
        <p14:creationId xmlns:p14="http://schemas.microsoft.com/office/powerpoint/2010/main" val="6048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043817" y="2182991"/>
            <a:ext cx="4993496" cy="126188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Ломоносов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Васильевич</a:t>
            </a:r>
          </a:p>
          <a:p>
            <a:pPr algn="ctr"/>
            <a:r>
              <a:rPr lang="ru-RU" sz="105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самый известный выпускник Славяно-Греко-Латинской Академии</a:t>
            </a:r>
          </a:p>
        </p:txBody>
      </p:sp>
      <p:pic>
        <p:nvPicPr>
          <p:cNvPr id="10242" name="Picture 2" descr="https://upload.wikimedia.org/wikipedia/commons/thumb/2/23/Mikhail_Lomonosov_%281757%29.jpg/800px-Mikhail_Lomonosov_%281757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029" y="920242"/>
            <a:ext cx="3648973" cy="504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Картинки по запросу вензеля начало и конец текст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45842" y="920242"/>
            <a:ext cx="2789446" cy="50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Картинки по запросу вензеля начало и конец текст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419" y="4240127"/>
            <a:ext cx="1306293" cy="29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07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040242" y="2863301"/>
            <a:ext cx="6532830" cy="310450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Официальные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наименования Академии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наук:</a:t>
            </a:r>
          </a:p>
          <a:p>
            <a:endParaRPr lang="ru-RU" sz="11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800"/>
              </a:lnSpc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1724 г.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Академия наук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художеств в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Санкт-Петербурге;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800"/>
              </a:lnSpc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1747 г.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– Императорская академия наук и художеств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Санкт-Петербурге;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800"/>
              </a:lnSpc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1803 г.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– Императорская академия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наук;</a:t>
            </a:r>
          </a:p>
          <a:p>
            <a:pPr>
              <a:lnSpc>
                <a:spcPts val="2800"/>
              </a:lnSpc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1836 г.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Императорская Санкт-Петербургская академия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наук.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C:\Users\Таня\Desktop\ЯНВАРЬ\НАУКА\08.02_akademiya_nauk_v_peterburg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40" y="2843369"/>
            <a:ext cx="4092713" cy="285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06604" y="1160667"/>
            <a:ext cx="10404192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История развития российской науки</a:t>
            </a:r>
          </a:p>
        </p:txBody>
      </p:sp>
    </p:spTree>
    <p:extLst>
      <p:ext uri="{BB962C8B-B14F-4D97-AF65-F5344CB8AC3E}">
        <p14:creationId xmlns:p14="http://schemas.microsoft.com/office/powerpoint/2010/main" val="328234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713695" y="2266096"/>
            <a:ext cx="5710686" cy="178510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Лаврентий  Лаврентьевич Блюментрост</a:t>
            </a:r>
          </a:p>
          <a:p>
            <a:pPr algn="ctr"/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академии наук,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лейб-медик Петра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6" descr="Картинки по запросу вензеля начало и конец текст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74315" y="1141113"/>
            <a:ext cx="2789446" cy="50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Картинки по запросу вензеля начало и конец текст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61" y="4333198"/>
            <a:ext cx="1306293" cy="29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33" r="7496"/>
          <a:stretch/>
        </p:blipFill>
        <p:spPr bwMode="auto">
          <a:xfrm flipH="1">
            <a:off x="1121435" y="1141113"/>
            <a:ext cx="4080294" cy="457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1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06604" y="990913"/>
            <a:ext cx="10404192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История развития российской науки </a:t>
            </a:r>
            <a:endParaRPr lang="ru-RU" sz="3400" b="1" dirty="0" smtClean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581113" y="5738555"/>
            <a:ext cx="1615000" cy="369332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С.П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Боткин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70149" y="1947880"/>
            <a:ext cx="7677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XIX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век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–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«Золотой век российской науки»</a:t>
            </a:r>
          </a:p>
        </p:txBody>
      </p:sp>
      <p:pic>
        <p:nvPicPr>
          <p:cNvPr id="12290" name="Picture 2" descr="Картинки по запросу Н.И. Лобачевский.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77" y="3376613"/>
            <a:ext cx="1652716" cy="221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64370" y="5755770"/>
            <a:ext cx="2238387" cy="369332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Н.И.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Лобачевский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935759" y="2655573"/>
            <a:ext cx="2001594" cy="549887"/>
            <a:chOff x="935759" y="2655573"/>
            <a:chExt cx="2001594" cy="549887"/>
          </a:xfrm>
        </p:grpSpPr>
        <p:pic>
          <p:nvPicPr>
            <p:cNvPr id="12292" name="Picture 4" descr="Картинки по запросу пергамент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759" y="2655573"/>
              <a:ext cx="2001594" cy="549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1234280" y="2732884"/>
              <a:ext cx="13821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rgbClr val="002060"/>
                  </a:solidFill>
                </a:rPr>
                <a:t>математика</a:t>
              </a:r>
              <a:endParaRPr lang="ru-RU" dirty="0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3628197" y="2672684"/>
            <a:ext cx="2001594" cy="549887"/>
            <a:chOff x="3486303" y="2672684"/>
            <a:chExt cx="2001594" cy="549887"/>
          </a:xfrm>
        </p:grpSpPr>
        <p:pic>
          <p:nvPicPr>
            <p:cNvPr id="10" name="Picture 4" descr="Картинки по запросу пергамент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6303" y="2672684"/>
              <a:ext cx="2001594" cy="549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/>
            <p:cNvSpPr/>
            <p:nvPr/>
          </p:nvSpPr>
          <p:spPr>
            <a:xfrm>
              <a:off x="4039907" y="2723068"/>
              <a:ext cx="8258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rgbClr val="002060"/>
                  </a:solidFill>
                </a:rPr>
                <a:t>химия</a:t>
              </a:r>
              <a:endParaRPr lang="ru-RU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6563057" y="2672629"/>
            <a:ext cx="2001594" cy="549887"/>
            <a:chOff x="6563057" y="2672629"/>
            <a:chExt cx="2001594" cy="549887"/>
          </a:xfrm>
        </p:grpSpPr>
        <p:pic>
          <p:nvPicPr>
            <p:cNvPr id="12" name="Picture 4" descr="Картинки по запросу пергамент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057" y="2672629"/>
              <a:ext cx="2001594" cy="549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7050732" y="2737028"/>
              <a:ext cx="10262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rgbClr val="002060"/>
                  </a:solidFill>
                </a:rPr>
                <a:t>история</a:t>
              </a:r>
              <a:endParaRPr lang="ru-RU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9285960" y="2668165"/>
            <a:ext cx="2001594" cy="549887"/>
            <a:chOff x="9285960" y="2668165"/>
            <a:chExt cx="2001594" cy="549887"/>
          </a:xfrm>
        </p:grpSpPr>
        <p:pic>
          <p:nvPicPr>
            <p:cNvPr id="13" name="Picture 4" descr="Картинки по запросу пергамент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5960" y="2668165"/>
              <a:ext cx="2001594" cy="549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/>
            <p:cNvSpPr/>
            <p:nvPr/>
          </p:nvSpPr>
          <p:spPr>
            <a:xfrm>
              <a:off x="9659021" y="2723068"/>
              <a:ext cx="11945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rgbClr val="002060"/>
                  </a:solidFill>
                </a:rPr>
                <a:t>медицина</a:t>
              </a:r>
              <a:endParaRPr lang="ru-RU" dirty="0"/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3799731" y="5749095"/>
            <a:ext cx="1884042" cy="369332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Д.И. Менделеев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652384" y="5749095"/>
            <a:ext cx="1851982" cy="369332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Н.М. Карамзин </a:t>
            </a:r>
          </a:p>
        </p:txBody>
      </p:sp>
      <p:pic>
        <p:nvPicPr>
          <p:cNvPr id="12294" name="Picture 6" descr="Картинки по запросу менделеев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47519" y="3376613"/>
            <a:ext cx="1565114" cy="201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Похожее изображение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2360" y="3311694"/>
            <a:ext cx="1567695" cy="207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Похожее изображение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479" y="3577589"/>
            <a:ext cx="1566556" cy="181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83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32309</TotalTime>
  <Words>969</Words>
  <Application>Microsoft Office PowerPoint</Application>
  <PresentationFormat>Широкоэкранный</PresentationFormat>
  <Paragraphs>170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Arial</vt:lpstr>
      <vt:lpstr>Arial Black</vt:lpstr>
      <vt:lpstr>Calibri</vt:lpstr>
      <vt:lpstr>Times New Roman</vt:lpstr>
      <vt:lpstr>Tw Cen MT</vt:lpstr>
      <vt:lpstr>Wingdings</vt:lpstr>
      <vt:lpstr>Капля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Владимирович Сергей</cp:lastModifiedBy>
  <cp:revision>2135</cp:revision>
  <dcterms:created xsi:type="dcterms:W3CDTF">2017-01-09T10:38:11Z</dcterms:created>
  <dcterms:modified xsi:type="dcterms:W3CDTF">2022-02-08T07:56:10Z</dcterms:modified>
</cp:coreProperties>
</file>