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81" r:id="rId6"/>
    <p:sldId id="260" r:id="rId7"/>
    <p:sldId id="282" r:id="rId8"/>
    <p:sldId id="261" r:id="rId9"/>
    <p:sldId id="263" r:id="rId10"/>
    <p:sldId id="264" r:id="rId11"/>
    <p:sldId id="265" r:id="rId12"/>
    <p:sldId id="283" r:id="rId13"/>
    <p:sldId id="267" r:id="rId14"/>
    <p:sldId id="268" r:id="rId15"/>
    <p:sldId id="269" r:id="rId16"/>
    <p:sldId id="270" r:id="rId17"/>
    <p:sldId id="284" r:id="rId18"/>
    <p:sldId id="271" r:id="rId19"/>
    <p:sldId id="272" r:id="rId20"/>
    <p:sldId id="273" r:id="rId21"/>
    <p:sldId id="275" r:id="rId22"/>
    <p:sldId id="276" r:id="rId23"/>
    <p:sldId id="277" r:id="rId24"/>
    <p:sldId id="280" r:id="rId25"/>
    <p:sldId id="285" r:id="rId26"/>
  </p:sldIdLst>
  <p:sldSz cx="9144000" cy="6858000" type="screen4x3"/>
  <p:notesSz cx="9144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1" d="100"/>
          <a:sy n="101" d="100"/>
        </p:scale>
        <p:origin x="-1342" y="179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FFFF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FF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FF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FF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36867" y="1229105"/>
            <a:ext cx="1271270" cy="11233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FFFF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66571" y="2301367"/>
            <a:ext cx="7260590" cy="2769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jpg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адим\Desktop\80 лет - Берлинская операция\scale_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5897">
            <a:off x="1052980" y="1673299"/>
            <a:ext cx="3155010" cy="220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object 2"/>
          <p:cNvGrpSpPr/>
          <p:nvPr/>
        </p:nvGrpSpPr>
        <p:grpSpPr>
          <a:xfrm>
            <a:off x="990600" y="1182545"/>
            <a:ext cx="8329219" cy="5372920"/>
            <a:chOff x="609599" y="904410"/>
            <a:chExt cx="8470392" cy="537292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599" y="2084806"/>
              <a:ext cx="3890771" cy="41925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32859" y="1030223"/>
              <a:ext cx="5247132" cy="39319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 rot="288205">
              <a:off x="4456853" y="904410"/>
              <a:ext cx="3999144" cy="312289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295400" y="3296103"/>
            <a:ext cx="7620000" cy="26718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00480" marR="378460" indent="-1288415">
              <a:lnSpc>
                <a:spcPct val="100000"/>
              </a:lnSpc>
              <a:spcBef>
                <a:spcPts val="95"/>
              </a:spcBef>
            </a:pPr>
            <a:r>
              <a:rPr lang="ru-RU" sz="7000" b="1" spc="-20" dirty="0" smtClean="0">
                <a:solidFill>
                  <a:srgbClr val="FF0000"/>
                </a:solidFill>
                <a:latin typeface="Segoe Script"/>
                <a:cs typeface="Segoe Script"/>
              </a:rPr>
              <a:t>Берлинская операция</a:t>
            </a:r>
          </a:p>
          <a:p>
            <a:pPr marL="1300480" marR="378460" indent="-1288415" algn="ctr">
              <a:lnSpc>
                <a:spcPct val="100000"/>
              </a:lnSpc>
              <a:spcBef>
                <a:spcPts val="95"/>
              </a:spcBef>
            </a:pPr>
            <a:r>
              <a:rPr lang="ru-RU" sz="3200" b="1" spc="-20" dirty="0" smtClean="0">
                <a:solidFill>
                  <a:srgbClr val="FF0000"/>
                </a:solidFill>
                <a:latin typeface="Segoe Script"/>
                <a:cs typeface="Segoe Script"/>
              </a:rPr>
              <a:t>16 апреля – 8 мая 1945 года</a:t>
            </a:r>
            <a:endParaRPr sz="3200" dirty="0">
              <a:solidFill>
                <a:srgbClr val="FF0000"/>
              </a:solidFill>
              <a:latin typeface="Segoe Script"/>
              <a:cs typeface="Segoe Scrip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07715" y="304800"/>
            <a:ext cx="42843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spc="-20" dirty="0" smtClean="0">
                <a:solidFill>
                  <a:srgbClr val="FF0000"/>
                </a:solidFill>
                <a:latin typeface="Segoe Script"/>
                <a:cs typeface="Segoe Script"/>
              </a:rPr>
              <a:t>Вехи Победы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4406" y="-54479"/>
            <a:ext cx="9188406" cy="6912479"/>
            <a:chOff x="0" y="0"/>
            <a:chExt cx="9188406" cy="68579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88406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9" y="299652"/>
              <a:ext cx="4186375" cy="2802827"/>
            </a:xfrm>
            <a:custGeom>
              <a:avLst/>
              <a:gdLst/>
              <a:ahLst/>
              <a:cxnLst/>
              <a:rect l="l" t="t" r="r" b="b"/>
              <a:pathLst>
                <a:path w="4139565" h="2555875">
                  <a:moveTo>
                    <a:pt x="4139184" y="0"/>
                  </a:moveTo>
                  <a:lnTo>
                    <a:pt x="0" y="0"/>
                  </a:lnTo>
                  <a:lnTo>
                    <a:pt x="0" y="2555748"/>
                  </a:lnTo>
                  <a:lnTo>
                    <a:pt x="4139184" y="2555748"/>
                  </a:lnTo>
                  <a:lnTo>
                    <a:pt x="4139184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72001" y="299652"/>
              <a:ext cx="4186374" cy="2802827"/>
            </a:xfrm>
            <a:custGeom>
              <a:avLst/>
              <a:gdLst/>
              <a:ahLst/>
              <a:cxnLst/>
              <a:rect l="l" t="t" r="r" b="b"/>
              <a:pathLst>
                <a:path w="4139565" h="2555875">
                  <a:moveTo>
                    <a:pt x="0" y="2555748"/>
                  </a:moveTo>
                  <a:lnTo>
                    <a:pt x="4139184" y="2555748"/>
                  </a:lnTo>
                  <a:lnTo>
                    <a:pt x="4139184" y="0"/>
                  </a:lnTo>
                  <a:lnTo>
                    <a:pt x="0" y="0"/>
                  </a:lnTo>
                  <a:lnTo>
                    <a:pt x="0" y="2555748"/>
                  </a:lnTo>
                  <a:close/>
                </a:path>
              </a:pathLst>
            </a:custGeom>
            <a:ln w="254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796302" y="130031"/>
            <a:ext cx="3708000" cy="3416809"/>
            <a:chOff x="533400" y="85343"/>
            <a:chExt cx="4509770" cy="347472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3400" y="85343"/>
              <a:ext cx="4509516" cy="347471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5037" y="224789"/>
              <a:ext cx="4211320" cy="3205480"/>
            </a:xfrm>
            <a:custGeom>
              <a:avLst/>
              <a:gdLst/>
              <a:ahLst/>
              <a:cxnLst/>
              <a:rect l="l" t="t" r="r" b="b"/>
              <a:pathLst>
                <a:path w="4211320" h="3205479">
                  <a:moveTo>
                    <a:pt x="2105406" y="0"/>
                  </a:moveTo>
                  <a:lnTo>
                    <a:pt x="1608455" y="1224152"/>
                  </a:lnTo>
                  <a:lnTo>
                    <a:pt x="0" y="1224152"/>
                  </a:lnTo>
                  <a:lnTo>
                    <a:pt x="1301242" y="1980818"/>
                  </a:lnTo>
                  <a:lnTo>
                    <a:pt x="804164" y="3204971"/>
                  </a:lnTo>
                  <a:lnTo>
                    <a:pt x="2105406" y="2448305"/>
                  </a:lnTo>
                  <a:lnTo>
                    <a:pt x="3406648" y="3204971"/>
                  </a:lnTo>
                  <a:lnTo>
                    <a:pt x="2909570" y="1980818"/>
                  </a:lnTo>
                  <a:lnTo>
                    <a:pt x="4210812" y="1224152"/>
                  </a:lnTo>
                  <a:lnTo>
                    <a:pt x="2602357" y="1224152"/>
                  </a:lnTo>
                  <a:lnTo>
                    <a:pt x="210540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85037" y="224789"/>
              <a:ext cx="4211320" cy="3205480"/>
            </a:xfrm>
            <a:custGeom>
              <a:avLst/>
              <a:gdLst/>
              <a:ahLst/>
              <a:cxnLst/>
              <a:rect l="l" t="t" r="r" b="b"/>
              <a:pathLst>
                <a:path w="4211320" h="3205479">
                  <a:moveTo>
                    <a:pt x="0" y="1224152"/>
                  </a:moveTo>
                  <a:lnTo>
                    <a:pt x="1608455" y="1224152"/>
                  </a:lnTo>
                  <a:lnTo>
                    <a:pt x="2105406" y="0"/>
                  </a:lnTo>
                  <a:lnTo>
                    <a:pt x="2602357" y="1224152"/>
                  </a:lnTo>
                  <a:lnTo>
                    <a:pt x="4210812" y="1224152"/>
                  </a:lnTo>
                  <a:lnTo>
                    <a:pt x="2909570" y="1980818"/>
                  </a:lnTo>
                  <a:lnTo>
                    <a:pt x="3406648" y="3204971"/>
                  </a:lnTo>
                  <a:lnTo>
                    <a:pt x="2105406" y="2448305"/>
                  </a:lnTo>
                  <a:lnTo>
                    <a:pt x="804164" y="3204971"/>
                  </a:lnTo>
                  <a:lnTo>
                    <a:pt x="1301242" y="1980818"/>
                  </a:lnTo>
                  <a:lnTo>
                    <a:pt x="0" y="1224152"/>
                  </a:lnTo>
                  <a:close/>
                </a:path>
              </a:pathLst>
            </a:custGeom>
            <a:ln w="25399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836633" y="1523111"/>
            <a:ext cx="1668567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00"/>
                </a:solidFill>
                <a:latin typeface="Segoe Print" pitchFamily="2" charset="0"/>
                <a:cs typeface="Times New Roman"/>
              </a:rPr>
              <a:t>ШТУРМ</a:t>
            </a:r>
            <a:endParaRPr sz="1800" dirty="0">
              <a:latin typeface="Segoe Print" pitchFamily="2" charset="0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b="1" spc="-30" dirty="0">
                <a:solidFill>
                  <a:srgbClr val="FFFF00"/>
                </a:solidFill>
                <a:latin typeface="Segoe Print" pitchFamily="2" charset="0"/>
                <a:cs typeface="Times New Roman"/>
              </a:rPr>
              <a:t>РЕЙХСТАГА</a:t>
            </a:r>
            <a:endParaRPr sz="1800" dirty="0">
              <a:latin typeface="Segoe Print" pitchFamily="2" charset="0"/>
              <a:cs typeface="Times New Roman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836633" y="3222244"/>
            <a:ext cx="7059675" cy="3423438"/>
            <a:chOff x="1522475" y="3090672"/>
            <a:chExt cx="7366000" cy="3639820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27803" y="3090672"/>
              <a:ext cx="4360163" cy="363931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22875" y="3285744"/>
              <a:ext cx="3790187" cy="306933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2475" y="3307054"/>
              <a:ext cx="2892679" cy="287426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17547" y="3502152"/>
              <a:ext cx="2322576" cy="2304288"/>
            </a:xfrm>
            <a:prstGeom prst="rect">
              <a:avLst/>
            </a:prstGeom>
          </p:spPr>
        </p:pic>
      </p:grpSp>
      <p:sp>
        <p:nvSpPr>
          <p:cNvPr id="23" name="Прямоугольник 22"/>
          <p:cNvSpPr/>
          <p:nvPr/>
        </p:nvSpPr>
        <p:spPr>
          <a:xfrm>
            <a:off x="4562489" y="369313"/>
            <a:ext cx="4151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spc="-10" dirty="0" smtClean="0">
                <a:solidFill>
                  <a:srgbClr val="000000"/>
                </a:solidFill>
                <a:latin typeface="Times New Roman"/>
                <a:cs typeface="Times New Roman"/>
              </a:rPr>
              <a:t>29 апреля  начался штурм </a:t>
            </a:r>
            <a:r>
              <a:rPr lang="ru-RU" sz="2000" b="0" spc="-10" dirty="0" smtClean="0">
                <a:solidFill>
                  <a:srgbClr val="000000"/>
                </a:solidFill>
                <a:latin typeface="Times New Roman"/>
                <a:cs typeface="Times New Roman"/>
              </a:rPr>
              <a:t>Рейхстага.</a:t>
            </a:r>
            <a:br>
              <a:rPr lang="ru-RU" sz="2000" b="0" spc="-10" dirty="0" smtClean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ru-RU" sz="2000" b="0" spc="-10" dirty="0" smtClean="0">
                <a:solidFill>
                  <a:srgbClr val="000000"/>
                </a:solidFill>
                <a:latin typeface="Times New Roman"/>
                <a:cs typeface="Times New Roman"/>
              </a:rPr>
              <a:t>Район Рейхстага </a:t>
            </a:r>
            <a:r>
              <a:rPr lang="ru-RU" sz="2000" b="0" spc="-1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обороняла </a:t>
            </a: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группировка</a:t>
            </a:r>
            <a:r>
              <a:rPr lang="ru-RU" sz="2000" b="0" spc="15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численностью</a:t>
            </a:r>
            <a:r>
              <a:rPr lang="ru-RU" sz="2000" b="0" spc="16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около</a:t>
            </a:r>
            <a:r>
              <a:rPr lang="ru-RU" sz="2000" b="0" spc="14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spc="-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2000" b="0" spc="-1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тысяч человек,</a:t>
            </a: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spc="-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0" spc="-2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самом здании </a:t>
            </a:r>
            <a:r>
              <a:rPr lang="ru-RU" sz="2000" b="0" spc="-1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около</a:t>
            </a:r>
            <a:r>
              <a:rPr lang="ru-RU" sz="2000" b="0" spc="-6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1000</a:t>
            </a:r>
            <a:r>
              <a:rPr lang="ru-RU" sz="2000" b="0" spc="-6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spc="-1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человек. </a:t>
            </a: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Бои</a:t>
            </a:r>
            <a:r>
              <a:rPr lang="ru-RU" sz="2000" b="0" spc="-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ru-RU" sz="2000" b="0" spc="-1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Рейхстаг</a:t>
            </a:r>
            <a:r>
              <a:rPr lang="ru-RU" sz="2000" b="0" spc="-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приобрели</a:t>
            </a:r>
            <a:r>
              <a:rPr lang="ru-RU" sz="2000" b="0" spc="-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spc="-1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тяжёлый </a:t>
            </a:r>
            <a:r>
              <a:rPr lang="ru-RU" sz="2000" b="0" spc="-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0" spc="-1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кровопролитный </a:t>
            </a: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spc="-1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характер. Бои шли за каждый этаж, за каждую </a:t>
            </a:r>
            <a:r>
              <a:rPr lang="ru-RU" sz="2000" b="0" spc="-1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комнату.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00700" y="637031"/>
              <a:ext cx="3241548" cy="26913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95771" y="832103"/>
              <a:ext cx="2671572" cy="21214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547359" y="3275076"/>
              <a:ext cx="3168650" cy="2862580"/>
            </a:xfrm>
            <a:custGeom>
              <a:avLst/>
              <a:gdLst/>
              <a:ahLst/>
              <a:cxnLst/>
              <a:rect l="l" t="t" r="r" b="b"/>
              <a:pathLst>
                <a:path w="3168650" h="2862579">
                  <a:moveTo>
                    <a:pt x="3168395" y="0"/>
                  </a:moveTo>
                  <a:lnTo>
                    <a:pt x="0" y="0"/>
                  </a:lnTo>
                  <a:lnTo>
                    <a:pt x="0" y="2862072"/>
                  </a:lnTo>
                  <a:lnTo>
                    <a:pt x="3168395" y="2862072"/>
                  </a:lnTo>
                  <a:lnTo>
                    <a:pt x="3168395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47359" y="3275076"/>
              <a:ext cx="3168650" cy="2862580"/>
            </a:xfrm>
            <a:custGeom>
              <a:avLst/>
              <a:gdLst/>
              <a:ahLst/>
              <a:cxnLst/>
              <a:rect l="l" t="t" r="r" b="b"/>
              <a:pathLst>
                <a:path w="3168650" h="2862579">
                  <a:moveTo>
                    <a:pt x="0" y="2862072"/>
                  </a:moveTo>
                  <a:lnTo>
                    <a:pt x="3168395" y="2862072"/>
                  </a:lnTo>
                  <a:lnTo>
                    <a:pt x="3168395" y="0"/>
                  </a:lnTo>
                  <a:lnTo>
                    <a:pt x="0" y="0"/>
                  </a:lnTo>
                  <a:lnTo>
                    <a:pt x="0" y="2862072"/>
                  </a:lnTo>
                  <a:close/>
                </a:path>
              </a:pathLst>
            </a:custGeom>
            <a:ln w="952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626989" y="3299586"/>
            <a:ext cx="30099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Times New Roman"/>
                <a:cs typeface="Times New Roman"/>
              </a:rPr>
              <a:t>Здание</a:t>
            </a:r>
            <a:r>
              <a:rPr sz="2000" spc="1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Рейхстага</a:t>
            </a:r>
            <a:r>
              <a:rPr sz="2000" spc="19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являлось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26989" y="3604386"/>
            <a:ext cx="301053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103630" algn="l"/>
                <a:tab pos="1746885" algn="l"/>
              </a:tabLst>
            </a:pPr>
            <a:r>
              <a:rPr sz="2000" spc="-10" dirty="0">
                <a:latin typeface="Times New Roman"/>
                <a:cs typeface="Times New Roman"/>
              </a:rPr>
              <a:t>одним</a:t>
            </a:r>
            <a:r>
              <a:rPr sz="2000" dirty="0">
                <a:latin typeface="Times New Roman"/>
                <a:cs typeface="Times New Roman"/>
              </a:rPr>
              <a:t>	</a:t>
            </a:r>
            <a:r>
              <a:rPr sz="2000" spc="-25" dirty="0">
                <a:latin typeface="Times New Roman"/>
                <a:cs typeface="Times New Roman"/>
              </a:rPr>
              <a:t>из</a:t>
            </a:r>
            <a:r>
              <a:rPr sz="2000" dirty="0">
                <a:latin typeface="Times New Roman"/>
                <a:cs typeface="Times New Roman"/>
              </a:rPr>
              <a:t>	</a:t>
            </a:r>
            <a:r>
              <a:rPr sz="2000" spc="-10" dirty="0">
                <a:latin typeface="Times New Roman"/>
                <a:cs typeface="Times New Roman"/>
              </a:rPr>
              <a:t>важнейших опорных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98030" y="3909186"/>
            <a:ext cx="154051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07160" algn="l"/>
              </a:tabLst>
            </a:pPr>
            <a:r>
              <a:rPr sz="2000" spc="-10" dirty="0">
                <a:latin typeface="Times New Roman"/>
                <a:cs typeface="Times New Roman"/>
              </a:rPr>
              <a:t>пунктов</a:t>
            </a:r>
            <a:r>
              <a:rPr sz="2000" dirty="0">
                <a:latin typeface="Times New Roman"/>
                <a:cs typeface="Times New Roman"/>
              </a:rPr>
              <a:t>	</a:t>
            </a:r>
            <a:r>
              <a:rPr sz="2000" spc="-50" dirty="0">
                <a:latin typeface="Times New Roman"/>
                <a:cs typeface="Times New Roman"/>
              </a:rPr>
              <a:t>в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26989" y="4213682"/>
            <a:ext cx="3011805" cy="1856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tabLst>
                <a:tab pos="733425" algn="l"/>
                <a:tab pos="842010" algn="l"/>
                <a:tab pos="975994" algn="l"/>
                <a:tab pos="1320165" algn="l"/>
                <a:tab pos="1524635" algn="l"/>
                <a:tab pos="1916430" algn="l"/>
                <a:tab pos="1960245" algn="l"/>
                <a:tab pos="2329180" algn="l"/>
              </a:tabLst>
            </a:pPr>
            <a:r>
              <a:rPr sz="2000" dirty="0">
                <a:latin typeface="Times New Roman"/>
                <a:cs typeface="Times New Roman"/>
              </a:rPr>
              <a:t>системе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обороны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Берлина. Знамя</a:t>
            </a:r>
            <a:r>
              <a:rPr sz="2000" dirty="0">
                <a:latin typeface="Times New Roman"/>
                <a:cs typeface="Times New Roman"/>
              </a:rPr>
              <a:t>			</a:t>
            </a:r>
            <a:r>
              <a:rPr sz="2000" spc="-50" dirty="0">
                <a:latin typeface="Times New Roman"/>
                <a:cs typeface="Times New Roman"/>
              </a:rPr>
              <a:t>№</a:t>
            </a:r>
            <a:r>
              <a:rPr sz="2000" dirty="0">
                <a:latin typeface="Times New Roman"/>
                <a:cs typeface="Times New Roman"/>
              </a:rPr>
              <a:t>		</a:t>
            </a:r>
            <a:r>
              <a:rPr sz="2000" spc="-50" dirty="0">
                <a:latin typeface="Times New Roman"/>
                <a:cs typeface="Times New Roman"/>
              </a:rPr>
              <a:t>5</a:t>
            </a:r>
            <a:r>
              <a:rPr sz="2000" dirty="0">
                <a:latin typeface="Times New Roman"/>
                <a:cs typeface="Times New Roman"/>
              </a:rPr>
              <a:t>		</a:t>
            </a:r>
            <a:r>
              <a:rPr sz="2000" spc="-10" dirty="0">
                <a:latin typeface="Times New Roman"/>
                <a:cs typeface="Times New Roman"/>
              </a:rPr>
              <a:t>Военного совета</a:t>
            </a:r>
            <a:r>
              <a:rPr sz="2000" dirty="0">
                <a:latin typeface="Times New Roman"/>
                <a:cs typeface="Times New Roman"/>
              </a:rPr>
              <a:t>		</a:t>
            </a:r>
            <a:r>
              <a:rPr sz="2000" spc="-10" dirty="0">
                <a:latin typeface="Times New Roman"/>
                <a:cs typeface="Times New Roman"/>
              </a:rPr>
              <a:t>3-</a:t>
            </a:r>
            <a:r>
              <a:rPr sz="2000" spc="-50" dirty="0">
                <a:latin typeface="Times New Roman"/>
                <a:cs typeface="Times New Roman"/>
              </a:rPr>
              <a:t>й</a:t>
            </a:r>
            <a:r>
              <a:rPr sz="2000" dirty="0">
                <a:latin typeface="Times New Roman"/>
                <a:cs typeface="Times New Roman"/>
              </a:rPr>
              <a:t>	</a:t>
            </a:r>
            <a:r>
              <a:rPr sz="2000" spc="-10" dirty="0">
                <a:latin typeface="Times New Roman"/>
                <a:cs typeface="Times New Roman"/>
              </a:rPr>
              <a:t>ударной</a:t>
            </a:r>
            <a:r>
              <a:rPr sz="2000" dirty="0">
                <a:latin typeface="Times New Roman"/>
                <a:cs typeface="Times New Roman"/>
              </a:rPr>
              <a:t>	</a:t>
            </a:r>
            <a:r>
              <a:rPr sz="2000" spc="-20" dirty="0">
                <a:latin typeface="Times New Roman"/>
                <a:cs typeface="Times New Roman"/>
              </a:rPr>
              <a:t>армии было</a:t>
            </a:r>
            <a:r>
              <a:rPr sz="2000" dirty="0">
                <a:latin typeface="Times New Roman"/>
                <a:cs typeface="Times New Roman"/>
              </a:rPr>
              <a:t>	</a:t>
            </a:r>
            <a:r>
              <a:rPr sz="2000" spc="-10" dirty="0">
                <a:latin typeface="Times New Roman"/>
                <a:cs typeface="Times New Roman"/>
              </a:rPr>
              <a:t>поручено</a:t>
            </a:r>
            <a:r>
              <a:rPr sz="2000" dirty="0">
                <a:latin typeface="Times New Roman"/>
                <a:cs typeface="Times New Roman"/>
              </a:rPr>
              <a:t>	</a:t>
            </a:r>
            <a:r>
              <a:rPr sz="2000" spc="-20" dirty="0">
                <a:latin typeface="Times New Roman"/>
                <a:cs typeface="Times New Roman"/>
              </a:rPr>
              <a:t>водрузить </a:t>
            </a:r>
            <a:r>
              <a:rPr sz="2000" dirty="0">
                <a:latin typeface="Times New Roman"/>
                <a:cs typeface="Times New Roman"/>
              </a:rPr>
              <a:t>разведчикам</a:t>
            </a:r>
            <a:r>
              <a:rPr sz="2000" spc="1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полка</a:t>
            </a:r>
            <a:r>
              <a:rPr sz="2000" spc="1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–</a:t>
            </a:r>
            <a:r>
              <a:rPr sz="2000" spc="1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М.</a:t>
            </a:r>
            <a:r>
              <a:rPr sz="2000" spc="16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В. </a:t>
            </a:r>
            <a:r>
              <a:rPr sz="2000" dirty="0">
                <a:latin typeface="Times New Roman"/>
                <a:cs typeface="Times New Roman"/>
              </a:rPr>
              <a:t>Кантария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и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М.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А.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Егорову.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16280" y="442010"/>
            <a:ext cx="4986655" cy="5270500"/>
            <a:chOff x="716280" y="442010"/>
            <a:chExt cx="4986655" cy="527050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6280" y="442010"/>
              <a:ext cx="4986528" cy="52699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1352" y="637032"/>
              <a:ext cx="4416552" cy="470001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38800" y="609599"/>
            <a:ext cx="3168650" cy="1431290"/>
            <a:chOff x="5547359" y="3275076"/>
            <a:chExt cx="3168650" cy="1431290"/>
          </a:xfrm>
        </p:grpSpPr>
        <p:sp>
          <p:nvSpPr>
            <p:cNvPr id="5" name="object 5"/>
            <p:cNvSpPr/>
            <p:nvPr/>
          </p:nvSpPr>
          <p:spPr>
            <a:xfrm>
              <a:off x="5547359" y="3275076"/>
              <a:ext cx="3168650" cy="1431290"/>
            </a:xfrm>
            <a:custGeom>
              <a:avLst/>
              <a:gdLst/>
              <a:ahLst/>
              <a:cxnLst/>
              <a:rect l="l" t="t" r="r" b="b"/>
              <a:pathLst>
                <a:path w="3168650" h="2862579">
                  <a:moveTo>
                    <a:pt x="3168395" y="0"/>
                  </a:moveTo>
                  <a:lnTo>
                    <a:pt x="0" y="0"/>
                  </a:lnTo>
                  <a:lnTo>
                    <a:pt x="0" y="2862072"/>
                  </a:lnTo>
                  <a:lnTo>
                    <a:pt x="3168395" y="2862072"/>
                  </a:lnTo>
                  <a:lnTo>
                    <a:pt x="3168395" y="0"/>
                  </a:lnTo>
                  <a:close/>
                </a:path>
              </a:pathLst>
            </a:custGeom>
            <a:solidFill>
              <a:srgbClr val="EDEBE0"/>
            </a:solidFill>
            <a:ln w="28575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47359" y="3275076"/>
              <a:ext cx="3168650" cy="1431290"/>
            </a:xfrm>
            <a:custGeom>
              <a:avLst/>
              <a:gdLst/>
              <a:ahLst/>
              <a:cxnLst/>
              <a:rect l="l" t="t" r="r" b="b"/>
              <a:pathLst>
                <a:path w="3168650" h="2862579">
                  <a:moveTo>
                    <a:pt x="0" y="2862072"/>
                  </a:moveTo>
                  <a:lnTo>
                    <a:pt x="3168395" y="2862072"/>
                  </a:lnTo>
                  <a:lnTo>
                    <a:pt x="3168395" y="0"/>
                  </a:lnTo>
                  <a:lnTo>
                    <a:pt x="0" y="0"/>
                  </a:lnTo>
                  <a:lnTo>
                    <a:pt x="0" y="2862072"/>
                  </a:lnTo>
                  <a:close/>
                </a:path>
              </a:pathLst>
            </a:custGeom>
            <a:ln w="285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5727112" y="817412"/>
            <a:ext cx="29920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2813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 апреля 1945 г. над ним было водружено Красное знамя.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http://ww2history.ru/uploads/2006/1302430706_32-4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1962" y="609599"/>
            <a:ext cx="4488238" cy="486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Советские воины водружают знамя Победы над Рейхстагом 1945 г. Место съемки: Берлин Автор съемки: Гребнев В. РГАКФД ед. хр. 0-2914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2574" y="2100352"/>
            <a:ext cx="2561102" cy="43766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772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54295" y="205740"/>
            <a:ext cx="4264152" cy="6272706"/>
            <a:chOff x="4654295" y="205740"/>
            <a:chExt cx="4264152" cy="627270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54295" y="205740"/>
              <a:ext cx="4157472" cy="308762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57800" y="400812"/>
              <a:ext cx="3179063" cy="24185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54295" y="3118154"/>
              <a:ext cx="4264152" cy="33602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34000" y="3313176"/>
              <a:ext cx="3209544" cy="255422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14400" y="1125474"/>
            <a:ext cx="3962400" cy="3210494"/>
          </a:xfrm>
          <a:prstGeom prst="rect">
            <a:avLst/>
          </a:prstGeom>
          <a:solidFill>
            <a:srgbClr val="EDEBE0"/>
          </a:solidFill>
          <a:ln w="25400">
            <a:solidFill>
              <a:srgbClr val="C00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1193165" algn="just">
              <a:lnSpc>
                <a:spcPct val="100000"/>
              </a:lnSpc>
              <a:spcBef>
                <a:spcPts val="295"/>
              </a:spcBef>
            </a:pP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ИЗ </a:t>
            </a:r>
            <a:r>
              <a:rPr sz="18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ЦИКЛА</a:t>
            </a:r>
            <a:endParaRPr lang="ru-RU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95"/>
              </a:spcBef>
            </a:pPr>
            <a:r>
              <a:rPr sz="18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«АВТОГРАФЫ</a:t>
            </a: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, </a:t>
            </a:r>
            <a:r>
              <a:rPr lang="ru-RU" sz="18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СОХРАНЁННЫЕ</a:t>
            </a:r>
            <a:endParaRPr lang="ru-RU" sz="1800" b="1" spc="-10" dirty="0" smtClean="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95"/>
              </a:spcBef>
            </a:pPr>
            <a:r>
              <a:rPr sz="18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В </a:t>
            </a:r>
            <a:r>
              <a:rPr sz="1800" b="1" spc="-25" dirty="0">
                <a:solidFill>
                  <a:srgbClr val="C00000"/>
                </a:solidFill>
                <a:latin typeface="Times New Roman"/>
                <a:cs typeface="Times New Roman"/>
              </a:rPr>
              <a:t>РЕЙХСТАГЕ…»</a:t>
            </a:r>
            <a:endParaRPr sz="1800" dirty="0">
              <a:latin typeface="Times New Roman"/>
              <a:cs typeface="Times New Roman"/>
            </a:endParaRPr>
          </a:p>
          <a:p>
            <a:pPr marL="90805" marR="214629">
              <a:lnSpc>
                <a:spcPct val="100000"/>
              </a:lnSpc>
            </a:pPr>
            <a:endParaRPr lang="ru-RU" dirty="0">
              <a:latin typeface="Times New Roman"/>
              <a:cs typeface="Times New Roman"/>
            </a:endParaRPr>
          </a:p>
          <a:p>
            <a:pPr marL="90805" marR="214629">
              <a:lnSpc>
                <a:spcPct val="100000"/>
              </a:lnSpc>
            </a:pPr>
            <a:r>
              <a:rPr sz="1900" b="1" spc="-10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Людей</a:t>
            </a:r>
            <a:r>
              <a:rPr sz="1900" b="1" spc="-55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00" b="1" dirty="0">
                <a:solidFill>
                  <a:srgbClr val="C00000"/>
                </a:solidFill>
                <a:latin typeface="Times New Roman"/>
                <a:cs typeface="Times New Roman"/>
              </a:rPr>
              <a:t>тех</a:t>
            </a:r>
            <a:r>
              <a:rPr sz="1900" b="1" spc="-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00" b="1" dirty="0">
                <a:solidFill>
                  <a:srgbClr val="C00000"/>
                </a:solidFill>
                <a:latin typeface="Times New Roman"/>
                <a:cs typeface="Times New Roman"/>
              </a:rPr>
              <a:t>нет</a:t>
            </a:r>
            <a:r>
              <a:rPr sz="1900" b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00" b="1" dirty="0">
                <a:solidFill>
                  <a:srgbClr val="C00000"/>
                </a:solidFill>
                <a:latin typeface="Times New Roman"/>
                <a:cs typeface="Times New Roman"/>
              </a:rPr>
              <a:t>уже</a:t>
            </a:r>
            <a:r>
              <a:rPr sz="1900" b="1" spc="-8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00" b="1" dirty="0">
                <a:solidFill>
                  <a:srgbClr val="C00000"/>
                </a:solidFill>
                <a:latin typeface="Times New Roman"/>
                <a:cs typeface="Times New Roman"/>
              </a:rPr>
              <a:t>в</a:t>
            </a:r>
            <a:r>
              <a:rPr sz="1900" b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00" b="1" spc="-10" dirty="0" err="1">
                <a:solidFill>
                  <a:srgbClr val="C00000"/>
                </a:solidFill>
                <a:latin typeface="Times New Roman"/>
                <a:cs typeface="Times New Roman"/>
              </a:rPr>
              <a:t>помине</a:t>
            </a:r>
            <a:r>
              <a:rPr sz="19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.</a:t>
            </a:r>
            <a:endParaRPr lang="ru-RU" sz="1900" b="1" spc="-10" dirty="0" smtClean="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R="214629" indent="85725">
              <a:lnSpc>
                <a:spcPct val="100000"/>
              </a:lnSpc>
            </a:pPr>
            <a:r>
              <a:rPr sz="19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С</a:t>
            </a:r>
            <a:r>
              <a:rPr sz="1900" b="1" spc="-20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00" b="1" dirty="0">
                <a:solidFill>
                  <a:srgbClr val="C00000"/>
                </a:solidFill>
                <a:latin typeface="Times New Roman"/>
                <a:cs typeface="Times New Roman"/>
              </a:rPr>
              <a:t>тех</a:t>
            </a:r>
            <a:r>
              <a:rPr sz="19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00" b="1" dirty="0">
                <a:solidFill>
                  <a:srgbClr val="C00000"/>
                </a:solidFill>
                <a:latin typeface="Times New Roman"/>
                <a:cs typeface="Times New Roman"/>
              </a:rPr>
              <a:t>пор</a:t>
            </a:r>
            <a:r>
              <a:rPr sz="19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00" b="1" dirty="0">
                <a:solidFill>
                  <a:srgbClr val="C00000"/>
                </a:solidFill>
                <a:latin typeface="Times New Roman"/>
                <a:cs typeface="Times New Roman"/>
              </a:rPr>
              <a:t>прошёл</a:t>
            </a:r>
            <a:r>
              <a:rPr sz="1900" b="1" spc="-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00" b="1" dirty="0" err="1">
                <a:solidFill>
                  <a:srgbClr val="C00000"/>
                </a:solidFill>
                <a:latin typeface="Times New Roman"/>
                <a:cs typeface="Times New Roman"/>
              </a:rPr>
              <a:t>не</a:t>
            </a:r>
            <a:r>
              <a:rPr sz="1900" b="1" spc="-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00" b="1" spc="-10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день</a:t>
            </a:r>
            <a:r>
              <a:rPr sz="19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,</a:t>
            </a:r>
            <a:r>
              <a:rPr lang="ru-RU" sz="19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00" b="1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не</a:t>
            </a:r>
            <a:r>
              <a:rPr sz="19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ru-RU" sz="19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г</a:t>
            </a:r>
            <a:r>
              <a:rPr sz="1900" b="1" spc="-40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од</a:t>
            </a:r>
            <a:r>
              <a:rPr sz="1900" b="1" spc="-40" dirty="0">
                <a:solidFill>
                  <a:srgbClr val="C00000"/>
                </a:solidFill>
                <a:latin typeface="Times New Roman"/>
                <a:cs typeface="Times New Roman"/>
              </a:rPr>
              <a:t>, </a:t>
            </a:r>
            <a:r>
              <a:rPr lang="ru-RU" sz="1900" b="1" spc="-4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ru-RU" sz="1900" b="1" spc="-40" dirty="0" smtClean="0">
                <a:solidFill>
                  <a:srgbClr val="C00000"/>
                </a:solidFill>
                <a:latin typeface="Times New Roman"/>
                <a:cs typeface="Times New Roman"/>
              </a:rPr>
              <a:t>  </a:t>
            </a:r>
          </a:p>
          <a:p>
            <a:pPr marR="214629" indent="85725">
              <a:lnSpc>
                <a:spcPct val="100000"/>
              </a:lnSpc>
            </a:pPr>
            <a:r>
              <a:rPr sz="1900" b="1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Но</a:t>
            </a:r>
            <a:r>
              <a:rPr sz="1900" b="1" spc="-30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00" b="1" spc="-35" dirty="0">
                <a:solidFill>
                  <a:srgbClr val="C00000"/>
                </a:solidFill>
                <a:latin typeface="Times New Roman"/>
                <a:cs typeface="Times New Roman"/>
              </a:rPr>
              <a:t>говорят,</a:t>
            </a:r>
            <a:r>
              <a:rPr sz="19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00" b="1" dirty="0">
                <a:solidFill>
                  <a:srgbClr val="C00000"/>
                </a:solidFill>
                <a:latin typeface="Times New Roman"/>
                <a:cs typeface="Times New Roman"/>
              </a:rPr>
              <a:t>ещё</a:t>
            </a:r>
            <a:r>
              <a:rPr sz="19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поныне</a:t>
            </a:r>
            <a:endParaRPr sz="1900" dirty="0">
              <a:latin typeface="Times New Roman"/>
              <a:cs typeface="Times New Roman"/>
            </a:endParaRPr>
          </a:p>
          <a:p>
            <a:pPr marL="90805">
              <a:lnSpc>
                <a:spcPct val="100000"/>
              </a:lnSpc>
            </a:pPr>
            <a:r>
              <a:rPr sz="1900" b="1" dirty="0">
                <a:solidFill>
                  <a:srgbClr val="C00000"/>
                </a:solidFill>
                <a:latin typeface="Times New Roman"/>
                <a:cs typeface="Times New Roman"/>
              </a:rPr>
              <a:t>В</a:t>
            </a:r>
            <a:r>
              <a:rPr sz="1900" b="1" spc="-7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00" b="1" dirty="0">
                <a:solidFill>
                  <a:srgbClr val="C00000"/>
                </a:solidFill>
                <a:latin typeface="Times New Roman"/>
                <a:cs typeface="Times New Roman"/>
              </a:rPr>
              <a:t>немецком</a:t>
            </a:r>
            <a:r>
              <a:rPr sz="1900" b="1" spc="-9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00" b="1" dirty="0">
                <a:solidFill>
                  <a:srgbClr val="C00000"/>
                </a:solidFill>
                <a:latin typeface="Times New Roman"/>
                <a:cs typeface="Times New Roman"/>
              </a:rPr>
              <a:t>городе</a:t>
            </a:r>
            <a:r>
              <a:rPr sz="1900" b="1" spc="-8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Берлине</a:t>
            </a:r>
            <a:endParaRPr sz="1900" dirty="0">
              <a:latin typeface="Times New Roman"/>
              <a:cs typeface="Times New Roman"/>
            </a:endParaRPr>
          </a:p>
          <a:p>
            <a:pPr marL="90805">
              <a:lnSpc>
                <a:spcPct val="100000"/>
              </a:lnSpc>
            </a:pPr>
            <a:r>
              <a:rPr sz="1900" b="1" dirty="0">
                <a:solidFill>
                  <a:srgbClr val="C00000"/>
                </a:solidFill>
                <a:latin typeface="Times New Roman"/>
                <a:cs typeface="Times New Roman"/>
              </a:rPr>
              <a:t>Их</a:t>
            </a:r>
            <a:r>
              <a:rPr sz="19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00" b="1" dirty="0">
                <a:solidFill>
                  <a:srgbClr val="C00000"/>
                </a:solidFill>
                <a:latin typeface="Times New Roman"/>
                <a:cs typeface="Times New Roman"/>
              </a:rPr>
              <a:t>слава</a:t>
            </a:r>
            <a:r>
              <a:rPr sz="19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00" b="1" dirty="0">
                <a:solidFill>
                  <a:srgbClr val="C00000"/>
                </a:solidFill>
                <a:latin typeface="Times New Roman"/>
                <a:cs typeface="Times New Roman"/>
              </a:rPr>
              <a:t>грозная</a:t>
            </a:r>
            <a:r>
              <a:rPr sz="19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живёт…</a:t>
            </a:r>
            <a:endParaRPr sz="1900" dirty="0">
              <a:latin typeface="Times New Roman"/>
              <a:cs typeface="Times New Roman"/>
            </a:endParaRPr>
          </a:p>
          <a:p>
            <a:pPr marL="1818005">
              <a:lnSpc>
                <a:spcPts val="1900"/>
              </a:lnSpc>
              <a:spcBef>
                <a:spcPts val="2180"/>
              </a:spcBef>
            </a:pPr>
            <a:r>
              <a:rPr sz="1600" spc="-10" dirty="0">
                <a:solidFill>
                  <a:srgbClr val="C00000"/>
                </a:solidFill>
                <a:latin typeface="Times New Roman"/>
                <a:cs typeface="Times New Roman"/>
              </a:rPr>
              <a:t>/</a:t>
            </a:r>
            <a:r>
              <a:rPr sz="1600" spc="-10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Леонид</a:t>
            </a:r>
            <a:r>
              <a:rPr lang="ru-RU" sz="1600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600" spc="-10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Игнатенко</a:t>
            </a:r>
            <a:r>
              <a:rPr sz="1600" spc="-10" dirty="0">
                <a:solidFill>
                  <a:srgbClr val="C00000"/>
                </a:solidFill>
                <a:latin typeface="Times New Roman"/>
                <a:cs typeface="Times New Roman"/>
              </a:rPr>
              <a:t>/</a:t>
            </a:r>
            <a:endParaRPr sz="1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63667" y="1938527"/>
              <a:ext cx="3927347" cy="47365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8740" y="2133600"/>
              <a:ext cx="3357371" cy="41666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1247" y="2961093"/>
              <a:ext cx="4306824" cy="307555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6319" y="3156204"/>
              <a:ext cx="3736848" cy="25054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1247" y="353568"/>
              <a:ext cx="4331208" cy="299300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6319" y="548640"/>
              <a:ext cx="3761231" cy="242316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164073" y="567690"/>
              <a:ext cx="3390900" cy="1201420"/>
            </a:xfrm>
            <a:custGeom>
              <a:avLst/>
              <a:gdLst/>
              <a:ahLst/>
              <a:cxnLst/>
              <a:rect l="l" t="t" r="r" b="b"/>
              <a:pathLst>
                <a:path w="3390900" h="1201420">
                  <a:moveTo>
                    <a:pt x="3390900" y="0"/>
                  </a:moveTo>
                  <a:lnTo>
                    <a:pt x="0" y="0"/>
                  </a:lnTo>
                  <a:lnTo>
                    <a:pt x="0" y="1200912"/>
                  </a:lnTo>
                  <a:lnTo>
                    <a:pt x="3390900" y="1200912"/>
                  </a:lnTo>
                  <a:lnTo>
                    <a:pt x="3390900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164073" y="567690"/>
              <a:ext cx="3390900" cy="1201420"/>
            </a:xfrm>
            <a:custGeom>
              <a:avLst/>
              <a:gdLst/>
              <a:ahLst/>
              <a:cxnLst/>
              <a:rect l="l" t="t" r="r" b="b"/>
              <a:pathLst>
                <a:path w="3390900" h="1201420">
                  <a:moveTo>
                    <a:pt x="0" y="1200912"/>
                  </a:moveTo>
                  <a:lnTo>
                    <a:pt x="3390900" y="1200912"/>
                  </a:lnTo>
                  <a:lnTo>
                    <a:pt x="3390900" y="0"/>
                  </a:lnTo>
                  <a:lnTo>
                    <a:pt x="0" y="0"/>
                  </a:lnTo>
                  <a:lnTo>
                    <a:pt x="0" y="1200912"/>
                  </a:lnTo>
                  <a:close/>
                </a:path>
              </a:pathLst>
            </a:custGeom>
            <a:ln w="254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256021" y="592582"/>
            <a:ext cx="2306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307340" algn="l"/>
                <a:tab pos="892810" algn="l"/>
                <a:tab pos="1540510" algn="l"/>
                <a:tab pos="2169795" algn="l"/>
              </a:tabLst>
            </a:pPr>
            <a:r>
              <a:rPr sz="1800" b="1" spc="-50" dirty="0">
                <a:latin typeface="Times New Roman"/>
                <a:cs typeface="Times New Roman"/>
              </a:rPr>
              <a:t>2</a:t>
            </a:r>
            <a:r>
              <a:rPr sz="1800" b="1" dirty="0">
                <a:latin typeface="Times New Roman"/>
                <a:cs typeface="Times New Roman"/>
              </a:rPr>
              <a:t>	</a:t>
            </a:r>
            <a:r>
              <a:rPr sz="1800" b="1" spc="-25" dirty="0">
                <a:latin typeface="Times New Roman"/>
                <a:cs typeface="Times New Roman"/>
              </a:rPr>
              <a:t>мая</a:t>
            </a:r>
            <a:r>
              <a:rPr sz="1800" b="1" dirty="0">
                <a:latin typeface="Times New Roman"/>
                <a:cs typeface="Times New Roman"/>
              </a:rPr>
              <a:t>	</a:t>
            </a:r>
            <a:r>
              <a:rPr sz="1800" b="1" spc="-20" dirty="0">
                <a:latin typeface="Times New Roman"/>
                <a:cs typeface="Times New Roman"/>
              </a:rPr>
              <a:t>1945</a:t>
            </a:r>
            <a:r>
              <a:rPr sz="1800" b="1" dirty="0">
                <a:latin typeface="Times New Roman"/>
                <a:cs typeface="Times New Roman"/>
              </a:rPr>
              <a:t>	</a:t>
            </a:r>
            <a:r>
              <a:rPr sz="1800" b="1" spc="-20" dirty="0">
                <a:latin typeface="Times New Roman"/>
                <a:cs typeface="Times New Roman"/>
              </a:rPr>
              <a:t>года</a:t>
            </a:r>
            <a:r>
              <a:rPr sz="1800" b="1" dirty="0">
                <a:latin typeface="Times New Roman"/>
                <a:cs typeface="Times New Roman"/>
              </a:rPr>
              <a:t>	</a:t>
            </a:r>
            <a:r>
              <a:rPr sz="1800" b="1" spc="-5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56021" y="592582"/>
            <a:ext cx="322072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2487295">
              <a:lnSpc>
                <a:spcPct val="100000"/>
              </a:lnSpc>
              <a:spcBef>
                <a:spcPts val="100"/>
              </a:spcBef>
              <a:tabLst>
                <a:tab pos="1083310" algn="l"/>
                <a:tab pos="2332990" algn="l"/>
              </a:tabLst>
            </a:pPr>
            <a:r>
              <a:rPr sz="1800" b="1" spc="-30" dirty="0">
                <a:latin typeface="Times New Roman"/>
                <a:cs typeface="Times New Roman"/>
              </a:rPr>
              <a:t>городе, </a:t>
            </a:r>
            <a:r>
              <a:rPr sz="1800" b="1" spc="-10" dirty="0">
                <a:latin typeface="Times New Roman"/>
                <a:cs typeface="Times New Roman"/>
              </a:rPr>
              <a:t>наконец,</a:t>
            </a:r>
            <a:r>
              <a:rPr sz="1800" b="1" dirty="0">
                <a:latin typeface="Times New Roman"/>
                <a:cs typeface="Times New Roman"/>
              </a:rPr>
              <a:t>	</a:t>
            </a:r>
            <a:r>
              <a:rPr sz="1800" b="1" spc="-10" dirty="0">
                <a:latin typeface="Times New Roman"/>
                <a:cs typeface="Times New Roman"/>
              </a:rPr>
              <a:t>наступила</a:t>
            </a:r>
            <a:r>
              <a:rPr sz="1800" b="1" dirty="0">
                <a:latin typeface="Times New Roman"/>
                <a:cs typeface="Times New Roman"/>
              </a:rPr>
              <a:t>	</a:t>
            </a:r>
            <a:r>
              <a:rPr sz="1800" b="1" spc="-10" dirty="0">
                <a:latin typeface="Times New Roman"/>
                <a:cs typeface="Times New Roman"/>
              </a:rPr>
              <a:t>тишина.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56021" y="1141603"/>
            <a:ext cx="32194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imes New Roman"/>
                <a:cs typeface="Times New Roman"/>
              </a:rPr>
              <a:t>Берлинский</a:t>
            </a:r>
            <a:r>
              <a:rPr sz="1800" b="1" spc="36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гарнизон</a:t>
            </a:r>
            <a:r>
              <a:rPr sz="1800" b="1" spc="360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сложил оружие.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4939" y="70078"/>
              <a:ext cx="7121652" cy="587654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0011" y="265175"/>
              <a:ext cx="6551676" cy="530656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433821" y="5831585"/>
            <a:ext cx="2667000" cy="368935"/>
          </a:xfrm>
          <a:prstGeom prst="rect">
            <a:avLst/>
          </a:prstGeom>
          <a:solidFill>
            <a:srgbClr val="EDEBE0"/>
          </a:solidFill>
          <a:ln w="38100">
            <a:solidFill>
              <a:srgbClr val="C00000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189865">
              <a:lnSpc>
                <a:spcPct val="100000"/>
              </a:lnSpc>
              <a:spcBef>
                <a:spcPts val="254"/>
              </a:spcBef>
            </a:pPr>
            <a:r>
              <a:rPr sz="1800" b="1" dirty="0">
                <a:latin typeface="Times New Roman"/>
                <a:cs typeface="Times New Roman"/>
              </a:rPr>
              <a:t>Берлин,</a:t>
            </a:r>
            <a:r>
              <a:rPr sz="1800" b="1" spc="-5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май</a:t>
            </a:r>
            <a:r>
              <a:rPr sz="1800" b="1" spc="-5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1945</a:t>
            </a:r>
            <a:r>
              <a:rPr sz="1800" b="1" spc="-45" dirty="0">
                <a:latin typeface="Times New Roman"/>
                <a:cs typeface="Times New Roman"/>
              </a:rPr>
              <a:t> </a:t>
            </a:r>
            <a:r>
              <a:rPr sz="1800" b="1" spc="-20" dirty="0">
                <a:latin typeface="Times New Roman"/>
                <a:cs typeface="Times New Roman"/>
              </a:rPr>
              <a:t>года</a:t>
            </a:r>
            <a:endParaRPr sz="1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240"/>
            <a:ext cx="9143999" cy="684275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84191" y="259140"/>
            <a:ext cx="777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990000"/>
                </a:solidFill>
                <a:latin typeface="Segoe Script" pitchFamily="34" charset="0"/>
              </a:rPr>
              <a:t>Подписание акта о безоговорочной капитуляции Германии</a:t>
            </a:r>
            <a:endParaRPr lang="ru-RU" sz="3200" b="1" dirty="0">
              <a:latin typeface="Segoe Script" pitchFamily="34" charset="0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6695ED4B-11A1-43A6-89DA-BAFCD11F8A80}"/>
              </a:ext>
            </a:extLst>
          </p:cNvPr>
          <p:cNvSpPr txBox="1">
            <a:spLocks/>
          </p:cNvSpPr>
          <p:nvPr/>
        </p:nvSpPr>
        <p:spPr>
          <a:xfrm>
            <a:off x="845321" y="1828800"/>
            <a:ext cx="3962400" cy="3909538"/>
          </a:xfrm>
          <a:prstGeom prst="rect">
            <a:avLst/>
          </a:prstGeom>
          <a:solidFill>
            <a:schemeClr val="bg2"/>
          </a:solidFill>
          <a:ln w="57150">
            <a:solidFill>
              <a:srgbClr val="990000"/>
            </a:solidFill>
          </a:ln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В ночь с 8 мая на 9 мая 1945 г. – в предместье Берлина был подписан акт о капитуляции фашистской  Германии.</a:t>
            </a:r>
          </a:p>
          <a:p>
            <a:pPr algn="ctr"/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 Его подписали маршал</a:t>
            </a:r>
          </a:p>
          <a:p>
            <a:pPr algn="ctr"/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Г.К. Жуков (СССР), генерал </a:t>
            </a:r>
          </a:p>
          <a:p>
            <a:pPr algn="ctr"/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К. </a:t>
            </a:r>
            <a:r>
              <a:rPr lang="ru-RU" sz="2100" b="1" dirty="0" err="1" smtClean="0">
                <a:latin typeface="Times New Roman" pitchFamily="18" charset="0"/>
                <a:cs typeface="Times New Roman" pitchFamily="18" charset="0"/>
              </a:rPr>
              <a:t>Спаатсон</a:t>
            </a: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 (США), маршал</a:t>
            </a:r>
          </a:p>
          <a:p>
            <a:pPr algn="ctr"/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А.У. </a:t>
            </a:r>
            <a:r>
              <a:rPr lang="ru-RU" sz="2100" b="1" dirty="0" err="1" smtClean="0">
                <a:latin typeface="Times New Roman" pitchFamily="18" charset="0"/>
                <a:cs typeface="Times New Roman" pitchFamily="18" charset="0"/>
              </a:rPr>
              <a:t>Теддер</a:t>
            </a: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 (Великобритания),</a:t>
            </a:r>
          </a:p>
          <a:p>
            <a:pPr algn="ctr"/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генерал Ж.М. де </a:t>
            </a:r>
            <a:r>
              <a:rPr lang="ru-RU" sz="2100" b="1" dirty="0" err="1" smtClean="0">
                <a:latin typeface="Times New Roman" pitchFamily="18" charset="0"/>
                <a:cs typeface="Times New Roman" pitchFamily="18" charset="0"/>
              </a:rPr>
              <a:t>Латр</a:t>
            </a: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 де </a:t>
            </a:r>
            <a:r>
              <a:rPr lang="ru-RU" sz="2100" b="1" dirty="0" err="1" smtClean="0">
                <a:latin typeface="Times New Roman" pitchFamily="18" charset="0"/>
                <a:cs typeface="Times New Roman" pitchFamily="18" charset="0"/>
              </a:rPr>
              <a:t>Тассиньи</a:t>
            </a: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 (Франция) и фельдмаршал </a:t>
            </a:r>
          </a:p>
          <a:p>
            <a:pPr algn="ctr"/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В. </a:t>
            </a:r>
            <a:r>
              <a:rPr lang="ru-RU" sz="2100" b="1" dirty="0" err="1" smtClean="0">
                <a:latin typeface="Times New Roman" pitchFamily="18" charset="0"/>
                <a:cs typeface="Times New Roman" pitchFamily="18" charset="0"/>
              </a:rPr>
              <a:t>Кейтель</a:t>
            </a: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 (Германия).</a:t>
            </a:r>
            <a:endParaRPr lang="ru-RU" sz="21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2D76D16-3947-4D2D-9DC9-A807C1558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798" y="2209800"/>
            <a:ext cx="3824793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240"/>
            <a:ext cx="9143999" cy="6842756"/>
            <a:chOff x="0" y="15240"/>
            <a:chExt cx="9143999" cy="684275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240"/>
              <a:ext cx="9143999" cy="68427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2915" y="210261"/>
              <a:ext cx="6858000" cy="57043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7800" y="381000"/>
              <a:ext cx="7030213" cy="5690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485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23"/>
            <a:ext cx="9144000" cy="6856730"/>
            <a:chOff x="0" y="1523"/>
            <a:chExt cx="9144000" cy="68567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0831" y="1001267"/>
              <a:ext cx="5535168" cy="448360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5903" y="1196340"/>
              <a:ext cx="4965191" cy="391363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697474" y="765809"/>
              <a:ext cx="2954020" cy="5017135"/>
            </a:xfrm>
            <a:custGeom>
              <a:avLst/>
              <a:gdLst/>
              <a:ahLst/>
              <a:cxnLst/>
              <a:rect l="l" t="t" r="r" b="b"/>
              <a:pathLst>
                <a:path w="2954020" h="5017135">
                  <a:moveTo>
                    <a:pt x="2953512" y="0"/>
                  </a:moveTo>
                  <a:lnTo>
                    <a:pt x="0" y="0"/>
                  </a:lnTo>
                  <a:lnTo>
                    <a:pt x="0" y="5017008"/>
                  </a:lnTo>
                  <a:lnTo>
                    <a:pt x="2953512" y="5017008"/>
                  </a:lnTo>
                  <a:lnTo>
                    <a:pt x="2953512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97474" y="765809"/>
              <a:ext cx="2954020" cy="5017135"/>
            </a:xfrm>
            <a:custGeom>
              <a:avLst/>
              <a:gdLst/>
              <a:ahLst/>
              <a:cxnLst/>
              <a:rect l="l" t="t" r="r" b="b"/>
              <a:pathLst>
                <a:path w="2954020" h="5017135">
                  <a:moveTo>
                    <a:pt x="0" y="5017008"/>
                  </a:moveTo>
                  <a:lnTo>
                    <a:pt x="2953512" y="5017008"/>
                  </a:lnTo>
                  <a:lnTo>
                    <a:pt x="2953512" y="0"/>
                  </a:lnTo>
                  <a:lnTo>
                    <a:pt x="0" y="0"/>
                  </a:lnTo>
                  <a:lnTo>
                    <a:pt x="0" y="5017008"/>
                  </a:lnTo>
                  <a:close/>
                </a:path>
              </a:pathLst>
            </a:custGeom>
            <a:ln w="254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788405" y="788924"/>
            <a:ext cx="27857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  <a:tabLst>
                <a:tab pos="1508760" algn="l"/>
              </a:tabLst>
            </a:pPr>
            <a:r>
              <a:rPr sz="2000" spc="-10" dirty="0">
                <a:latin typeface="Times New Roman"/>
                <a:cs typeface="Times New Roman"/>
              </a:rPr>
              <a:t>Президиум</a:t>
            </a:r>
            <a:r>
              <a:rPr sz="2000" dirty="0">
                <a:latin typeface="Times New Roman"/>
                <a:cs typeface="Times New Roman"/>
              </a:rPr>
              <a:t>	</a:t>
            </a:r>
            <a:r>
              <a:rPr sz="2000" spc="-10" dirty="0">
                <a:latin typeface="Times New Roman"/>
                <a:cs typeface="Times New Roman"/>
              </a:rPr>
              <a:t>Верховного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80070" y="1093724"/>
            <a:ext cx="89471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 marR="5080" indent="-20320" algn="r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latin typeface="Times New Roman"/>
                <a:cs typeface="Times New Roman"/>
              </a:rPr>
              <a:t>учредил </a:t>
            </a:r>
            <a:r>
              <a:rPr sz="2000" spc="-10" dirty="0">
                <a:solidFill>
                  <a:srgbClr val="C00000"/>
                </a:solidFill>
                <a:latin typeface="Times New Roman"/>
                <a:cs typeface="Times New Roman"/>
              </a:rPr>
              <a:t>взятие </a:t>
            </a:r>
            <a:r>
              <a:rPr sz="2000" spc="-25" dirty="0">
                <a:latin typeface="Times New Roman"/>
                <a:cs typeface="Times New Roman"/>
              </a:rPr>
              <a:t>которой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88405" y="1093724"/>
            <a:ext cx="1661795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5"/>
              </a:spcBef>
              <a:tabLst>
                <a:tab pos="998219" algn="l"/>
                <a:tab pos="1231265" algn="l"/>
              </a:tabLst>
            </a:pPr>
            <a:r>
              <a:rPr sz="2000" spc="-10" dirty="0">
                <a:latin typeface="Times New Roman"/>
                <a:cs typeface="Times New Roman"/>
              </a:rPr>
              <a:t>Совета</a:t>
            </a:r>
            <a:r>
              <a:rPr sz="2000" dirty="0">
                <a:latin typeface="Times New Roman"/>
                <a:cs typeface="Times New Roman"/>
              </a:rPr>
              <a:t>	</a:t>
            </a:r>
            <a:r>
              <a:rPr sz="2000" spc="-20" dirty="0">
                <a:latin typeface="Times New Roman"/>
                <a:cs typeface="Times New Roman"/>
              </a:rPr>
              <a:t>СССР </a:t>
            </a:r>
            <a:r>
              <a:rPr sz="2000" spc="-10" dirty="0">
                <a:latin typeface="Times New Roman"/>
                <a:cs typeface="Times New Roman"/>
              </a:rPr>
              <a:t>медаль</a:t>
            </a:r>
            <a:r>
              <a:rPr sz="2000" dirty="0">
                <a:latin typeface="Times New Roman"/>
                <a:cs typeface="Times New Roman"/>
              </a:rPr>
              <a:t>		</a:t>
            </a:r>
            <a:r>
              <a:rPr sz="2000" spc="-25" dirty="0">
                <a:solidFill>
                  <a:srgbClr val="C00000"/>
                </a:solidFill>
                <a:latin typeface="Times New Roman"/>
                <a:cs typeface="Times New Roman"/>
              </a:rPr>
              <a:t>«За </a:t>
            </a:r>
            <a:r>
              <a:rPr sz="2000" spc="-10" dirty="0">
                <a:solidFill>
                  <a:srgbClr val="C00000"/>
                </a:solidFill>
                <a:latin typeface="Times New Roman"/>
                <a:cs typeface="Times New Roman"/>
              </a:rPr>
              <a:t>Берлина», </a:t>
            </a:r>
            <a:r>
              <a:rPr sz="2000" spc="-10" dirty="0">
                <a:latin typeface="Times New Roman"/>
                <a:cs typeface="Times New Roman"/>
              </a:rPr>
              <a:t>награждено миллиона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99427" y="2008377"/>
            <a:ext cx="147383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  <a:tabLst>
                <a:tab pos="987425" algn="l"/>
              </a:tabLst>
            </a:pPr>
            <a:r>
              <a:rPr sz="2000" spc="-10" dirty="0">
                <a:latin typeface="Times New Roman"/>
                <a:cs typeface="Times New Roman"/>
              </a:rPr>
              <a:t>более</a:t>
            </a:r>
            <a:r>
              <a:rPr sz="2000" dirty="0">
                <a:latin typeface="Times New Roman"/>
                <a:cs typeface="Times New Roman"/>
              </a:rPr>
              <a:t>	</a:t>
            </a:r>
            <a:r>
              <a:rPr sz="2000" spc="-50" dirty="0">
                <a:latin typeface="Times New Roman"/>
                <a:cs typeface="Times New Roman"/>
              </a:rPr>
              <a:t>1</a:t>
            </a:r>
            <a:endParaRPr sz="20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tabLst>
                <a:tab pos="1078865" algn="l"/>
              </a:tabLst>
            </a:pPr>
            <a:r>
              <a:rPr sz="2000" spc="-10" dirty="0">
                <a:latin typeface="Times New Roman"/>
                <a:cs typeface="Times New Roman"/>
              </a:rPr>
              <a:t>воинов.</a:t>
            </a:r>
            <a:r>
              <a:rPr sz="2000" dirty="0">
                <a:latin typeface="Times New Roman"/>
                <a:cs typeface="Times New Roman"/>
              </a:rPr>
              <a:t>	</a:t>
            </a:r>
            <a:r>
              <a:rPr sz="2000" spc="-25" dirty="0">
                <a:latin typeface="Times New Roman"/>
                <a:cs typeface="Times New Roman"/>
              </a:rPr>
              <a:t>187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88405" y="2617977"/>
            <a:ext cx="109728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  <a:tabLst>
                <a:tab pos="948055" algn="l"/>
              </a:tabLst>
            </a:pPr>
            <a:r>
              <a:rPr sz="2000" spc="-10" dirty="0">
                <a:latin typeface="Times New Roman"/>
                <a:cs typeface="Times New Roman"/>
              </a:rPr>
              <a:t>частям</a:t>
            </a:r>
            <a:r>
              <a:rPr sz="2000" dirty="0">
                <a:latin typeface="Times New Roman"/>
                <a:cs typeface="Times New Roman"/>
              </a:rPr>
              <a:t>	</a:t>
            </a:r>
            <a:r>
              <a:rPr sz="2000" spc="-50" dirty="0">
                <a:latin typeface="Times New Roman"/>
                <a:cs typeface="Times New Roman"/>
              </a:rPr>
              <a:t>и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88405" y="2922473"/>
            <a:ext cx="100393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latin typeface="Times New Roman"/>
                <a:cs typeface="Times New Roman"/>
              </a:rPr>
              <a:t>наиболее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62267" y="2617977"/>
            <a:ext cx="161163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8745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latin typeface="Times New Roman"/>
                <a:cs typeface="Times New Roman"/>
              </a:rPr>
              <a:t>соединениям,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2000" spc="-10" dirty="0">
                <a:latin typeface="Times New Roman"/>
                <a:cs typeface="Times New Roman"/>
              </a:rPr>
              <a:t>отличившимся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88405" y="3227958"/>
            <a:ext cx="2786380" cy="2465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6350" algn="just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Times New Roman"/>
                <a:cs typeface="Times New Roman"/>
              </a:rPr>
              <a:t>при</a:t>
            </a:r>
            <a:r>
              <a:rPr sz="2000" spc="270" dirty="0">
                <a:latin typeface="Times New Roman"/>
                <a:cs typeface="Times New Roman"/>
              </a:rPr>
              <a:t>  </a:t>
            </a:r>
            <a:r>
              <a:rPr sz="2000" dirty="0">
                <a:latin typeface="Times New Roman"/>
                <a:cs typeface="Times New Roman"/>
              </a:rPr>
              <a:t>штурме</a:t>
            </a:r>
            <a:r>
              <a:rPr sz="2000" spc="275" dirty="0">
                <a:latin typeface="Times New Roman"/>
                <a:cs typeface="Times New Roman"/>
              </a:rPr>
              <a:t>  </a:t>
            </a:r>
            <a:r>
              <a:rPr sz="2000" spc="-10" dirty="0">
                <a:latin typeface="Times New Roman"/>
                <a:cs typeface="Times New Roman"/>
              </a:rPr>
              <a:t>вражеской </a:t>
            </a:r>
            <a:r>
              <a:rPr sz="2000" dirty="0">
                <a:latin typeface="Times New Roman"/>
                <a:cs typeface="Times New Roman"/>
              </a:rPr>
              <a:t>столицы,</a:t>
            </a:r>
            <a:r>
              <a:rPr sz="2000" spc="340" dirty="0">
                <a:latin typeface="Times New Roman"/>
                <a:cs typeface="Times New Roman"/>
              </a:rPr>
              <a:t>      </a:t>
            </a:r>
            <a:r>
              <a:rPr sz="2000" spc="-10" dirty="0">
                <a:latin typeface="Times New Roman"/>
                <a:cs typeface="Times New Roman"/>
              </a:rPr>
              <a:t>присвоено</a:t>
            </a:r>
            <a:endParaRPr sz="2000">
              <a:latin typeface="Times New Roman"/>
              <a:cs typeface="Times New Roman"/>
            </a:endParaRPr>
          </a:p>
          <a:p>
            <a:pPr algn="just">
              <a:lnSpc>
                <a:spcPct val="100000"/>
              </a:lnSpc>
              <a:tabLst>
                <a:tab pos="2057400" algn="l"/>
              </a:tabLst>
            </a:pPr>
            <a:r>
              <a:rPr sz="2000" spc="-10" dirty="0">
                <a:latin typeface="Times New Roman"/>
                <a:cs typeface="Times New Roman"/>
              </a:rPr>
              <a:t>почётное</a:t>
            </a:r>
            <a:r>
              <a:rPr sz="2000" dirty="0">
                <a:latin typeface="Times New Roman"/>
                <a:cs typeface="Times New Roman"/>
              </a:rPr>
              <a:t>	</a:t>
            </a:r>
            <a:r>
              <a:rPr sz="2000" spc="-10" dirty="0">
                <a:latin typeface="Times New Roman"/>
                <a:cs typeface="Times New Roman"/>
              </a:rPr>
              <a:t>звание</a:t>
            </a:r>
            <a:endParaRPr sz="2000">
              <a:latin typeface="Times New Roman"/>
              <a:cs typeface="Times New Roman"/>
            </a:endParaRPr>
          </a:p>
          <a:p>
            <a:pPr marR="5080" algn="just">
              <a:lnSpc>
                <a:spcPct val="100000"/>
              </a:lnSpc>
            </a:pPr>
            <a:r>
              <a:rPr sz="2000" dirty="0">
                <a:solidFill>
                  <a:srgbClr val="C00000"/>
                </a:solidFill>
                <a:latin typeface="Times New Roman"/>
                <a:cs typeface="Times New Roman"/>
              </a:rPr>
              <a:t>«Берлинских».</a:t>
            </a:r>
            <a:r>
              <a:rPr sz="2000" spc="9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Более</a:t>
            </a:r>
            <a:r>
              <a:rPr sz="2000" spc="7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600 </a:t>
            </a:r>
            <a:r>
              <a:rPr sz="2000" dirty="0">
                <a:latin typeface="Times New Roman"/>
                <a:cs typeface="Times New Roman"/>
              </a:rPr>
              <a:t>участников</a:t>
            </a:r>
            <a:r>
              <a:rPr sz="2000" spc="180" dirty="0">
                <a:latin typeface="Times New Roman"/>
                <a:cs typeface="Times New Roman"/>
              </a:rPr>
              <a:t>   </a:t>
            </a:r>
            <a:r>
              <a:rPr sz="2000" spc="-10" dirty="0">
                <a:latin typeface="Times New Roman"/>
                <a:cs typeface="Times New Roman"/>
              </a:rPr>
              <a:t>Берлинской </a:t>
            </a:r>
            <a:r>
              <a:rPr sz="2000" dirty="0">
                <a:latin typeface="Times New Roman"/>
                <a:cs typeface="Times New Roman"/>
              </a:rPr>
              <a:t>операции</a:t>
            </a:r>
            <a:r>
              <a:rPr sz="2000" spc="434" dirty="0">
                <a:latin typeface="Times New Roman"/>
                <a:cs typeface="Times New Roman"/>
              </a:rPr>
              <a:t>     </a:t>
            </a:r>
            <a:r>
              <a:rPr sz="2000" spc="-10" dirty="0">
                <a:latin typeface="Times New Roman"/>
                <a:cs typeface="Times New Roman"/>
              </a:rPr>
              <a:t>удостоены </a:t>
            </a:r>
            <a:r>
              <a:rPr sz="2000" dirty="0">
                <a:latin typeface="Times New Roman"/>
                <a:cs typeface="Times New Roman"/>
              </a:rPr>
              <a:t>звания</a:t>
            </a:r>
            <a:r>
              <a:rPr sz="2000" spc="235" dirty="0"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C00000"/>
                </a:solidFill>
                <a:latin typeface="Times New Roman"/>
                <a:cs typeface="Times New Roman"/>
              </a:rPr>
              <a:t>Героя</a:t>
            </a:r>
            <a:r>
              <a:rPr sz="2000" spc="2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C00000"/>
                </a:solidFill>
                <a:latin typeface="Times New Roman"/>
                <a:cs typeface="Times New Roman"/>
              </a:rPr>
              <a:t>Советского Союза.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052" y="-2"/>
            <a:ext cx="9108948" cy="6857999"/>
            <a:chOff x="35051" y="-1"/>
            <a:chExt cx="9108948" cy="68579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51" y="-1"/>
              <a:ext cx="9108948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66800" y="990599"/>
              <a:ext cx="7696200" cy="4876801"/>
            </a:xfrm>
            <a:custGeom>
              <a:avLst/>
              <a:gdLst/>
              <a:ahLst/>
              <a:cxnLst/>
              <a:rect l="l" t="t" r="r" b="b"/>
              <a:pathLst>
                <a:path w="7417434" h="2862579">
                  <a:moveTo>
                    <a:pt x="7417308" y="0"/>
                  </a:moveTo>
                  <a:lnTo>
                    <a:pt x="0" y="0"/>
                  </a:lnTo>
                  <a:lnTo>
                    <a:pt x="0" y="2862072"/>
                  </a:lnTo>
                  <a:lnTo>
                    <a:pt x="7417308" y="2862072"/>
                  </a:lnTo>
                  <a:lnTo>
                    <a:pt x="7417308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66800" y="990599"/>
              <a:ext cx="7696200" cy="4876802"/>
            </a:xfrm>
            <a:custGeom>
              <a:avLst/>
              <a:gdLst/>
              <a:ahLst/>
              <a:cxnLst/>
              <a:rect l="l" t="t" r="r" b="b"/>
              <a:pathLst>
                <a:path w="7417434" h="2862579">
                  <a:moveTo>
                    <a:pt x="0" y="2862072"/>
                  </a:moveTo>
                  <a:lnTo>
                    <a:pt x="7417308" y="2862072"/>
                  </a:lnTo>
                  <a:lnTo>
                    <a:pt x="7417308" y="0"/>
                  </a:lnTo>
                  <a:lnTo>
                    <a:pt x="0" y="0"/>
                  </a:lnTo>
                  <a:lnTo>
                    <a:pt x="0" y="2862072"/>
                  </a:lnTo>
                  <a:close/>
                </a:path>
              </a:pathLst>
            </a:custGeom>
            <a:ln w="254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1123417" y="1066086"/>
            <a:ext cx="758296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dirty="0"/>
              <a:t>Берлинская операция продолжалась 23 дня, ширина фронта боевых действий достигала 300 километров. Глубина фронтовых операций составляла 100-220 километров, среднесуточные темпы наступления — 5-10 километров. В рамках Берлинской операции были проведены </a:t>
            </a:r>
            <a:r>
              <a:rPr lang="ru-RU" dirty="0" err="1"/>
              <a:t>Штеттинско-Ростокская</a:t>
            </a:r>
            <a:r>
              <a:rPr lang="ru-RU" dirty="0"/>
              <a:t>, </a:t>
            </a:r>
            <a:r>
              <a:rPr lang="ru-RU" dirty="0" err="1"/>
              <a:t>Зеловско</a:t>
            </a:r>
            <a:r>
              <a:rPr lang="ru-RU" dirty="0"/>
              <a:t>-Берлинская, </a:t>
            </a:r>
            <a:r>
              <a:rPr lang="ru-RU" dirty="0" err="1"/>
              <a:t>Котбус</a:t>
            </a:r>
            <a:r>
              <a:rPr lang="ru-RU" dirty="0"/>
              <a:t>-Потсдамская, </a:t>
            </a:r>
            <a:r>
              <a:rPr lang="ru-RU" dirty="0" err="1"/>
              <a:t>Штремберг-Торгауская</a:t>
            </a:r>
            <a:r>
              <a:rPr lang="ru-RU" dirty="0"/>
              <a:t> и Бранденбургско-</a:t>
            </a:r>
            <a:r>
              <a:rPr lang="ru-RU" dirty="0" err="1"/>
              <a:t>Ратеновская</a:t>
            </a:r>
            <a:r>
              <a:rPr lang="ru-RU" dirty="0"/>
              <a:t> фронтовые наступательные операции.</a:t>
            </a:r>
          </a:p>
          <a:p>
            <a:pPr indent="360000" algn="just"/>
            <a:r>
              <a:rPr lang="ru-RU" dirty="0"/>
              <a:t>В ходе операции советские войска окружили и ликвидировали самую крупную в истории войн группировку вражеских войск.</a:t>
            </a:r>
          </a:p>
          <a:p>
            <a:pPr indent="360000" algn="just"/>
            <a:r>
              <a:rPr lang="ru-RU" dirty="0"/>
              <a:t>Они разгромили 70 пехотных, 23 танковых и механизированных дивизий противника, взяли в плен 480 тысяч человек.</a:t>
            </a:r>
          </a:p>
          <a:p>
            <a:pPr indent="360000" algn="just"/>
            <a:r>
              <a:rPr lang="ru-RU" dirty="0"/>
              <a:t>Берлинская операция дорого обошлась советским войскам. Их безвозвратные потери составили 78 291 человек, а санитарные — 274 184 человек.</a:t>
            </a:r>
          </a:p>
          <a:p>
            <a:pPr indent="360000" algn="just"/>
            <a:r>
              <a:rPr lang="ru-RU" dirty="0"/>
              <a:t>Более 600 участников были удостоены звания Героя Советского Союза. 13 человек награждены второй медалью “Золотая Звезда” Героя Советского Союза.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58369" y="370318"/>
            <a:ext cx="73130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Segoe Script" pitchFamily="34" charset="0"/>
              </a:rPr>
              <a:t>ИТОГИ</a:t>
            </a:r>
            <a:r>
              <a:rPr lang="ru-RU" sz="2800" b="1" spc="-70" dirty="0" smtClean="0">
                <a:solidFill>
                  <a:srgbClr val="C00000"/>
                </a:solidFill>
                <a:latin typeface="Segoe Script" pitchFamily="34" charset="0"/>
              </a:rPr>
              <a:t> </a:t>
            </a:r>
            <a:r>
              <a:rPr lang="ru-RU" sz="2800" b="1" spc="-35" dirty="0" smtClean="0">
                <a:solidFill>
                  <a:srgbClr val="C00000"/>
                </a:solidFill>
                <a:latin typeface="Segoe Script" pitchFamily="34" charset="0"/>
              </a:rPr>
              <a:t>БЕРЛИНСКОЙ</a:t>
            </a:r>
            <a:r>
              <a:rPr lang="ru-RU" sz="2800" b="1" spc="-70" dirty="0" smtClean="0">
                <a:solidFill>
                  <a:srgbClr val="C00000"/>
                </a:solidFill>
                <a:latin typeface="Segoe Script" pitchFamily="34" charset="0"/>
              </a:rPr>
              <a:t> </a:t>
            </a:r>
            <a:r>
              <a:rPr lang="ru-RU" sz="2800" b="1" spc="-10" dirty="0" smtClean="0">
                <a:solidFill>
                  <a:srgbClr val="C00000"/>
                </a:solidFill>
                <a:latin typeface="Segoe Script" pitchFamily="34" charset="0"/>
              </a:rPr>
              <a:t>ОПЕРАЦИИ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001125" cy="6858000"/>
            <a:chOff x="0" y="0"/>
            <a:chExt cx="900112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000743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3356" y="332231"/>
              <a:ext cx="2544318" cy="251841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630930" y="849630"/>
              <a:ext cx="3991610" cy="399415"/>
            </a:xfrm>
            <a:custGeom>
              <a:avLst/>
              <a:gdLst/>
              <a:ahLst/>
              <a:cxnLst/>
              <a:rect l="l" t="t" r="r" b="b"/>
              <a:pathLst>
                <a:path w="3991609" h="399415">
                  <a:moveTo>
                    <a:pt x="3991355" y="0"/>
                  </a:moveTo>
                  <a:lnTo>
                    <a:pt x="0" y="0"/>
                  </a:lnTo>
                  <a:lnTo>
                    <a:pt x="0" y="399288"/>
                  </a:lnTo>
                  <a:lnTo>
                    <a:pt x="3991355" y="399288"/>
                  </a:lnTo>
                  <a:lnTo>
                    <a:pt x="3991355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30929" y="849630"/>
            <a:ext cx="3991610" cy="399415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1424305">
              <a:lnSpc>
                <a:spcPct val="100000"/>
              </a:lnSpc>
              <a:spcBef>
                <a:spcPts val="285"/>
              </a:spcBef>
            </a:pPr>
            <a:r>
              <a:rPr sz="2000" dirty="0">
                <a:solidFill>
                  <a:srgbClr val="C00000"/>
                </a:solidFill>
              </a:rPr>
              <a:t>Битва</a:t>
            </a:r>
            <a:r>
              <a:rPr sz="2000" spc="-15" dirty="0">
                <a:solidFill>
                  <a:srgbClr val="C00000"/>
                </a:solidFill>
              </a:rPr>
              <a:t> </a:t>
            </a:r>
            <a:r>
              <a:rPr sz="2000" dirty="0">
                <a:solidFill>
                  <a:srgbClr val="C00000"/>
                </a:solidFill>
              </a:rPr>
              <a:t>за</a:t>
            </a:r>
            <a:r>
              <a:rPr sz="2000" spc="-20" dirty="0">
                <a:solidFill>
                  <a:srgbClr val="C00000"/>
                </a:solidFill>
              </a:rPr>
              <a:t> </a:t>
            </a:r>
            <a:r>
              <a:rPr sz="2000" spc="-10" dirty="0">
                <a:solidFill>
                  <a:srgbClr val="C00000"/>
                </a:solidFill>
              </a:rPr>
              <a:t>Берлин</a:t>
            </a:r>
            <a:endParaRPr sz="2000" dirty="0"/>
          </a:p>
        </p:txBody>
      </p:sp>
      <p:grpSp>
        <p:nvGrpSpPr>
          <p:cNvPr id="7" name="object 7"/>
          <p:cNvGrpSpPr/>
          <p:nvPr/>
        </p:nvGrpSpPr>
        <p:grpSpPr>
          <a:xfrm>
            <a:off x="1261110" y="1688592"/>
            <a:ext cx="7395970" cy="2541269"/>
            <a:chOff x="1261110" y="1688592"/>
            <a:chExt cx="7395970" cy="2541269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69151" y="1688592"/>
              <a:ext cx="2487929" cy="254126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261110" y="2118142"/>
              <a:ext cx="4820920" cy="573023"/>
            </a:xfrm>
            <a:custGeom>
              <a:avLst/>
              <a:gdLst/>
              <a:ahLst/>
              <a:cxnLst/>
              <a:rect l="l" t="t" r="r" b="b"/>
              <a:pathLst>
                <a:path w="4820920" h="399414">
                  <a:moveTo>
                    <a:pt x="4820412" y="0"/>
                  </a:moveTo>
                  <a:lnTo>
                    <a:pt x="0" y="0"/>
                  </a:lnTo>
                  <a:lnTo>
                    <a:pt x="0" y="399288"/>
                  </a:lnTo>
                  <a:lnTo>
                    <a:pt x="4820412" y="399288"/>
                  </a:lnTo>
                  <a:lnTo>
                    <a:pt x="4820412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219200" y="2129318"/>
            <a:ext cx="4862830" cy="573024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407670">
              <a:lnSpc>
                <a:spcPct val="100000"/>
              </a:lnSpc>
              <a:spcBef>
                <a:spcPts val="285"/>
              </a:spcBef>
            </a:pPr>
            <a:endParaRPr sz="2000" dirty="0">
              <a:latin typeface="Times New Roman"/>
              <a:cs typeface="Times New Roman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47268" y="3428999"/>
            <a:ext cx="7715250" cy="2803525"/>
            <a:chOff x="673608" y="2979420"/>
            <a:chExt cx="7715250" cy="280352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3608" y="2979420"/>
              <a:ext cx="2431542" cy="280339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096006" y="3542538"/>
              <a:ext cx="5293360" cy="707390"/>
            </a:xfrm>
            <a:custGeom>
              <a:avLst/>
              <a:gdLst/>
              <a:ahLst/>
              <a:cxnLst/>
              <a:rect l="l" t="t" r="r" b="b"/>
              <a:pathLst>
                <a:path w="5293359" h="707389">
                  <a:moveTo>
                    <a:pt x="5292852" y="0"/>
                  </a:moveTo>
                  <a:lnTo>
                    <a:pt x="0" y="0"/>
                  </a:lnTo>
                  <a:lnTo>
                    <a:pt x="0" y="707136"/>
                  </a:lnTo>
                  <a:lnTo>
                    <a:pt x="5292852" y="707136"/>
                  </a:lnTo>
                  <a:lnTo>
                    <a:pt x="5292852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147808" y="4019761"/>
            <a:ext cx="5293360" cy="652102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1614805">
              <a:lnSpc>
                <a:spcPct val="100000"/>
              </a:lnSpc>
              <a:spcBef>
                <a:spcPts val="285"/>
              </a:spcBef>
            </a:pPr>
            <a:r>
              <a:rPr sz="2000" b="1" dirty="0">
                <a:solidFill>
                  <a:srgbClr val="C00000"/>
                </a:solidFill>
                <a:latin typeface="Times New Roman"/>
                <a:cs typeface="Times New Roman"/>
              </a:rPr>
              <a:t>На</a:t>
            </a:r>
            <a:r>
              <a:rPr sz="2000" b="1" spc="-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C00000"/>
                </a:solidFill>
                <a:latin typeface="Times New Roman"/>
                <a:cs typeface="Times New Roman"/>
              </a:rPr>
              <a:t>стенах,</a:t>
            </a:r>
            <a:r>
              <a:rPr sz="20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b="1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ка</a:t>
            </a:r>
            <a:r>
              <a:rPr lang="ru-RU" sz="20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к на страницах,</a:t>
            </a:r>
            <a:endParaRPr sz="2000" dirty="0">
              <a:latin typeface="Times New Roman"/>
              <a:cs typeface="Times New Roman"/>
            </a:endParaRPr>
          </a:p>
          <a:p>
            <a:pPr marL="1805939">
              <a:lnSpc>
                <a:spcPct val="100000"/>
              </a:lnSpc>
            </a:pPr>
            <a:r>
              <a:rPr sz="2000" b="1" dirty="0" err="1">
                <a:solidFill>
                  <a:srgbClr val="C00000"/>
                </a:solidFill>
                <a:latin typeface="Times New Roman"/>
                <a:cs typeface="Times New Roman"/>
              </a:rPr>
              <a:t>читайте</a:t>
            </a:r>
            <a:r>
              <a:rPr sz="2000" b="1" spc="-5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b="1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ис</a:t>
            </a:r>
            <a:r>
              <a:rPr lang="ru-RU" sz="20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торию войны!</a:t>
            </a:r>
            <a:endParaRPr sz="2000" dirty="0">
              <a:latin typeface="Times New Roman"/>
              <a:cs typeface="Times New Roma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834699" y="905568"/>
            <a:ext cx="1967737" cy="1658561"/>
            <a:chOff x="3809238" y="930402"/>
            <a:chExt cx="1967737" cy="1679575"/>
          </a:xfrm>
        </p:grpSpPr>
        <p:sp>
          <p:nvSpPr>
            <p:cNvPr id="16" name="object 16"/>
            <p:cNvSpPr/>
            <p:nvPr/>
          </p:nvSpPr>
          <p:spPr>
            <a:xfrm>
              <a:off x="4962906" y="2309622"/>
              <a:ext cx="814069" cy="300355"/>
            </a:xfrm>
            <a:custGeom>
              <a:avLst/>
              <a:gdLst/>
              <a:ahLst/>
              <a:cxnLst/>
              <a:rect l="l" t="t" r="r" b="b"/>
              <a:pathLst>
                <a:path w="814070" h="300355">
                  <a:moveTo>
                    <a:pt x="663702" y="0"/>
                  </a:moveTo>
                  <a:lnTo>
                    <a:pt x="663702" y="75056"/>
                  </a:lnTo>
                  <a:lnTo>
                    <a:pt x="0" y="75056"/>
                  </a:lnTo>
                  <a:lnTo>
                    <a:pt x="0" y="225170"/>
                  </a:lnTo>
                  <a:lnTo>
                    <a:pt x="663702" y="225170"/>
                  </a:lnTo>
                  <a:lnTo>
                    <a:pt x="663702" y="300227"/>
                  </a:lnTo>
                  <a:lnTo>
                    <a:pt x="813816" y="150113"/>
                  </a:lnTo>
                  <a:lnTo>
                    <a:pt x="66370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962906" y="2309622"/>
              <a:ext cx="814069" cy="300355"/>
            </a:xfrm>
            <a:custGeom>
              <a:avLst/>
              <a:gdLst/>
              <a:ahLst/>
              <a:cxnLst/>
              <a:rect l="l" t="t" r="r" b="b"/>
              <a:pathLst>
                <a:path w="814070" h="300355">
                  <a:moveTo>
                    <a:pt x="0" y="75056"/>
                  </a:moveTo>
                  <a:lnTo>
                    <a:pt x="663702" y="75056"/>
                  </a:lnTo>
                  <a:lnTo>
                    <a:pt x="663702" y="0"/>
                  </a:lnTo>
                  <a:lnTo>
                    <a:pt x="813816" y="150113"/>
                  </a:lnTo>
                  <a:lnTo>
                    <a:pt x="663702" y="300227"/>
                  </a:lnTo>
                  <a:lnTo>
                    <a:pt x="663702" y="225170"/>
                  </a:lnTo>
                  <a:lnTo>
                    <a:pt x="0" y="225170"/>
                  </a:lnTo>
                  <a:lnTo>
                    <a:pt x="0" y="75056"/>
                  </a:lnTo>
                  <a:close/>
                </a:path>
              </a:pathLst>
            </a:custGeom>
            <a:ln w="25400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809238" y="930402"/>
              <a:ext cx="795655" cy="302260"/>
            </a:xfrm>
            <a:custGeom>
              <a:avLst/>
              <a:gdLst/>
              <a:ahLst/>
              <a:cxnLst/>
              <a:rect l="l" t="t" r="r" b="b"/>
              <a:pathLst>
                <a:path w="795654" h="302259">
                  <a:moveTo>
                    <a:pt x="150875" y="0"/>
                  </a:moveTo>
                  <a:lnTo>
                    <a:pt x="0" y="150875"/>
                  </a:lnTo>
                  <a:lnTo>
                    <a:pt x="150875" y="301751"/>
                  </a:lnTo>
                  <a:lnTo>
                    <a:pt x="150875" y="226313"/>
                  </a:lnTo>
                  <a:lnTo>
                    <a:pt x="795527" y="226313"/>
                  </a:lnTo>
                  <a:lnTo>
                    <a:pt x="795527" y="75437"/>
                  </a:lnTo>
                  <a:lnTo>
                    <a:pt x="150875" y="7543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809238" y="930402"/>
              <a:ext cx="795655" cy="302260"/>
            </a:xfrm>
            <a:custGeom>
              <a:avLst/>
              <a:gdLst/>
              <a:ahLst/>
              <a:cxnLst/>
              <a:rect l="l" t="t" r="r" b="b"/>
              <a:pathLst>
                <a:path w="795654" h="302259">
                  <a:moveTo>
                    <a:pt x="0" y="150875"/>
                  </a:moveTo>
                  <a:lnTo>
                    <a:pt x="150875" y="0"/>
                  </a:lnTo>
                  <a:lnTo>
                    <a:pt x="150875" y="75437"/>
                  </a:lnTo>
                  <a:lnTo>
                    <a:pt x="795527" y="75437"/>
                  </a:lnTo>
                  <a:lnTo>
                    <a:pt x="795527" y="226313"/>
                  </a:lnTo>
                  <a:lnTo>
                    <a:pt x="150875" y="226313"/>
                  </a:lnTo>
                  <a:lnTo>
                    <a:pt x="150875" y="301751"/>
                  </a:lnTo>
                  <a:lnTo>
                    <a:pt x="0" y="150875"/>
                  </a:lnTo>
                  <a:close/>
                </a:path>
              </a:pathLst>
            </a:custGeom>
            <a:ln w="25400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16"/>
          <p:cNvSpPr/>
          <p:nvPr/>
        </p:nvSpPr>
        <p:spPr>
          <a:xfrm rot="10800000">
            <a:off x="3487673" y="4195634"/>
            <a:ext cx="814069" cy="300355"/>
          </a:xfrm>
          <a:custGeom>
            <a:avLst/>
            <a:gdLst/>
            <a:ahLst/>
            <a:cxnLst/>
            <a:rect l="l" t="t" r="r" b="b"/>
            <a:pathLst>
              <a:path w="814070" h="300355">
                <a:moveTo>
                  <a:pt x="663702" y="0"/>
                </a:moveTo>
                <a:lnTo>
                  <a:pt x="663702" y="75056"/>
                </a:lnTo>
                <a:lnTo>
                  <a:pt x="0" y="75056"/>
                </a:lnTo>
                <a:lnTo>
                  <a:pt x="0" y="225170"/>
                </a:lnTo>
                <a:lnTo>
                  <a:pt x="663702" y="225170"/>
                </a:lnTo>
                <a:lnTo>
                  <a:pt x="663702" y="300227"/>
                </a:lnTo>
                <a:lnTo>
                  <a:pt x="813816" y="150113"/>
                </a:lnTo>
                <a:lnTo>
                  <a:pt x="663702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Прямоугольник 19"/>
          <p:cNvSpPr/>
          <p:nvPr/>
        </p:nvSpPr>
        <p:spPr>
          <a:xfrm>
            <a:off x="1922051" y="2219987"/>
            <a:ext cx="23104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Штурм Рейхстага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618"/>
            <a:ext cx="9144000" cy="6850378"/>
            <a:chOff x="0" y="7618"/>
            <a:chExt cx="9144000" cy="685037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618"/>
              <a:ext cx="9144000" cy="68503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2979" y="3520439"/>
              <a:ext cx="3691001" cy="26517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8051" y="3715512"/>
              <a:ext cx="3121152" cy="20817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20412" y="629411"/>
              <a:ext cx="4323588" cy="332524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15483" y="824483"/>
              <a:ext cx="3788664" cy="275539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3192" y="42671"/>
              <a:ext cx="4687824" cy="365150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44830" y="182117"/>
              <a:ext cx="4389120" cy="3382010"/>
            </a:xfrm>
            <a:custGeom>
              <a:avLst/>
              <a:gdLst/>
              <a:ahLst/>
              <a:cxnLst/>
              <a:rect l="l" t="t" r="r" b="b"/>
              <a:pathLst>
                <a:path w="4389120" h="3382010">
                  <a:moveTo>
                    <a:pt x="2194560" y="0"/>
                  </a:moveTo>
                  <a:lnTo>
                    <a:pt x="1676527" y="1291716"/>
                  </a:lnTo>
                  <a:lnTo>
                    <a:pt x="0" y="1291716"/>
                  </a:lnTo>
                  <a:lnTo>
                    <a:pt x="1356359" y="2090039"/>
                  </a:lnTo>
                  <a:lnTo>
                    <a:pt x="838200" y="3381755"/>
                  </a:lnTo>
                  <a:lnTo>
                    <a:pt x="2194560" y="2583433"/>
                  </a:lnTo>
                  <a:lnTo>
                    <a:pt x="3550920" y="3381755"/>
                  </a:lnTo>
                  <a:lnTo>
                    <a:pt x="3032760" y="2090039"/>
                  </a:lnTo>
                  <a:lnTo>
                    <a:pt x="4389120" y="1291716"/>
                  </a:lnTo>
                  <a:lnTo>
                    <a:pt x="2712593" y="1291716"/>
                  </a:lnTo>
                  <a:lnTo>
                    <a:pt x="219456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44830" y="182117"/>
              <a:ext cx="4389120" cy="3382010"/>
            </a:xfrm>
            <a:custGeom>
              <a:avLst/>
              <a:gdLst/>
              <a:ahLst/>
              <a:cxnLst/>
              <a:rect l="l" t="t" r="r" b="b"/>
              <a:pathLst>
                <a:path w="4389120" h="3382010">
                  <a:moveTo>
                    <a:pt x="0" y="1291716"/>
                  </a:moveTo>
                  <a:lnTo>
                    <a:pt x="1676527" y="1291716"/>
                  </a:lnTo>
                  <a:lnTo>
                    <a:pt x="2194560" y="0"/>
                  </a:lnTo>
                  <a:lnTo>
                    <a:pt x="2712593" y="1291716"/>
                  </a:lnTo>
                  <a:lnTo>
                    <a:pt x="4389120" y="1291716"/>
                  </a:lnTo>
                  <a:lnTo>
                    <a:pt x="3032760" y="2090039"/>
                  </a:lnTo>
                  <a:lnTo>
                    <a:pt x="3550920" y="3381755"/>
                  </a:lnTo>
                  <a:lnTo>
                    <a:pt x="2194560" y="2583433"/>
                  </a:lnTo>
                  <a:lnTo>
                    <a:pt x="838200" y="3381755"/>
                  </a:lnTo>
                  <a:lnTo>
                    <a:pt x="1356359" y="2090039"/>
                  </a:lnTo>
                  <a:lnTo>
                    <a:pt x="0" y="1291716"/>
                  </a:lnTo>
                  <a:close/>
                </a:path>
              </a:pathLst>
            </a:custGeom>
            <a:ln w="254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822704" y="1485544"/>
            <a:ext cx="1828800" cy="130612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7310" marR="61594" algn="ctr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00"/>
                </a:solidFill>
                <a:latin typeface="Segoe Print" pitchFamily="2" charset="0"/>
                <a:cs typeface="Times New Roman"/>
              </a:rPr>
              <a:t>НА</a:t>
            </a:r>
            <a:r>
              <a:rPr sz="1400" b="1" spc="-30" dirty="0">
                <a:solidFill>
                  <a:srgbClr val="FFFF00"/>
                </a:solidFill>
                <a:latin typeface="Segoe Print" pitchFamily="2" charset="0"/>
                <a:cs typeface="Times New Roman"/>
              </a:rPr>
              <a:t> </a:t>
            </a:r>
            <a:r>
              <a:rPr sz="1400" b="1" dirty="0">
                <a:solidFill>
                  <a:srgbClr val="FFFF00"/>
                </a:solidFill>
                <a:latin typeface="Segoe Print" pitchFamily="2" charset="0"/>
                <a:cs typeface="Times New Roman"/>
              </a:rPr>
              <a:t>СТЕНАХ,</a:t>
            </a:r>
            <a:r>
              <a:rPr sz="1400" b="1" spc="-20" dirty="0">
                <a:solidFill>
                  <a:srgbClr val="FFFF00"/>
                </a:solidFill>
                <a:latin typeface="Segoe Print" pitchFamily="2" charset="0"/>
                <a:cs typeface="Times New Roman"/>
              </a:rPr>
              <a:t> </a:t>
            </a:r>
            <a:r>
              <a:rPr sz="1400" b="1" spc="-25" dirty="0">
                <a:solidFill>
                  <a:srgbClr val="FFFF00"/>
                </a:solidFill>
                <a:latin typeface="Segoe Print" pitchFamily="2" charset="0"/>
                <a:cs typeface="Times New Roman"/>
              </a:rPr>
              <a:t>КАК </a:t>
            </a:r>
            <a:r>
              <a:rPr sz="1400" b="1" dirty="0">
                <a:solidFill>
                  <a:srgbClr val="FFFF00"/>
                </a:solidFill>
                <a:latin typeface="Segoe Print" pitchFamily="2" charset="0"/>
                <a:cs typeface="Times New Roman"/>
              </a:rPr>
              <a:t>НА</a:t>
            </a:r>
            <a:r>
              <a:rPr sz="1400" b="1" spc="-20" dirty="0">
                <a:solidFill>
                  <a:srgbClr val="FFFF00"/>
                </a:solidFill>
                <a:latin typeface="Segoe Print" pitchFamily="2" charset="0"/>
                <a:cs typeface="Times New Roman"/>
              </a:rPr>
              <a:t> </a:t>
            </a:r>
            <a:r>
              <a:rPr sz="1400" b="1" spc="-10" dirty="0">
                <a:solidFill>
                  <a:srgbClr val="FFFF00"/>
                </a:solidFill>
                <a:latin typeface="Segoe Print" pitchFamily="2" charset="0"/>
                <a:cs typeface="Times New Roman"/>
              </a:rPr>
              <a:t>СТРАНИЦАХ, ЧИТАЙТЕ</a:t>
            </a:r>
            <a:endParaRPr sz="1400" dirty="0">
              <a:latin typeface="Segoe Print" pitchFamily="2" charset="0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400" b="1" dirty="0">
                <a:solidFill>
                  <a:srgbClr val="FFFF00"/>
                </a:solidFill>
                <a:latin typeface="Segoe Print" pitchFamily="2" charset="0"/>
                <a:cs typeface="Times New Roman"/>
              </a:rPr>
              <a:t>ИСТОРИИ</a:t>
            </a:r>
            <a:r>
              <a:rPr sz="1400" b="1" spc="-75" dirty="0">
                <a:solidFill>
                  <a:srgbClr val="FFFF00"/>
                </a:solidFill>
                <a:latin typeface="Segoe Print" pitchFamily="2" charset="0"/>
                <a:cs typeface="Times New Roman"/>
              </a:rPr>
              <a:t> </a:t>
            </a:r>
            <a:r>
              <a:rPr sz="1400" b="1" spc="-20" dirty="0">
                <a:solidFill>
                  <a:srgbClr val="FFFF00"/>
                </a:solidFill>
                <a:latin typeface="Segoe Print" pitchFamily="2" charset="0"/>
                <a:cs typeface="Times New Roman"/>
              </a:rPr>
              <a:t>ВОЙНЫ</a:t>
            </a:r>
            <a:endParaRPr sz="1400" dirty="0">
              <a:latin typeface="Segoe Print" pitchFamily="2" charset="0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576826" y="4180585"/>
            <a:ext cx="4241165" cy="1595120"/>
            <a:chOff x="4576826" y="4180585"/>
            <a:chExt cx="4241165" cy="1595120"/>
          </a:xfrm>
        </p:grpSpPr>
        <p:sp>
          <p:nvSpPr>
            <p:cNvPr id="13" name="object 13"/>
            <p:cNvSpPr/>
            <p:nvPr/>
          </p:nvSpPr>
          <p:spPr>
            <a:xfrm>
              <a:off x="4589526" y="4193285"/>
              <a:ext cx="4215765" cy="1569720"/>
            </a:xfrm>
            <a:custGeom>
              <a:avLst/>
              <a:gdLst/>
              <a:ahLst/>
              <a:cxnLst/>
              <a:rect l="l" t="t" r="r" b="b"/>
              <a:pathLst>
                <a:path w="4215765" h="1569720">
                  <a:moveTo>
                    <a:pt x="4215383" y="0"/>
                  </a:moveTo>
                  <a:lnTo>
                    <a:pt x="0" y="0"/>
                  </a:lnTo>
                  <a:lnTo>
                    <a:pt x="0" y="1569720"/>
                  </a:lnTo>
                  <a:lnTo>
                    <a:pt x="4215383" y="1569720"/>
                  </a:lnTo>
                  <a:lnTo>
                    <a:pt x="4215383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589526" y="4193285"/>
              <a:ext cx="4215765" cy="1569720"/>
            </a:xfrm>
            <a:custGeom>
              <a:avLst/>
              <a:gdLst/>
              <a:ahLst/>
              <a:cxnLst/>
              <a:rect l="l" t="t" r="r" b="b"/>
              <a:pathLst>
                <a:path w="4215765" h="1569720">
                  <a:moveTo>
                    <a:pt x="0" y="1569720"/>
                  </a:moveTo>
                  <a:lnTo>
                    <a:pt x="4215383" y="1569720"/>
                  </a:lnTo>
                  <a:lnTo>
                    <a:pt x="4215383" y="0"/>
                  </a:lnTo>
                  <a:lnTo>
                    <a:pt x="0" y="0"/>
                  </a:lnTo>
                  <a:lnTo>
                    <a:pt x="0" y="1569720"/>
                  </a:lnTo>
                  <a:close/>
                </a:path>
              </a:pathLst>
            </a:custGeom>
            <a:ln w="25399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681092" y="4215510"/>
            <a:ext cx="4043679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76200"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Воины</a:t>
            </a:r>
            <a:r>
              <a:rPr sz="2400" spc="415" dirty="0">
                <a:latin typeface="Times New Roman"/>
                <a:cs typeface="Times New Roman"/>
              </a:rPr>
              <a:t>   </a:t>
            </a:r>
            <a:r>
              <a:rPr sz="2400" dirty="0">
                <a:latin typeface="Times New Roman"/>
                <a:cs typeface="Times New Roman"/>
              </a:rPr>
              <a:t>расписывались</a:t>
            </a:r>
            <a:r>
              <a:rPr sz="2400" spc="420" dirty="0">
                <a:latin typeface="Times New Roman"/>
                <a:cs typeface="Times New Roman"/>
              </a:rPr>
              <a:t>   </a:t>
            </a:r>
            <a:r>
              <a:rPr sz="2400" spc="-25" dirty="0">
                <a:latin typeface="Times New Roman"/>
                <a:cs typeface="Times New Roman"/>
              </a:rPr>
              <a:t>на </a:t>
            </a:r>
            <a:r>
              <a:rPr sz="2400" dirty="0">
                <a:latin typeface="Times New Roman"/>
                <a:cs typeface="Times New Roman"/>
              </a:rPr>
              <a:t>колоннах</a:t>
            </a:r>
            <a:r>
              <a:rPr sz="2400" spc="5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и</a:t>
            </a:r>
            <a:r>
              <a:rPr sz="2400" spc="5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стенах</a:t>
            </a:r>
            <a:r>
              <a:rPr sz="2400" spc="5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рейхстага, </a:t>
            </a:r>
            <a:r>
              <a:rPr sz="2400" dirty="0">
                <a:latin typeface="Times New Roman"/>
                <a:cs typeface="Times New Roman"/>
              </a:rPr>
              <a:t>отмечая</a:t>
            </a:r>
            <a:r>
              <a:rPr sz="2400" spc="565" dirty="0">
                <a:latin typeface="Times New Roman"/>
                <a:cs typeface="Times New Roman"/>
              </a:rPr>
              <a:t>     </a:t>
            </a:r>
            <a:r>
              <a:rPr sz="2400" dirty="0">
                <a:latin typeface="Times New Roman"/>
                <a:cs typeface="Times New Roman"/>
              </a:rPr>
              <a:t>боевой</a:t>
            </a:r>
            <a:r>
              <a:rPr sz="2400" spc="565" dirty="0">
                <a:latin typeface="Times New Roman"/>
                <a:cs typeface="Times New Roman"/>
              </a:rPr>
              <a:t>     </a:t>
            </a:r>
            <a:r>
              <a:rPr sz="2400" spc="-20" dirty="0">
                <a:latin typeface="Times New Roman"/>
                <a:cs typeface="Times New Roman"/>
              </a:rPr>
              <a:t>путь </a:t>
            </a:r>
            <a:r>
              <a:rPr sz="2400" dirty="0">
                <a:latin typeface="Times New Roman"/>
                <a:cs typeface="Times New Roman"/>
              </a:rPr>
              <a:t>пройденный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до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Берлина.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190"/>
            <a:ext cx="9144000" cy="6845934"/>
            <a:chOff x="0" y="12190"/>
            <a:chExt cx="9144000" cy="68459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190"/>
              <a:ext cx="9143999" cy="684580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6903" y="184403"/>
              <a:ext cx="3451860" cy="38633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31976" y="379475"/>
              <a:ext cx="2881883" cy="329336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28971" y="4026369"/>
              <a:ext cx="4250435" cy="263969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24044" y="4221479"/>
              <a:ext cx="3680459" cy="206959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940046" y="476250"/>
            <a:ext cx="3528060" cy="3385185"/>
          </a:xfrm>
          <a:prstGeom prst="rect">
            <a:avLst/>
          </a:prstGeom>
          <a:solidFill>
            <a:srgbClr val="EDEBE0"/>
          </a:solidFill>
          <a:ln w="25400">
            <a:solidFill>
              <a:srgbClr val="C00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1592580">
              <a:lnSpc>
                <a:spcPct val="100000"/>
              </a:lnSpc>
              <a:spcBef>
                <a:spcPts val="295"/>
              </a:spcBef>
            </a:pPr>
            <a:r>
              <a:rPr sz="1800" b="1" spc="-25" dirty="0">
                <a:solidFill>
                  <a:srgbClr val="C00000"/>
                </a:solidFill>
                <a:latin typeface="Times New Roman"/>
                <a:cs typeface="Times New Roman"/>
              </a:rPr>
              <a:t>***</a:t>
            </a:r>
            <a:endParaRPr sz="1800">
              <a:latin typeface="Times New Roman"/>
              <a:cs typeface="Times New Roman"/>
            </a:endParaRPr>
          </a:p>
          <a:p>
            <a:pPr marL="91440" marR="441325">
              <a:lnSpc>
                <a:spcPct val="100000"/>
              </a:lnSpc>
            </a:pP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«Катюшу»</a:t>
            </a:r>
            <a:r>
              <a:rPr sz="1800" b="1" spc="-8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пели,</a:t>
            </a:r>
            <a:r>
              <a:rPr sz="1800" b="1" spc="-6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ликовали…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У</a:t>
            </a:r>
            <a:r>
              <a:rPr sz="1800" b="1" spc="-5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стен</a:t>
            </a:r>
            <a:r>
              <a:rPr sz="1800" b="1" spc="-5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фашистского</a:t>
            </a:r>
            <a:r>
              <a:rPr sz="18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гнезда,</a:t>
            </a:r>
            <a:endParaRPr sz="180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На</a:t>
            </a:r>
            <a:r>
              <a:rPr sz="1800" b="1" spc="-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«лейку»</a:t>
            </a:r>
            <a:r>
              <a:rPr sz="1800" b="1" spc="-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всех</a:t>
            </a:r>
            <a:r>
              <a:rPr sz="18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друзей</a:t>
            </a:r>
            <a:endParaRPr sz="1800">
              <a:latin typeface="Times New Roman"/>
              <a:cs typeface="Times New Roman"/>
            </a:endParaRPr>
          </a:p>
          <a:p>
            <a:pPr marL="91440" marR="421005" indent="2057400">
              <a:lnSpc>
                <a:spcPct val="100000"/>
              </a:lnSpc>
              <a:spcBef>
                <a:spcPts val="5"/>
              </a:spcBef>
            </a:pP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снимали,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Чтоб</a:t>
            </a:r>
            <a:r>
              <a:rPr sz="18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не</a:t>
            </a:r>
            <a:r>
              <a:rPr sz="1800" b="1" spc="-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забыть</a:t>
            </a:r>
            <a:r>
              <a:rPr sz="1800" b="1" spc="-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их</a:t>
            </a:r>
            <a:r>
              <a:rPr sz="1800" b="1" spc="-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никогда!</a:t>
            </a:r>
            <a:endParaRPr sz="1800">
              <a:latin typeface="Times New Roman"/>
              <a:cs typeface="Times New Roman"/>
            </a:endParaRPr>
          </a:p>
          <a:p>
            <a:pPr marL="91440" marR="318135">
              <a:lnSpc>
                <a:spcPct val="100000"/>
              </a:lnSpc>
            </a:pP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Стреляли</a:t>
            </a:r>
            <a:r>
              <a:rPr sz="1800" b="1" spc="-4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в</a:t>
            </a:r>
            <a:r>
              <a:rPr sz="1800" b="1" spc="-6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воздух</a:t>
            </a:r>
            <a:r>
              <a:rPr sz="1800" b="1" spc="-6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и</a:t>
            </a:r>
            <a:r>
              <a:rPr sz="1800" b="1" spc="-5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плясали!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Веселье,</a:t>
            </a:r>
            <a:r>
              <a:rPr sz="1800" b="1" spc="-8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радость,</a:t>
            </a:r>
            <a:r>
              <a:rPr sz="1800" b="1" spc="-6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смеха</a:t>
            </a:r>
            <a:r>
              <a:rPr sz="1800" b="1" spc="-5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звон!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Свои</a:t>
            </a:r>
            <a:r>
              <a:rPr sz="1800" b="1" spc="-8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фамилии</a:t>
            </a:r>
            <a:r>
              <a:rPr sz="1800" b="1" spc="-4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вписали</a:t>
            </a:r>
            <a:endParaRPr sz="180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В</a:t>
            </a:r>
            <a:r>
              <a:rPr sz="1800" b="1" spc="-5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цемент</a:t>
            </a:r>
            <a:r>
              <a:rPr sz="1800" b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рейхстаговских</a:t>
            </a:r>
            <a:endParaRPr sz="1800">
              <a:latin typeface="Times New Roman"/>
              <a:cs typeface="Times New Roman"/>
            </a:endParaRPr>
          </a:p>
          <a:p>
            <a:pPr marL="2549525">
              <a:lnSpc>
                <a:spcPts val="2145"/>
              </a:lnSpc>
            </a:pP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колонн.</a:t>
            </a:r>
            <a:endParaRPr sz="1800">
              <a:latin typeface="Times New Roman"/>
              <a:cs typeface="Times New Roman"/>
            </a:endParaRPr>
          </a:p>
          <a:p>
            <a:pPr marL="2001520">
              <a:lnSpc>
                <a:spcPts val="1905"/>
              </a:lnSpc>
            </a:pPr>
            <a:r>
              <a:rPr sz="1600" b="1" i="1" dirty="0">
                <a:solidFill>
                  <a:srgbClr val="C00000"/>
                </a:solidFill>
                <a:latin typeface="Times New Roman"/>
                <a:cs typeface="Times New Roman"/>
              </a:rPr>
              <a:t>/В.</a:t>
            </a:r>
            <a:r>
              <a:rPr sz="1600" b="1" i="1" spc="-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C00000"/>
                </a:solidFill>
                <a:latin typeface="Times New Roman"/>
                <a:cs typeface="Times New Roman"/>
              </a:rPr>
              <a:t>Украинский/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237488" y="3665181"/>
            <a:ext cx="3250565" cy="2546985"/>
            <a:chOff x="1237488" y="3665181"/>
            <a:chExt cx="3250565" cy="2546985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37488" y="3665181"/>
              <a:ext cx="3250565" cy="25466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32560" y="3860291"/>
              <a:ext cx="2680716" cy="197662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637" y="-48769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0160" y="857973"/>
              <a:ext cx="7027164" cy="52242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75232" y="1053083"/>
              <a:ext cx="6457188" cy="4654296"/>
            </a:xfrm>
            <a:prstGeom prst="rect">
              <a:avLst/>
            </a:prstGeom>
          </p:spPr>
        </p:pic>
      </p:grpSp>
      <p:sp>
        <p:nvSpPr>
          <p:cNvPr id="7" name="Прямоугольник 6"/>
          <p:cNvSpPr/>
          <p:nvPr/>
        </p:nvSpPr>
        <p:spPr>
          <a:xfrm>
            <a:off x="2819400" y="381000"/>
            <a:ext cx="36250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spc="-10" dirty="0" smtClean="0">
                <a:solidFill>
                  <a:srgbClr val="C00000"/>
                </a:solidFill>
                <a:latin typeface="Segoe Script" pitchFamily="34" charset="0"/>
              </a:rPr>
              <a:t>ПОБЕДИТЕЛИ!</a:t>
            </a:r>
            <a:endParaRPr lang="ru-RU" sz="3200" b="1" dirty="0"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3419" y="198120"/>
              <a:ext cx="4232910" cy="32910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26864" y="3043427"/>
              <a:ext cx="4368545" cy="362635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88179" y="181355"/>
              <a:ext cx="4555998" cy="327736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6468" y="3105911"/>
              <a:ext cx="4248150" cy="302742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2795" y="0"/>
              <a:ext cx="8871204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868" y="131063"/>
              <a:ext cx="8424672" cy="659587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514600" y="685800"/>
            <a:ext cx="6172199" cy="552010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715" indent="274320" algn="just">
              <a:lnSpc>
                <a:spcPct val="100000"/>
              </a:lnSpc>
              <a:spcBef>
                <a:spcPts val="105"/>
              </a:spcBef>
              <a:tabLst>
                <a:tab pos="1819910" algn="l"/>
                <a:tab pos="3591560" algn="l"/>
                <a:tab pos="4958715" algn="l"/>
              </a:tabLst>
            </a:pPr>
            <a:r>
              <a:rPr sz="2100" b="1" dirty="0">
                <a:latin typeface="Segoe Script" pitchFamily="34" charset="0"/>
                <a:cs typeface="Times New Roman" pitchFamily="18" charset="0"/>
              </a:rPr>
              <a:t>Великая</a:t>
            </a:r>
            <a:r>
              <a:rPr sz="2100" b="1" spc="70" dirty="0">
                <a:latin typeface="Segoe Script" pitchFamily="34" charset="0"/>
                <a:cs typeface="Times New Roman" pitchFamily="18" charset="0"/>
              </a:rPr>
              <a:t>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Отечественная</a:t>
            </a:r>
            <a:r>
              <a:rPr sz="2100" b="1" spc="90" dirty="0">
                <a:latin typeface="Segoe Script" pitchFamily="34" charset="0"/>
                <a:cs typeface="Times New Roman" pitchFamily="18" charset="0"/>
              </a:rPr>
              <a:t>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война,</a:t>
            </a:r>
            <a:r>
              <a:rPr sz="2100" b="1" spc="70" dirty="0">
                <a:latin typeface="Segoe Script" pitchFamily="34" charset="0"/>
                <a:cs typeface="Times New Roman" pitchFamily="18" charset="0"/>
              </a:rPr>
              <a:t>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длившаяся</a:t>
            </a:r>
            <a:r>
              <a:rPr sz="2100" b="1" spc="70" dirty="0">
                <a:latin typeface="Segoe Script" pitchFamily="34" charset="0"/>
                <a:cs typeface="Times New Roman" pitchFamily="18" charset="0"/>
              </a:rPr>
              <a:t> </a:t>
            </a:r>
            <a:r>
              <a:rPr sz="2100" b="1" spc="-10" dirty="0">
                <a:latin typeface="Segoe Script" pitchFamily="34" charset="0"/>
                <a:cs typeface="Times New Roman" pitchFamily="18" charset="0"/>
              </a:rPr>
              <a:t>четыре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года,</a:t>
            </a:r>
            <a:r>
              <a:rPr sz="2100" b="1" spc="340" dirty="0">
                <a:latin typeface="Segoe Script" pitchFamily="34" charset="0"/>
                <a:cs typeface="Times New Roman" pitchFamily="18" charset="0"/>
              </a:rPr>
              <a:t> 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стала</a:t>
            </a:r>
            <a:r>
              <a:rPr sz="2100" b="1" spc="340" dirty="0">
                <a:latin typeface="Segoe Script" pitchFamily="34" charset="0"/>
                <a:cs typeface="Times New Roman" pitchFamily="18" charset="0"/>
              </a:rPr>
              <a:t> 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страшным</a:t>
            </a:r>
            <a:r>
              <a:rPr sz="2100" b="1" spc="340" dirty="0">
                <a:latin typeface="Segoe Script" pitchFamily="34" charset="0"/>
                <a:cs typeface="Times New Roman" pitchFamily="18" charset="0"/>
              </a:rPr>
              <a:t> 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испытанием</a:t>
            </a:r>
            <a:r>
              <a:rPr sz="2100" b="1" spc="345" dirty="0">
                <a:latin typeface="Segoe Script" pitchFamily="34" charset="0"/>
                <a:cs typeface="Times New Roman" pitchFamily="18" charset="0"/>
              </a:rPr>
              <a:t> 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для</a:t>
            </a:r>
            <a:r>
              <a:rPr sz="2100" b="1" spc="335" dirty="0">
                <a:latin typeface="Segoe Script" pitchFamily="34" charset="0"/>
                <a:cs typeface="Times New Roman" pitchFamily="18" charset="0"/>
              </a:rPr>
              <a:t>  </a:t>
            </a:r>
            <a:r>
              <a:rPr sz="2100" b="1" spc="-10" dirty="0">
                <a:latin typeface="Segoe Script" pitchFamily="34" charset="0"/>
                <a:cs typeface="Times New Roman" pitchFamily="18" charset="0"/>
              </a:rPr>
              <a:t>нашей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Родины.</a:t>
            </a:r>
            <a:r>
              <a:rPr sz="2100" b="1" spc="50" dirty="0">
                <a:latin typeface="Segoe Script" pitchFamily="34" charset="0"/>
                <a:cs typeface="Times New Roman" pitchFamily="18" charset="0"/>
              </a:rPr>
              <a:t>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Враг</a:t>
            </a:r>
            <a:r>
              <a:rPr sz="2100" b="1" spc="55" dirty="0">
                <a:latin typeface="Segoe Script" pitchFamily="34" charset="0"/>
                <a:cs typeface="Times New Roman" pitchFamily="18" charset="0"/>
              </a:rPr>
              <a:t>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был</a:t>
            </a:r>
            <a:r>
              <a:rPr sz="2100" b="1" spc="40" dirty="0">
                <a:latin typeface="Segoe Script" pitchFamily="34" charset="0"/>
                <a:cs typeface="Times New Roman" pitchFamily="18" charset="0"/>
              </a:rPr>
              <a:t>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силён</a:t>
            </a:r>
            <a:r>
              <a:rPr sz="2100" b="1" spc="50" dirty="0">
                <a:latin typeface="Segoe Script" pitchFamily="34" charset="0"/>
                <a:cs typeface="Times New Roman" pitchFamily="18" charset="0"/>
              </a:rPr>
              <a:t>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и</a:t>
            </a:r>
            <a:r>
              <a:rPr sz="2100" b="1" spc="45" dirty="0">
                <a:latin typeface="Segoe Script" pitchFamily="34" charset="0"/>
                <a:cs typeface="Times New Roman" pitchFamily="18" charset="0"/>
              </a:rPr>
              <a:t>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кровожаден,</a:t>
            </a:r>
            <a:r>
              <a:rPr sz="2100" b="1" spc="45" dirty="0">
                <a:latin typeface="Segoe Script" pitchFamily="34" charset="0"/>
                <a:cs typeface="Times New Roman" pitchFamily="18" charset="0"/>
              </a:rPr>
              <a:t>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он</a:t>
            </a:r>
            <a:r>
              <a:rPr sz="2100" b="1" spc="45" dirty="0">
                <a:latin typeface="Segoe Script" pitchFamily="34" charset="0"/>
                <a:cs typeface="Times New Roman" pitchFamily="18" charset="0"/>
              </a:rPr>
              <a:t>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не</a:t>
            </a:r>
            <a:r>
              <a:rPr sz="2100" b="1" spc="55" dirty="0">
                <a:latin typeface="Segoe Script" pitchFamily="34" charset="0"/>
                <a:cs typeface="Times New Roman" pitchFamily="18" charset="0"/>
              </a:rPr>
              <a:t> </a:t>
            </a:r>
            <a:r>
              <a:rPr sz="2100" b="1" spc="-10" dirty="0">
                <a:latin typeface="Segoe Script" pitchFamily="34" charset="0"/>
                <a:cs typeface="Times New Roman" pitchFamily="18" charset="0"/>
              </a:rPr>
              <a:t>жалел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ни</a:t>
            </a:r>
            <a:r>
              <a:rPr sz="2100" b="1" spc="190" dirty="0">
                <a:latin typeface="Segoe Script" pitchFamily="34" charset="0"/>
                <a:cs typeface="Times New Roman" pitchFamily="18" charset="0"/>
              </a:rPr>
              <a:t>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стариков,</a:t>
            </a:r>
            <a:r>
              <a:rPr sz="2100" b="1" spc="195" dirty="0">
                <a:latin typeface="Segoe Script" pitchFamily="34" charset="0"/>
                <a:cs typeface="Times New Roman" pitchFamily="18" charset="0"/>
              </a:rPr>
              <a:t>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ни</a:t>
            </a:r>
            <a:r>
              <a:rPr sz="2100" b="1" spc="195" dirty="0">
                <a:latin typeface="Segoe Script" pitchFamily="34" charset="0"/>
                <a:cs typeface="Times New Roman" pitchFamily="18" charset="0"/>
              </a:rPr>
              <a:t>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женщин,</a:t>
            </a:r>
            <a:r>
              <a:rPr sz="2100" b="1" spc="204" dirty="0">
                <a:latin typeface="Segoe Script" pitchFamily="34" charset="0"/>
                <a:cs typeface="Times New Roman" pitchFamily="18" charset="0"/>
              </a:rPr>
              <a:t>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ни</a:t>
            </a:r>
            <a:r>
              <a:rPr sz="2100" b="1" spc="195" dirty="0">
                <a:latin typeface="Segoe Script" pitchFamily="34" charset="0"/>
                <a:cs typeface="Times New Roman" pitchFamily="18" charset="0"/>
              </a:rPr>
              <a:t>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детей.</a:t>
            </a:r>
            <a:r>
              <a:rPr sz="2100" b="1" spc="195" dirty="0">
                <a:latin typeface="Segoe Script" pitchFamily="34" charset="0"/>
                <a:cs typeface="Times New Roman" pitchFamily="18" charset="0"/>
              </a:rPr>
              <a:t>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Сотни</a:t>
            </a:r>
            <a:r>
              <a:rPr sz="2100" b="1" spc="190" dirty="0">
                <a:latin typeface="Segoe Script" pitchFamily="34" charset="0"/>
                <a:cs typeface="Times New Roman" pitchFamily="18" charset="0"/>
              </a:rPr>
              <a:t> </a:t>
            </a:r>
            <a:r>
              <a:rPr sz="2100" b="1" spc="-10" dirty="0">
                <a:latin typeface="Segoe Script" pitchFamily="34" charset="0"/>
                <a:cs typeface="Times New Roman" pitchFamily="18" charset="0"/>
              </a:rPr>
              <a:t>городов,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тысячи</a:t>
            </a:r>
            <a:r>
              <a:rPr sz="2100" b="1" spc="55" dirty="0">
                <a:latin typeface="Segoe Script" pitchFamily="34" charset="0"/>
                <a:cs typeface="Times New Roman" pitchFamily="18" charset="0"/>
              </a:rPr>
              <a:t>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сёл</a:t>
            </a:r>
            <a:r>
              <a:rPr sz="2100" b="1" spc="55" dirty="0">
                <a:latin typeface="Segoe Script" pitchFamily="34" charset="0"/>
                <a:cs typeface="Times New Roman" pitchFamily="18" charset="0"/>
              </a:rPr>
              <a:t>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и</a:t>
            </a:r>
            <a:r>
              <a:rPr sz="2100" b="1" spc="55" dirty="0">
                <a:latin typeface="Segoe Script" pitchFamily="34" charset="0"/>
                <a:cs typeface="Times New Roman" pitchFamily="18" charset="0"/>
              </a:rPr>
              <a:t>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деревень</a:t>
            </a:r>
            <a:r>
              <a:rPr sz="2100" b="1" spc="40" dirty="0">
                <a:latin typeface="Segoe Script" pitchFamily="34" charset="0"/>
                <a:cs typeface="Times New Roman" pitchFamily="18" charset="0"/>
              </a:rPr>
              <a:t>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были</a:t>
            </a:r>
            <a:r>
              <a:rPr sz="2100" b="1" spc="55" dirty="0">
                <a:latin typeface="Segoe Script" pitchFamily="34" charset="0"/>
                <a:cs typeface="Times New Roman" pitchFamily="18" charset="0"/>
              </a:rPr>
              <a:t>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разрушены</a:t>
            </a:r>
            <a:r>
              <a:rPr sz="2100" b="1" spc="50" dirty="0">
                <a:latin typeface="Segoe Script" pitchFamily="34" charset="0"/>
                <a:cs typeface="Times New Roman" pitchFamily="18" charset="0"/>
              </a:rPr>
              <a:t>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и</a:t>
            </a:r>
            <a:r>
              <a:rPr sz="2100" b="1" spc="50" dirty="0">
                <a:latin typeface="Segoe Script" pitchFamily="34" charset="0"/>
                <a:cs typeface="Times New Roman" pitchFamily="18" charset="0"/>
              </a:rPr>
              <a:t> </a:t>
            </a:r>
            <a:r>
              <a:rPr sz="2100" b="1" spc="-10" dirty="0">
                <a:latin typeface="Segoe Script" pitchFamily="34" charset="0"/>
                <a:cs typeface="Times New Roman" pitchFamily="18" charset="0"/>
              </a:rPr>
              <a:t>сожжены, миллионы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	</a:t>
            </a:r>
            <a:r>
              <a:rPr sz="2100" b="1" spc="-10" dirty="0">
                <a:latin typeface="Segoe Script" pitchFamily="34" charset="0"/>
                <a:cs typeface="Times New Roman" pitchFamily="18" charset="0"/>
              </a:rPr>
              <a:t>советских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	</a:t>
            </a:r>
            <a:r>
              <a:rPr sz="2100" b="1" spc="-10" dirty="0" err="1" smtClean="0">
                <a:latin typeface="Segoe Script" pitchFamily="34" charset="0"/>
                <a:cs typeface="Times New Roman" pitchFamily="18" charset="0"/>
              </a:rPr>
              <a:t>людей</a:t>
            </a:r>
            <a:r>
              <a:rPr lang="ru-RU" sz="2100" b="1" spc="-10" dirty="0" smtClean="0">
                <a:latin typeface="Segoe Script" pitchFamily="34" charset="0"/>
                <a:cs typeface="Times New Roman" pitchFamily="18" charset="0"/>
              </a:rPr>
              <a:t> </a:t>
            </a:r>
            <a:r>
              <a:rPr sz="2100" b="1" spc="-10" dirty="0" err="1" smtClean="0">
                <a:latin typeface="Segoe Script" pitchFamily="34" charset="0"/>
                <a:cs typeface="Times New Roman" pitchFamily="18" charset="0"/>
              </a:rPr>
              <a:t>разных</a:t>
            </a:r>
            <a:r>
              <a:rPr sz="2100" b="1" spc="-10" dirty="0" smtClean="0">
                <a:latin typeface="Segoe Script" pitchFamily="34" charset="0"/>
                <a:cs typeface="Times New Roman" pitchFamily="18" charset="0"/>
              </a:rPr>
              <a:t>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национальностей</a:t>
            </a:r>
            <a:r>
              <a:rPr sz="2100" b="1" spc="350" dirty="0">
                <a:latin typeface="Segoe Script" pitchFamily="34" charset="0"/>
                <a:cs typeface="Times New Roman" pitchFamily="18" charset="0"/>
              </a:rPr>
              <a:t>  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погибли</a:t>
            </a:r>
            <a:r>
              <a:rPr sz="2100" b="1" spc="355" dirty="0">
                <a:latin typeface="Segoe Script" pitchFamily="34" charset="0"/>
                <a:cs typeface="Times New Roman" pitchFamily="18" charset="0"/>
              </a:rPr>
              <a:t>  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на</a:t>
            </a:r>
            <a:r>
              <a:rPr sz="2100" b="1" spc="355" dirty="0">
                <a:latin typeface="Segoe Script" pitchFamily="34" charset="0"/>
                <a:cs typeface="Times New Roman" pitchFamily="18" charset="0"/>
              </a:rPr>
              <a:t>  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фронте</a:t>
            </a:r>
            <a:r>
              <a:rPr sz="2100" b="1" spc="355" dirty="0">
                <a:latin typeface="Segoe Script" pitchFamily="34" charset="0"/>
                <a:cs typeface="Times New Roman" pitchFamily="18" charset="0"/>
              </a:rPr>
              <a:t>  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и</a:t>
            </a:r>
            <a:r>
              <a:rPr sz="2100" b="1" spc="355" dirty="0">
                <a:latin typeface="Segoe Script" pitchFamily="34" charset="0"/>
                <a:cs typeface="Times New Roman" pitchFamily="18" charset="0"/>
              </a:rPr>
              <a:t>   </a:t>
            </a:r>
            <a:r>
              <a:rPr sz="2100" b="1" spc="-50" dirty="0">
                <a:latin typeface="Segoe Script" pitchFamily="34" charset="0"/>
                <a:cs typeface="Times New Roman" pitchFamily="18" charset="0"/>
              </a:rPr>
              <a:t>в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фашистской</a:t>
            </a:r>
            <a:r>
              <a:rPr sz="2100" b="1" spc="45" dirty="0">
                <a:latin typeface="Segoe Script" pitchFamily="34" charset="0"/>
                <a:cs typeface="Times New Roman" pitchFamily="18" charset="0"/>
              </a:rPr>
              <a:t>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неволе.</a:t>
            </a:r>
            <a:r>
              <a:rPr sz="2100" b="1" spc="45" dirty="0">
                <a:latin typeface="Segoe Script" pitchFamily="34" charset="0"/>
                <a:cs typeface="Times New Roman" pitchFamily="18" charset="0"/>
              </a:rPr>
              <a:t>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Но</a:t>
            </a:r>
            <a:r>
              <a:rPr sz="2100" b="1" spc="50" dirty="0">
                <a:latin typeface="Segoe Script" pitchFamily="34" charset="0"/>
                <a:cs typeface="Times New Roman" pitchFamily="18" charset="0"/>
              </a:rPr>
              <a:t>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народ</a:t>
            </a:r>
            <a:r>
              <a:rPr sz="2100" b="1" spc="40" dirty="0">
                <a:latin typeface="Segoe Script" pitchFamily="34" charset="0"/>
                <a:cs typeface="Times New Roman" pitchFamily="18" charset="0"/>
              </a:rPr>
              <a:t>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сплотился,</a:t>
            </a:r>
            <a:r>
              <a:rPr sz="2100" b="1" spc="35" dirty="0">
                <a:latin typeface="Segoe Script" pitchFamily="34" charset="0"/>
                <a:cs typeface="Times New Roman" pitchFamily="18" charset="0"/>
              </a:rPr>
              <a:t> </a:t>
            </a:r>
            <a:r>
              <a:rPr sz="2100" b="1" dirty="0">
                <a:latin typeface="Segoe Script" pitchFamily="34" charset="0"/>
                <a:cs typeface="Times New Roman" pitchFamily="18" charset="0"/>
              </a:rPr>
              <a:t>выстоял</a:t>
            </a:r>
            <a:r>
              <a:rPr sz="2100" b="1" spc="40" dirty="0">
                <a:latin typeface="Segoe Script" pitchFamily="34" charset="0"/>
                <a:cs typeface="Times New Roman" pitchFamily="18" charset="0"/>
              </a:rPr>
              <a:t> </a:t>
            </a:r>
            <a:r>
              <a:rPr sz="2100" b="1" spc="-50" dirty="0">
                <a:latin typeface="Segoe Script" pitchFamily="34" charset="0"/>
                <a:cs typeface="Times New Roman" pitchFamily="18" charset="0"/>
              </a:rPr>
              <a:t>и </a:t>
            </a:r>
            <a:r>
              <a:rPr sz="2100" b="1" spc="-10" dirty="0" err="1">
                <a:latin typeface="Segoe Script" pitchFamily="34" charset="0"/>
                <a:cs typeface="Times New Roman" pitchFamily="18" charset="0"/>
              </a:rPr>
              <a:t>победил</a:t>
            </a:r>
            <a:r>
              <a:rPr sz="2100" b="1" spc="-10" dirty="0" smtClean="0">
                <a:latin typeface="Segoe Script" pitchFamily="34" charset="0"/>
                <a:cs typeface="Times New Roman" pitchFamily="18" charset="0"/>
              </a:rPr>
              <a:t>.</a:t>
            </a:r>
            <a:endParaRPr lang="ru-RU" sz="2100" b="1" spc="-10" dirty="0" smtClean="0">
              <a:latin typeface="Segoe Script" pitchFamily="34" charset="0"/>
              <a:cs typeface="Times New Roman" pitchFamily="18" charset="0"/>
            </a:endParaRPr>
          </a:p>
          <a:p>
            <a:pPr marL="12700" marR="5715" indent="274320" algn="just">
              <a:spcBef>
                <a:spcPts val="105"/>
              </a:spcBef>
              <a:tabLst>
                <a:tab pos="1819910" algn="l"/>
                <a:tab pos="3591560" algn="l"/>
                <a:tab pos="4958715" algn="l"/>
              </a:tabLst>
            </a:pPr>
            <a:r>
              <a:rPr lang="ru-RU" sz="2100" b="1" dirty="0" smtClean="0">
                <a:latin typeface="Segoe Script" pitchFamily="34" charset="0"/>
                <a:cs typeface="Times New Roman" pitchFamily="18" charset="0"/>
              </a:rPr>
              <a:t>Сохранение памяти о Великой Отечественной войне и её солдатах — дело новых поколений. К сожалению, всё меньше остаётся в живых участников боевых сражений, но память об их подвиге должна остаться в веках.</a:t>
            </a:r>
            <a:endParaRPr sz="2100" b="1" dirty="0">
              <a:solidFill>
                <a:srgbClr val="FF0000"/>
              </a:solidFill>
              <a:latin typeface="Segoe Script" pitchFamily="34" charset="0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00157" y="2667000"/>
            <a:ext cx="79220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spc="-10" dirty="0" smtClean="0">
                <a:solidFill>
                  <a:srgbClr val="C00000"/>
                </a:solidFill>
                <a:latin typeface="Segoe Script" pitchFamily="34" charset="0"/>
              </a:rPr>
              <a:t>СПАСИБО ЗА ВНИМАНИЕ</a:t>
            </a:r>
            <a:endParaRPr lang="ru-RU" sz="4000" b="1" dirty="0"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12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"/>
            <a:ext cx="9144000" cy="6857999"/>
            <a:chOff x="0" y="0"/>
            <a:chExt cx="9144000" cy="68579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00505" y="595122"/>
              <a:ext cx="3889375" cy="2307590"/>
            </a:xfrm>
            <a:custGeom>
              <a:avLst/>
              <a:gdLst/>
              <a:ahLst/>
              <a:cxnLst/>
              <a:rect l="l" t="t" r="r" b="b"/>
              <a:pathLst>
                <a:path w="3889375" h="2307590">
                  <a:moveTo>
                    <a:pt x="3889248" y="0"/>
                  </a:moveTo>
                  <a:lnTo>
                    <a:pt x="0" y="0"/>
                  </a:lnTo>
                  <a:lnTo>
                    <a:pt x="0" y="2307336"/>
                  </a:lnTo>
                  <a:lnTo>
                    <a:pt x="3889248" y="2307336"/>
                  </a:lnTo>
                  <a:lnTo>
                    <a:pt x="3889248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00505" y="595122"/>
              <a:ext cx="3889375" cy="2307590"/>
            </a:xfrm>
            <a:custGeom>
              <a:avLst/>
              <a:gdLst/>
              <a:ahLst/>
              <a:cxnLst/>
              <a:rect l="l" t="t" r="r" b="b"/>
              <a:pathLst>
                <a:path w="3889375" h="2307590">
                  <a:moveTo>
                    <a:pt x="0" y="2307336"/>
                  </a:moveTo>
                  <a:lnTo>
                    <a:pt x="3889248" y="2307336"/>
                  </a:lnTo>
                  <a:lnTo>
                    <a:pt x="3889248" y="0"/>
                  </a:lnTo>
                  <a:lnTo>
                    <a:pt x="0" y="0"/>
                  </a:lnTo>
                  <a:lnTo>
                    <a:pt x="0" y="2307336"/>
                  </a:lnTo>
                  <a:close/>
                </a:path>
              </a:pathLst>
            </a:custGeom>
            <a:ln w="254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3810" y="697356"/>
              <a:ext cx="2745104" cy="21717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3683" y="978535"/>
              <a:ext cx="3048635" cy="4846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73810" y="1527175"/>
              <a:ext cx="2527173" cy="2103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73810" y="1801495"/>
              <a:ext cx="2920365" cy="2103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73936" y="2076323"/>
              <a:ext cx="3251708" cy="483743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079093" y="3438525"/>
            <a:ext cx="37306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imes New Roman"/>
                <a:cs typeface="Times New Roman"/>
              </a:rPr>
              <a:t>Весной</a:t>
            </a:r>
            <a:r>
              <a:rPr sz="1800" b="1" spc="15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1945</a:t>
            </a:r>
            <a:r>
              <a:rPr sz="1800" b="1" spc="16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года</a:t>
            </a:r>
            <a:r>
              <a:rPr sz="1800" b="1" spc="16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советские</a:t>
            </a:r>
            <a:r>
              <a:rPr sz="1800" b="1" spc="160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войска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82495" y="3712845"/>
            <a:ext cx="26276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265" marR="5080" indent="-203200">
              <a:lnSpc>
                <a:spcPct val="100000"/>
              </a:lnSpc>
              <a:spcBef>
                <a:spcPts val="100"/>
              </a:spcBef>
              <a:tabLst>
                <a:tab pos="325120" algn="l"/>
                <a:tab pos="1183005" algn="l"/>
                <a:tab pos="1323340" algn="l"/>
                <a:tab pos="2385695" algn="l"/>
              </a:tabLst>
            </a:pPr>
            <a:r>
              <a:rPr sz="1800" b="1" spc="-50" dirty="0">
                <a:latin typeface="Times New Roman"/>
                <a:cs typeface="Times New Roman"/>
              </a:rPr>
              <a:t>к</a:t>
            </a:r>
            <a:r>
              <a:rPr sz="1800" b="1" dirty="0">
                <a:latin typeface="Times New Roman"/>
                <a:cs typeface="Times New Roman"/>
              </a:rPr>
              <a:t>		</a:t>
            </a:r>
            <a:r>
              <a:rPr sz="1800" b="1" spc="-10" dirty="0">
                <a:latin typeface="Times New Roman"/>
                <a:cs typeface="Times New Roman"/>
              </a:rPr>
              <a:t>столице</a:t>
            </a:r>
            <a:r>
              <a:rPr sz="1800" b="1" dirty="0">
                <a:latin typeface="Times New Roman"/>
                <a:cs typeface="Times New Roman"/>
              </a:rPr>
              <a:t>		</a:t>
            </a:r>
            <a:r>
              <a:rPr sz="1800" b="1" spc="-10" dirty="0">
                <a:latin typeface="Times New Roman"/>
                <a:cs typeface="Times New Roman"/>
              </a:rPr>
              <a:t>фашистской городу</a:t>
            </a:r>
            <a:r>
              <a:rPr sz="1800" b="1" dirty="0">
                <a:latin typeface="Times New Roman"/>
                <a:cs typeface="Times New Roman"/>
              </a:rPr>
              <a:t>	</a:t>
            </a:r>
            <a:r>
              <a:rPr sz="1800" b="1" spc="-10" dirty="0">
                <a:latin typeface="Times New Roman"/>
                <a:cs typeface="Times New Roman"/>
              </a:rPr>
              <a:t>Берлину.</a:t>
            </a:r>
            <a:r>
              <a:rPr sz="1800" b="1" dirty="0">
                <a:latin typeface="Times New Roman"/>
                <a:cs typeface="Times New Roman"/>
              </a:rPr>
              <a:t>	</a:t>
            </a:r>
            <a:r>
              <a:rPr sz="1800" b="1" spc="-25" dirty="0" smtClean="0">
                <a:latin typeface="Times New Roman"/>
                <a:cs typeface="Times New Roman"/>
              </a:rPr>
              <a:t>16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79093" y="3712845"/>
            <a:ext cx="109410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6515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подошли </a:t>
            </a:r>
            <a:r>
              <a:rPr sz="1800" b="1" spc="-35" dirty="0" err="1">
                <a:latin typeface="Times New Roman"/>
                <a:cs typeface="Times New Roman"/>
              </a:rPr>
              <a:t>Германии</a:t>
            </a:r>
            <a:r>
              <a:rPr sz="1800" b="1" spc="-35" dirty="0">
                <a:latin typeface="Times New Roman"/>
                <a:cs typeface="Times New Roman"/>
              </a:rPr>
              <a:t> </a:t>
            </a:r>
            <a:r>
              <a:rPr sz="1800" b="1" spc="-10" dirty="0" err="1" smtClean="0">
                <a:latin typeface="Times New Roman"/>
                <a:cs typeface="Times New Roman"/>
              </a:rPr>
              <a:t>апреля</a:t>
            </a:r>
            <a:endParaRPr sz="1800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spc="-10" dirty="0" err="1" smtClean="0">
                <a:latin typeface="Times New Roman"/>
                <a:cs typeface="Times New Roman"/>
              </a:rPr>
              <a:t>последняя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182495" y="4261180"/>
            <a:ext cx="2628265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  <a:tabLst>
                <a:tab pos="839469" algn="l"/>
                <a:tab pos="1656714" algn="l"/>
              </a:tabLst>
            </a:pPr>
            <a:r>
              <a:rPr sz="1800" b="1" spc="-20" dirty="0">
                <a:latin typeface="Times New Roman"/>
                <a:cs typeface="Times New Roman"/>
              </a:rPr>
              <a:t>1945</a:t>
            </a:r>
            <a:r>
              <a:rPr sz="1800" b="1" dirty="0">
                <a:latin typeface="Times New Roman"/>
                <a:cs typeface="Times New Roman"/>
              </a:rPr>
              <a:t>	</a:t>
            </a:r>
            <a:r>
              <a:rPr sz="1800" b="1" spc="-20" dirty="0">
                <a:latin typeface="Times New Roman"/>
                <a:cs typeface="Times New Roman"/>
              </a:rPr>
              <a:t>года</a:t>
            </a:r>
            <a:r>
              <a:rPr sz="1800" b="1" dirty="0">
                <a:latin typeface="Times New Roman"/>
                <a:cs typeface="Times New Roman"/>
              </a:rPr>
              <a:t>	</a:t>
            </a:r>
            <a:r>
              <a:rPr sz="1800" b="1" spc="-10" dirty="0">
                <a:latin typeface="Times New Roman"/>
                <a:cs typeface="Times New Roman"/>
              </a:rPr>
              <a:t>началась</a:t>
            </a:r>
            <a:endParaRPr sz="1800">
              <a:latin typeface="Times New Roman"/>
              <a:cs typeface="Times New Roman"/>
            </a:endParaRPr>
          </a:p>
          <a:p>
            <a:pPr marR="6985" algn="r">
              <a:lnSpc>
                <a:spcPct val="100000"/>
              </a:lnSpc>
              <a:spcBef>
                <a:spcPts val="5"/>
              </a:spcBef>
              <a:tabLst>
                <a:tab pos="417195" algn="l"/>
                <a:tab pos="1963420" algn="l"/>
              </a:tabLst>
            </a:pPr>
            <a:r>
              <a:rPr sz="1800" b="1" spc="-25" dirty="0">
                <a:latin typeface="Times New Roman"/>
                <a:cs typeface="Times New Roman"/>
              </a:rPr>
              <a:t>из</a:t>
            </a:r>
            <a:r>
              <a:rPr sz="1800" b="1" dirty="0">
                <a:latin typeface="Times New Roman"/>
                <a:cs typeface="Times New Roman"/>
              </a:rPr>
              <a:t>	</a:t>
            </a:r>
            <a:r>
              <a:rPr sz="1800" b="1" spc="-10" dirty="0">
                <a:latin typeface="Times New Roman"/>
                <a:cs typeface="Times New Roman"/>
              </a:rPr>
              <a:t>грандиозных</a:t>
            </a:r>
            <a:r>
              <a:rPr sz="1800" b="1" dirty="0">
                <a:latin typeface="Times New Roman"/>
                <a:cs typeface="Times New Roman"/>
              </a:rPr>
              <a:t>	</a:t>
            </a:r>
            <a:r>
              <a:rPr sz="1800" b="1" spc="-20" dirty="0">
                <a:latin typeface="Times New Roman"/>
                <a:cs typeface="Times New Roman"/>
              </a:rPr>
              <a:t>битв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79093" y="4810505"/>
            <a:ext cx="37312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051560" algn="l"/>
                <a:tab pos="2772410" algn="l"/>
                <a:tab pos="3603625" algn="l"/>
              </a:tabLst>
            </a:pPr>
            <a:r>
              <a:rPr sz="1800" b="1" spc="-10" dirty="0">
                <a:latin typeface="Times New Roman"/>
                <a:cs typeface="Times New Roman"/>
              </a:rPr>
              <a:t>Великой</a:t>
            </a:r>
            <a:r>
              <a:rPr sz="1800" b="1" dirty="0">
                <a:latin typeface="Times New Roman"/>
                <a:cs typeface="Times New Roman"/>
              </a:rPr>
              <a:t>	</a:t>
            </a:r>
            <a:r>
              <a:rPr sz="1800" b="1" spc="-10" dirty="0">
                <a:latin typeface="Times New Roman"/>
                <a:cs typeface="Times New Roman"/>
              </a:rPr>
              <a:t>Отечественной</a:t>
            </a:r>
            <a:r>
              <a:rPr sz="1800" b="1" dirty="0">
                <a:latin typeface="Times New Roman"/>
                <a:cs typeface="Times New Roman"/>
              </a:rPr>
              <a:t>	</a:t>
            </a:r>
            <a:r>
              <a:rPr sz="1800" b="1" spc="-10" dirty="0">
                <a:latin typeface="Times New Roman"/>
                <a:cs typeface="Times New Roman"/>
              </a:rPr>
              <a:t>войны</a:t>
            </a:r>
            <a:r>
              <a:rPr sz="1800" b="1" dirty="0">
                <a:latin typeface="Times New Roman"/>
                <a:cs typeface="Times New Roman"/>
              </a:rPr>
              <a:t>	</a:t>
            </a:r>
            <a:r>
              <a:rPr sz="1800" b="1" spc="-50" dirty="0">
                <a:latin typeface="Times New Roman"/>
                <a:cs typeface="Times New Roman"/>
              </a:rPr>
              <a:t>– </a:t>
            </a:r>
            <a:r>
              <a:rPr sz="1800" b="1" dirty="0">
                <a:latin typeface="Times New Roman"/>
                <a:cs typeface="Times New Roman"/>
              </a:rPr>
              <a:t>битва</a:t>
            </a:r>
            <a:r>
              <a:rPr sz="1800" b="1" spc="-3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за</a:t>
            </a:r>
            <a:r>
              <a:rPr sz="1800" b="1" spc="-40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Берлин</a:t>
            </a:r>
            <a:r>
              <a:rPr sz="1800" spc="-10" dirty="0"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108447" y="194979"/>
            <a:ext cx="3770377" cy="2841751"/>
            <a:chOff x="4916423" y="60960"/>
            <a:chExt cx="4227830" cy="3074035"/>
          </a:xfrm>
        </p:grpSpPr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16423" y="60960"/>
              <a:ext cx="4227576" cy="307390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109209" y="233934"/>
              <a:ext cx="3927475" cy="2735580"/>
            </a:xfrm>
            <a:custGeom>
              <a:avLst/>
              <a:gdLst/>
              <a:ahLst/>
              <a:cxnLst/>
              <a:rect l="l" t="t" r="r" b="b"/>
              <a:pathLst>
                <a:path w="3927475" h="2735580">
                  <a:moveTo>
                    <a:pt x="1963673" y="0"/>
                  </a:moveTo>
                  <a:lnTo>
                    <a:pt x="1500123" y="1044956"/>
                  </a:lnTo>
                  <a:lnTo>
                    <a:pt x="0" y="1044956"/>
                  </a:lnTo>
                  <a:lnTo>
                    <a:pt x="1213612" y="1690624"/>
                  </a:lnTo>
                  <a:lnTo>
                    <a:pt x="750062" y="2735580"/>
                  </a:lnTo>
                  <a:lnTo>
                    <a:pt x="1963673" y="2089785"/>
                  </a:lnTo>
                  <a:lnTo>
                    <a:pt x="3177286" y="2735580"/>
                  </a:lnTo>
                  <a:lnTo>
                    <a:pt x="2713736" y="1690624"/>
                  </a:lnTo>
                  <a:lnTo>
                    <a:pt x="3927347" y="1044956"/>
                  </a:lnTo>
                  <a:lnTo>
                    <a:pt x="2427223" y="1044956"/>
                  </a:lnTo>
                  <a:lnTo>
                    <a:pt x="1963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109209" y="233934"/>
              <a:ext cx="3927475" cy="2735580"/>
            </a:xfrm>
            <a:custGeom>
              <a:avLst/>
              <a:gdLst/>
              <a:ahLst/>
              <a:cxnLst/>
              <a:rect l="l" t="t" r="r" b="b"/>
              <a:pathLst>
                <a:path w="3927475" h="2735580">
                  <a:moveTo>
                    <a:pt x="0" y="1044956"/>
                  </a:moveTo>
                  <a:lnTo>
                    <a:pt x="1500123" y="1044956"/>
                  </a:lnTo>
                  <a:lnTo>
                    <a:pt x="1963673" y="0"/>
                  </a:lnTo>
                  <a:lnTo>
                    <a:pt x="2427223" y="1044956"/>
                  </a:lnTo>
                  <a:lnTo>
                    <a:pt x="3927347" y="1044956"/>
                  </a:lnTo>
                  <a:lnTo>
                    <a:pt x="2713736" y="1690624"/>
                  </a:lnTo>
                  <a:lnTo>
                    <a:pt x="3177286" y="2735580"/>
                  </a:lnTo>
                  <a:lnTo>
                    <a:pt x="1963673" y="2089785"/>
                  </a:lnTo>
                  <a:lnTo>
                    <a:pt x="750062" y="2735580"/>
                  </a:lnTo>
                  <a:lnTo>
                    <a:pt x="1213612" y="1690624"/>
                  </a:lnTo>
                  <a:lnTo>
                    <a:pt x="0" y="1044956"/>
                  </a:lnTo>
                  <a:close/>
                </a:path>
              </a:pathLst>
            </a:custGeom>
            <a:ln w="254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A3A20B1E-7B87-4B90-A3F6-29B4C19D3D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0345" y="3124200"/>
            <a:ext cx="4544269" cy="313558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6287655" y="1346240"/>
            <a:ext cx="1411733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5134" marR="103505" indent="-330835">
              <a:lnSpc>
                <a:spcPct val="100000"/>
              </a:lnSpc>
              <a:spcBef>
                <a:spcPts val="100"/>
              </a:spcBef>
            </a:pPr>
            <a:r>
              <a:rPr spc="-45" dirty="0">
                <a:latin typeface="Segoe Print" pitchFamily="2" charset="0"/>
              </a:rPr>
              <a:t>БИТВА </a:t>
            </a:r>
            <a:r>
              <a:rPr spc="-25" dirty="0">
                <a:latin typeface="Segoe Print" pitchFamily="2" charset="0"/>
              </a:rPr>
              <a:t>ЗА</a:t>
            </a:r>
          </a:p>
          <a:p>
            <a:pPr marL="12700">
              <a:lnSpc>
                <a:spcPct val="100000"/>
              </a:lnSpc>
            </a:pPr>
            <a:r>
              <a:rPr spc="-60" dirty="0">
                <a:latin typeface="Segoe Print" pitchFamily="2" charset="0"/>
              </a:rPr>
              <a:t>БЕРЛИН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3398" y="2"/>
            <a:ext cx="9167397" cy="693419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447800" y="381000"/>
            <a:ext cx="72346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Segoe Script" pitchFamily="34" charset="0"/>
              </a:rPr>
              <a:t>Этапы битвы за Берлин</a:t>
            </a:r>
            <a:endParaRPr lang="ru-RU" sz="4000" b="1" dirty="0">
              <a:latin typeface="Segoe Script" pitchFamily="34" charset="0"/>
            </a:endParaRPr>
          </a:p>
        </p:txBody>
      </p:sp>
      <p:sp>
        <p:nvSpPr>
          <p:cNvPr id="14" name="Волна 13">
            <a:extLst>
              <a:ext uri="{FF2B5EF4-FFF2-40B4-BE49-F238E27FC236}">
                <a16:creationId xmlns:a16="http://schemas.microsoft.com/office/drawing/2014/main" xmlns="" id="{BF8C61BE-7CC7-4500-ADFE-27633785CDC1}"/>
              </a:ext>
            </a:extLst>
          </p:cNvPr>
          <p:cNvSpPr/>
          <p:nvPr/>
        </p:nvSpPr>
        <p:spPr>
          <a:xfrm>
            <a:off x="1143000" y="1219200"/>
            <a:ext cx="3200400" cy="2209801"/>
          </a:xfrm>
          <a:prstGeom prst="wave">
            <a:avLst/>
          </a:prstGeom>
          <a:ln w="76200">
            <a:solidFill>
              <a:srgbClr val="99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 Black" panose="020B0A04020102020204" pitchFamily="34" charset="0"/>
              </a:rPr>
              <a:t>Первый этап: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Arial Black" panose="020B0A04020102020204" pitchFamily="34" charset="0"/>
              </a:rPr>
              <a:t>   </a:t>
            </a:r>
            <a:r>
              <a:rPr lang="ru-RU" sz="1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16 </a:t>
            </a:r>
            <a:r>
              <a:rPr lang="ru-RU" sz="1600" dirty="0">
                <a:solidFill>
                  <a:srgbClr val="002060"/>
                </a:solidFill>
                <a:latin typeface="Arial Black" panose="020B0A04020102020204" pitchFamily="34" charset="0"/>
              </a:rPr>
              <a:t>апреля  – 20 апреля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Arial Black" panose="020B0A04020102020204" pitchFamily="34" charset="0"/>
              </a:rPr>
              <a:t>(Прорыв обороны на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Arial Black" panose="020B0A04020102020204" pitchFamily="34" charset="0"/>
              </a:rPr>
              <a:t>   </a:t>
            </a:r>
            <a:r>
              <a:rPr lang="ru-RU" sz="1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Одере </a:t>
            </a:r>
            <a:r>
              <a:rPr lang="ru-RU" sz="1600" dirty="0">
                <a:solidFill>
                  <a:srgbClr val="002060"/>
                </a:solidFill>
                <a:latin typeface="Arial Black" panose="020B0A04020102020204" pitchFamily="34" charset="0"/>
              </a:rPr>
              <a:t>и </a:t>
            </a:r>
            <a:r>
              <a:rPr lang="ru-RU" sz="16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Нейсе</a:t>
            </a:r>
            <a:r>
              <a:rPr lang="ru-RU" sz="1600" dirty="0">
                <a:solidFill>
                  <a:srgbClr val="002060"/>
                </a:solidFill>
                <a:latin typeface="Arial Black" panose="020B0A04020102020204" pitchFamily="34" charset="0"/>
              </a:rPr>
              <a:t>)</a:t>
            </a:r>
          </a:p>
        </p:txBody>
      </p:sp>
      <p:sp>
        <p:nvSpPr>
          <p:cNvPr id="16" name="Волна 15">
            <a:extLst>
              <a:ext uri="{FF2B5EF4-FFF2-40B4-BE49-F238E27FC236}">
                <a16:creationId xmlns:a16="http://schemas.microsoft.com/office/drawing/2014/main" xmlns="" id="{97703A98-F698-4DF4-AE78-8958085E717F}"/>
              </a:ext>
            </a:extLst>
          </p:cNvPr>
          <p:cNvSpPr/>
          <p:nvPr/>
        </p:nvSpPr>
        <p:spPr>
          <a:xfrm>
            <a:off x="5173054" y="1447800"/>
            <a:ext cx="3200399" cy="2286000"/>
          </a:xfrm>
          <a:prstGeom prst="wave">
            <a:avLst/>
          </a:prstGeom>
          <a:ln w="57150">
            <a:solidFill>
              <a:srgbClr val="99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B611E25B-DB23-450C-B42D-7BA44D30E94B}"/>
              </a:ext>
            </a:extLst>
          </p:cNvPr>
          <p:cNvSpPr/>
          <p:nvPr/>
        </p:nvSpPr>
        <p:spPr>
          <a:xfrm>
            <a:off x="4722362" y="1914486"/>
            <a:ext cx="39515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 </a:t>
            </a:r>
            <a:r>
              <a:rPr lang="ru-RU" sz="1600" b="1" dirty="0">
                <a:solidFill>
                  <a:srgbClr val="002060"/>
                </a:solidFill>
                <a:latin typeface="Arial Black" panose="020B0A04020102020204" pitchFamily="34" charset="0"/>
              </a:rPr>
              <a:t>Второй этап: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Arial Black" panose="020B0A04020102020204" pitchFamily="34" charset="0"/>
              </a:rPr>
              <a:t>     19 апреля – 25 апреля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Arial Black" panose="020B0A04020102020204" pitchFamily="34" charset="0"/>
              </a:rPr>
              <a:t> (окружение гитлеровских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Arial Black" panose="020B0A04020102020204" pitchFamily="34" charset="0"/>
              </a:rPr>
              <a:t>  войск в районе Берлина)</a:t>
            </a:r>
          </a:p>
        </p:txBody>
      </p:sp>
      <p:sp>
        <p:nvSpPr>
          <p:cNvPr id="18" name="Волна 17">
            <a:extLst>
              <a:ext uri="{FF2B5EF4-FFF2-40B4-BE49-F238E27FC236}">
                <a16:creationId xmlns:a16="http://schemas.microsoft.com/office/drawing/2014/main" xmlns="" id="{80888BD9-BAF0-459C-A1D3-5B1CF7A56AD9}"/>
              </a:ext>
            </a:extLst>
          </p:cNvPr>
          <p:cNvSpPr/>
          <p:nvPr/>
        </p:nvSpPr>
        <p:spPr>
          <a:xfrm>
            <a:off x="3114231" y="3810000"/>
            <a:ext cx="3502180" cy="2030139"/>
          </a:xfrm>
          <a:prstGeom prst="wave">
            <a:avLst/>
          </a:prstGeom>
          <a:ln w="57150">
            <a:solidFill>
              <a:srgbClr val="99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2E27E6CB-A96F-4E97-9B7E-E8302DB33D9C}"/>
              </a:ext>
            </a:extLst>
          </p:cNvPr>
          <p:cNvSpPr/>
          <p:nvPr/>
        </p:nvSpPr>
        <p:spPr>
          <a:xfrm>
            <a:off x="2339057" y="4343691"/>
            <a:ext cx="4406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    Третий </a:t>
            </a:r>
            <a:r>
              <a:rPr lang="ru-RU" sz="1600" b="1" dirty="0">
                <a:solidFill>
                  <a:srgbClr val="002060"/>
                </a:solidFill>
                <a:latin typeface="Arial Black" panose="020B0A04020102020204" pitchFamily="34" charset="0"/>
              </a:rPr>
              <a:t>этап: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Arial Black" panose="020B0A04020102020204" pitchFamily="34" charset="0"/>
              </a:rPr>
              <a:t>        25 апреля – 8 мая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Arial Black" panose="020B0A04020102020204" pitchFamily="34" charset="0"/>
              </a:rPr>
              <a:t>        (штурм Берлина)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92" y="0"/>
            <a:ext cx="9131808" cy="685799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90600" y="1371600"/>
            <a:ext cx="3429000" cy="3363100"/>
          </a:xfrm>
          <a:prstGeom prst="rect">
            <a:avLst/>
          </a:prstGeom>
          <a:solidFill>
            <a:srgbClr val="EDEBE0"/>
          </a:solidFill>
          <a:ln w="25400">
            <a:solidFill>
              <a:srgbClr val="C0000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5"/>
              </a:spcBef>
            </a:pPr>
            <a:r>
              <a:rPr sz="1800" b="1" i="1" dirty="0">
                <a:latin typeface="Times New Roman"/>
                <a:cs typeface="Times New Roman"/>
              </a:rPr>
              <a:t>В</a:t>
            </a:r>
            <a:r>
              <a:rPr sz="1800" b="1" i="1" spc="-45" dirty="0">
                <a:latin typeface="Times New Roman"/>
                <a:cs typeface="Times New Roman"/>
              </a:rPr>
              <a:t> </a:t>
            </a:r>
            <a:r>
              <a:rPr sz="1800" b="1" i="1" spc="-20" dirty="0">
                <a:latin typeface="Times New Roman"/>
                <a:cs typeface="Times New Roman"/>
              </a:rPr>
              <a:t>Берлинской </a:t>
            </a:r>
            <a:r>
              <a:rPr sz="1800" b="1" i="1" spc="-10" dirty="0">
                <a:latin typeface="Times New Roman"/>
                <a:cs typeface="Times New Roman"/>
              </a:rPr>
              <a:t>наступательной</a:t>
            </a:r>
            <a:r>
              <a:rPr sz="1800" b="1" i="1" spc="-45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операции</a:t>
            </a:r>
            <a:r>
              <a:rPr sz="1800" b="1" i="1" spc="-20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приняли</a:t>
            </a:r>
            <a:r>
              <a:rPr sz="1800" b="1" i="1" spc="-25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участие</a:t>
            </a:r>
            <a:r>
              <a:rPr sz="1800" b="1" i="1" spc="-40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три</a:t>
            </a:r>
            <a:r>
              <a:rPr sz="1800" b="1" i="1" spc="-40" dirty="0">
                <a:latin typeface="Times New Roman"/>
                <a:cs typeface="Times New Roman"/>
              </a:rPr>
              <a:t> </a:t>
            </a:r>
            <a:r>
              <a:rPr sz="1800" b="1" i="1" spc="-10" dirty="0">
                <a:latin typeface="Times New Roman"/>
                <a:cs typeface="Times New Roman"/>
              </a:rPr>
              <a:t>фронта:</a:t>
            </a:r>
            <a:endParaRPr sz="18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buSzPct val="91666"/>
              <a:tabLst>
                <a:tab pos="189865" algn="l"/>
              </a:tabLst>
            </a:pPr>
            <a:r>
              <a:rPr lang="ru-RU" b="1" dirty="0" smtClean="0">
                <a:latin typeface="Times New Roman"/>
                <a:cs typeface="Times New Roman"/>
              </a:rPr>
              <a:t>1-</a:t>
            </a:r>
            <a:r>
              <a:rPr sz="1800" b="1" dirty="0" smtClean="0">
                <a:latin typeface="Times New Roman"/>
                <a:cs typeface="Times New Roman"/>
              </a:rPr>
              <a:t>й</a:t>
            </a:r>
            <a:r>
              <a:rPr sz="1800" b="1" spc="-70" dirty="0" smtClean="0">
                <a:latin typeface="Times New Roman"/>
                <a:cs typeface="Times New Roman"/>
              </a:rPr>
              <a:t> </a:t>
            </a:r>
            <a:r>
              <a:rPr sz="1800" b="1" spc="-10" dirty="0" err="1">
                <a:latin typeface="Times New Roman"/>
                <a:cs typeface="Times New Roman"/>
              </a:rPr>
              <a:t>Белорусский</a:t>
            </a:r>
            <a:r>
              <a:rPr sz="1800" b="1" spc="-30" dirty="0">
                <a:latin typeface="Times New Roman"/>
                <a:cs typeface="Times New Roman"/>
              </a:rPr>
              <a:t> </a:t>
            </a:r>
            <a:endParaRPr lang="ru-RU" sz="1800" b="1" spc="-30" dirty="0" smtClean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buSzPct val="91666"/>
              <a:tabLst>
                <a:tab pos="189865" algn="l"/>
              </a:tabLst>
            </a:pPr>
            <a:r>
              <a:rPr sz="1800" spc="-10" dirty="0" smtClean="0">
                <a:latin typeface="Times New Roman"/>
                <a:cs typeface="Times New Roman"/>
              </a:rPr>
              <a:t>(</a:t>
            </a:r>
            <a:r>
              <a:rPr sz="1800" spc="-10" dirty="0" err="1">
                <a:latin typeface="Times New Roman"/>
                <a:cs typeface="Times New Roman"/>
              </a:rPr>
              <a:t>командующий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фронтом</a:t>
            </a:r>
            <a:endParaRPr lang="ru-RU" sz="1800" dirty="0" smtClean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buSzPct val="91666"/>
              <a:tabLst>
                <a:tab pos="189865" algn="l"/>
              </a:tabLst>
            </a:pPr>
            <a:r>
              <a:rPr sz="1800" spc="-40" dirty="0" smtClean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маршал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lang="ru-RU" sz="1800" spc="-30" dirty="0" smtClean="0">
                <a:latin typeface="Times New Roman"/>
                <a:cs typeface="Times New Roman"/>
              </a:rPr>
              <a:t> </a:t>
            </a:r>
            <a:r>
              <a:rPr sz="1800" spc="-105" dirty="0" smtClean="0">
                <a:latin typeface="Times New Roman"/>
                <a:cs typeface="Times New Roman"/>
              </a:rPr>
              <a:t>Г</a:t>
            </a:r>
            <a:r>
              <a:rPr sz="1800" spc="-105" dirty="0">
                <a:latin typeface="Times New Roman"/>
                <a:cs typeface="Times New Roman"/>
              </a:rPr>
              <a:t>.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К.</a:t>
            </a:r>
            <a:r>
              <a:rPr sz="1800" spc="38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Жуков)</a:t>
            </a:r>
            <a:endParaRPr sz="18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buSzPct val="91666"/>
              <a:tabLst>
                <a:tab pos="189865" algn="l"/>
              </a:tabLst>
            </a:pPr>
            <a:r>
              <a:rPr lang="ru-RU" sz="1800" b="1" dirty="0" smtClean="0">
                <a:latin typeface="Times New Roman"/>
                <a:cs typeface="Times New Roman"/>
              </a:rPr>
              <a:t>2-</a:t>
            </a:r>
            <a:r>
              <a:rPr sz="1800" b="1" dirty="0" smtClean="0">
                <a:latin typeface="Times New Roman"/>
                <a:cs typeface="Times New Roman"/>
              </a:rPr>
              <a:t>й</a:t>
            </a:r>
            <a:r>
              <a:rPr sz="1800" b="1" spc="-45" dirty="0" smtClean="0">
                <a:latin typeface="Times New Roman"/>
                <a:cs typeface="Times New Roman"/>
              </a:rPr>
              <a:t> </a:t>
            </a:r>
            <a:r>
              <a:rPr lang="ru-RU" sz="1800" b="1" spc="-10" dirty="0" smtClean="0">
                <a:latin typeface="Times New Roman"/>
                <a:cs typeface="Times New Roman"/>
              </a:rPr>
              <a:t>Белорусский</a:t>
            </a:r>
            <a:r>
              <a:rPr sz="1800" b="1" spc="-30" dirty="0" smtClean="0">
                <a:latin typeface="Times New Roman"/>
                <a:cs typeface="Times New Roman"/>
              </a:rPr>
              <a:t> </a:t>
            </a:r>
            <a:endParaRPr lang="ru-RU" sz="1800" b="1" spc="-30" dirty="0" smtClean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buSzPct val="91666"/>
              <a:tabLst>
                <a:tab pos="189865" algn="l"/>
              </a:tabLst>
            </a:pPr>
            <a:r>
              <a:rPr sz="1800" spc="-10" dirty="0" smtClean="0">
                <a:latin typeface="Times New Roman"/>
                <a:cs typeface="Times New Roman"/>
              </a:rPr>
              <a:t>(</a:t>
            </a:r>
            <a:r>
              <a:rPr sz="1800" spc="-10" dirty="0">
                <a:latin typeface="Times New Roman"/>
                <a:cs typeface="Times New Roman"/>
              </a:rPr>
              <a:t>командующий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фронтом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endParaRPr lang="ru-RU" sz="1800" spc="-50" dirty="0" smtClean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buSzPct val="91666"/>
              <a:tabLst>
                <a:tab pos="189865" algn="l"/>
              </a:tabLst>
            </a:pPr>
            <a:r>
              <a:rPr sz="1800" dirty="0" err="1" smtClean="0">
                <a:latin typeface="Times New Roman"/>
                <a:cs typeface="Times New Roman"/>
              </a:rPr>
              <a:t>маршал</a:t>
            </a:r>
            <a:r>
              <a:rPr sz="1800" spc="-35" dirty="0" smtClean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К</a:t>
            </a:r>
            <a:r>
              <a:rPr sz="1800" dirty="0">
                <a:latin typeface="Times New Roman"/>
                <a:cs typeface="Times New Roman"/>
              </a:rPr>
              <a:t>.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К.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Рокоссовский)</a:t>
            </a:r>
            <a:endParaRPr sz="18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1800" b="1" spc="-10" dirty="0" smtClean="0">
                <a:latin typeface="Times New Roman"/>
                <a:cs typeface="Times New Roman"/>
              </a:rPr>
              <a:t>1</a:t>
            </a:r>
            <a:r>
              <a:rPr sz="1800" b="1" spc="-10" dirty="0" smtClean="0">
                <a:latin typeface="Times New Roman"/>
                <a:cs typeface="Times New Roman"/>
              </a:rPr>
              <a:t>-</a:t>
            </a:r>
            <a:r>
              <a:rPr sz="1800" b="1" dirty="0" smtClean="0">
                <a:latin typeface="Times New Roman"/>
                <a:cs typeface="Times New Roman"/>
              </a:rPr>
              <a:t>й</a:t>
            </a:r>
            <a:r>
              <a:rPr sz="1800" b="1" spc="-45" dirty="0" smtClean="0">
                <a:latin typeface="Times New Roman"/>
                <a:cs typeface="Times New Roman"/>
              </a:rPr>
              <a:t> </a:t>
            </a:r>
            <a:r>
              <a:rPr sz="1800" b="1" spc="-10" dirty="0" err="1" smtClean="0">
                <a:latin typeface="Times New Roman"/>
                <a:cs typeface="Times New Roman"/>
              </a:rPr>
              <a:t>Украинский</a:t>
            </a:r>
            <a:endParaRPr lang="ru-RU" sz="1800" b="1" spc="-10" dirty="0" smtClean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b="1" spc="-15" dirty="0" smtClean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(командующий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фронтом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endParaRPr lang="ru-RU" sz="1800" spc="-35" dirty="0" smtClean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dirty="0" err="1" smtClean="0">
                <a:latin typeface="Times New Roman"/>
                <a:cs typeface="Times New Roman"/>
              </a:rPr>
              <a:t>маршал</a:t>
            </a:r>
            <a:r>
              <a:rPr sz="1800" spc="-5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И.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С.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Конев).</a:t>
            </a:r>
            <a:endParaRPr sz="1800" dirty="0">
              <a:latin typeface="Times New Roman"/>
              <a:cs typeface="Times New Roman"/>
            </a:endParaRPr>
          </a:p>
        </p:txBody>
      </p:sp>
      <p:pic>
        <p:nvPicPr>
          <p:cNvPr id="14" name="Picture 2" descr="http://www.grandars.ru/images/1/review/id/703/2c3fb7bc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1" y="380999"/>
            <a:ext cx="40386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590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56510" y="406145"/>
            <a:ext cx="4392295" cy="553720"/>
          </a:xfrm>
          <a:prstGeom prst="rect">
            <a:avLst/>
          </a:prstGeom>
          <a:solidFill>
            <a:srgbClr val="EDEBE0"/>
          </a:solidFill>
          <a:ln w="38100">
            <a:solidFill>
              <a:srgbClr val="C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80"/>
              </a:spcBef>
            </a:pPr>
            <a:r>
              <a:rPr sz="3000" dirty="0">
                <a:solidFill>
                  <a:srgbClr val="C00000"/>
                </a:solidFill>
                <a:latin typeface="Calibri"/>
                <a:cs typeface="Calibri"/>
              </a:rPr>
              <a:t>Маршалы</a:t>
            </a:r>
            <a:r>
              <a:rPr sz="3000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C00000"/>
                </a:solidFill>
              </a:rPr>
              <a:t>Победы</a:t>
            </a:r>
            <a:endParaRPr sz="3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32560" y="975360"/>
            <a:ext cx="7145274" cy="490956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803654" y="4510278"/>
            <a:ext cx="6408420" cy="891540"/>
          </a:xfrm>
          <a:prstGeom prst="rect">
            <a:avLst/>
          </a:prstGeom>
          <a:solidFill>
            <a:srgbClr val="EDEBE0"/>
          </a:solidFill>
          <a:ln w="38100">
            <a:solidFill>
              <a:srgbClr val="C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«Никакого</a:t>
            </a:r>
            <a:r>
              <a:rPr sz="1800" b="1" spc="-6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перемирия!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Только</a:t>
            </a:r>
            <a:r>
              <a:rPr sz="1800" b="1" spc="-8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безоговорочная</a:t>
            </a:r>
            <a:r>
              <a:rPr sz="1800" b="1" spc="-6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капитуляция!»</a:t>
            </a:r>
            <a:endParaRPr sz="1800">
              <a:latin typeface="Times New Roman"/>
              <a:cs typeface="Times New Roman"/>
            </a:endParaRPr>
          </a:p>
          <a:p>
            <a:pPr marL="4258310" algn="ctr">
              <a:lnSpc>
                <a:spcPct val="100000"/>
              </a:lnSpc>
              <a:spcBef>
                <a:spcPts val="10"/>
              </a:spcBef>
            </a:pPr>
            <a:r>
              <a:rPr sz="1600" i="1" spc="-35" dirty="0">
                <a:solidFill>
                  <a:srgbClr val="C00000"/>
                </a:solidFill>
                <a:latin typeface="Times New Roman"/>
                <a:cs typeface="Times New Roman"/>
              </a:rPr>
              <a:t>Г.</a:t>
            </a:r>
            <a:r>
              <a:rPr sz="1600" i="1" spc="-4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600" i="1" dirty="0">
                <a:solidFill>
                  <a:srgbClr val="C00000"/>
                </a:solidFill>
                <a:latin typeface="Times New Roman"/>
                <a:cs typeface="Times New Roman"/>
              </a:rPr>
              <a:t>К.</a:t>
            </a:r>
            <a:r>
              <a:rPr sz="1600" i="1" spc="-4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600" i="1" spc="-10" dirty="0">
                <a:solidFill>
                  <a:srgbClr val="C00000"/>
                </a:solidFill>
                <a:latin typeface="Times New Roman"/>
                <a:cs typeface="Times New Roman"/>
              </a:rPr>
              <a:t>Жуков.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3524F448-D948-40B7-9E2B-8BFC828CF06F}"/>
              </a:ext>
            </a:extLst>
          </p:cNvPr>
          <p:cNvSpPr txBox="1">
            <a:spLocks/>
          </p:cNvSpPr>
          <p:nvPr/>
        </p:nvSpPr>
        <p:spPr>
          <a:xfrm>
            <a:off x="914400" y="990600"/>
            <a:ext cx="4191000" cy="4419600"/>
          </a:xfrm>
          <a:prstGeom prst="rect">
            <a:avLst/>
          </a:prstGeom>
          <a:solidFill>
            <a:schemeClr val="bg2"/>
          </a:solidFill>
          <a:ln w="57150" cap="flat" cmpd="sng" algn="ctr">
            <a:solidFill>
              <a:srgbClr val="99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normAutofit fontScale="25000" lnSpcReduction="20000"/>
          </a:bodyPr>
          <a:lstStyle>
            <a:lvl1pPr marL="0">
              <a:defRPr sz="2000" b="0" i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ru-RU" sz="8000" b="1" dirty="0" smtClean="0"/>
              <a:t>16 апреля </a:t>
            </a:r>
            <a:r>
              <a:rPr lang="ru-RU" sz="8000" b="1" dirty="0" smtClean="0"/>
              <a:t>5часов </a:t>
            </a:r>
            <a:r>
              <a:rPr lang="ru-RU" sz="8000" b="1" dirty="0" smtClean="0"/>
              <a:t>утра – войска 1-го Белорусского фронта начали наступление. </a:t>
            </a:r>
          </a:p>
          <a:p>
            <a:pPr algn="ctr">
              <a:lnSpc>
                <a:spcPct val="120000"/>
              </a:lnSpc>
            </a:pPr>
            <a:r>
              <a:rPr lang="ru-RU" sz="8000" b="1" dirty="0" smtClean="0"/>
              <a:t>К 18 апреля заняли </a:t>
            </a:r>
            <a:r>
              <a:rPr lang="ru-RU" sz="8000" b="1" dirty="0" err="1" smtClean="0"/>
              <a:t>Зееловские</a:t>
            </a:r>
            <a:r>
              <a:rPr lang="ru-RU" sz="8000" b="1" dirty="0" smtClean="0"/>
              <a:t> высоты.</a:t>
            </a:r>
          </a:p>
          <a:p>
            <a:pPr algn="ctr">
              <a:lnSpc>
                <a:spcPct val="120000"/>
              </a:lnSpc>
            </a:pPr>
            <a:r>
              <a:rPr lang="ru-RU" sz="8000" b="1" dirty="0" smtClean="0"/>
              <a:t>16 апреля 6часов утра – войска 1-го Украинского фронта начали  наступление в район р. </a:t>
            </a:r>
            <a:r>
              <a:rPr lang="ru-RU" sz="8000" b="1" dirty="0" err="1" smtClean="0"/>
              <a:t>Шпрея</a:t>
            </a:r>
            <a:r>
              <a:rPr lang="ru-RU" sz="8000" b="1" dirty="0" smtClean="0"/>
              <a:t>. Использовали дымовую завесу.</a:t>
            </a:r>
          </a:p>
          <a:p>
            <a:pPr algn="ctr">
              <a:lnSpc>
                <a:spcPct val="120000"/>
              </a:lnSpc>
            </a:pPr>
            <a:r>
              <a:rPr lang="ru-RU" sz="8000" b="1" dirty="0" smtClean="0"/>
              <a:t>К 17 апреля форсировали реку и</a:t>
            </a:r>
          </a:p>
          <a:p>
            <a:pPr algn="ctr">
              <a:lnSpc>
                <a:spcPct val="120000"/>
              </a:lnSpc>
            </a:pPr>
            <a:r>
              <a:rPr lang="ru-RU" sz="8000" b="1" dirty="0" smtClean="0"/>
              <a:t>вышли к Берлину. </a:t>
            </a:r>
          </a:p>
          <a:p>
            <a:pPr algn="ctr">
              <a:lnSpc>
                <a:spcPct val="120000"/>
              </a:lnSpc>
            </a:pPr>
            <a:r>
              <a:rPr lang="ru-RU" sz="8000" b="1" dirty="0" smtClean="0"/>
              <a:t>18 апреля – перешел в наступление</a:t>
            </a:r>
          </a:p>
          <a:p>
            <a:pPr algn="ctr">
              <a:lnSpc>
                <a:spcPct val="120000"/>
              </a:lnSpc>
            </a:pPr>
            <a:r>
              <a:rPr lang="ru-RU" sz="8000" b="1" dirty="0" smtClean="0"/>
              <a:t>2-ой Белорусский фронт. </a:t>
            </a:r>
          </a:p>
          <a:p>
            <a:pPr algn="ctr">
              <a:lnSpc>
                <a:spcPct val="120000"/>
              </a:lnSpc>
            </a:pPr>
            <a:r>
              <a:rPr lang="ru-RU" sz="8000" b="1" dirty="0" smtClean="0"/>
              <a:t>19 апреля форсировали Ост-Одер.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17AB706-B265-496E-8EE7-5389E77E7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533400"/>
            <a:ext cx="36322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80B08A0-6BA8-4F75-A53A-814AC12EC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3200400"/>
            <a:ext cx="3632200" cy="2729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92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28877" y="3929634"/>
              <a:ext cx="7644765" cy="2032000"/>
            </a:xfrm>
            <a:custGeom>
              <a:avLst/>
              <a:gdLst/>
              <a:ahLst/>
              <a:cxnLst/>
              <a:rect l="l" t="t" r="r" b="b"/>
              <a:pathLst>
                <a:path w="7644765" h="2032000">
                  <a:moveTo>
                    <a:pt x="7644383" y="0"/>
                  </a:moveTo>
                  <a:lnTo>
                    <a:pt x="0" y="0"/>
                  </a:lnTo>
                  <a:lnTo>
                    <a:pt x="0" y="2031492"/>
                  </a:lnTo>
                  <a:lnTo>
                    <a:pt x="7644383" y="2031492"/>
                  </a:lnTo>
                  <a:lnTo>
                    <a:pt x="7644383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8877" y="3929634"/>
              <a:ext cx="7644765" cy="2032000"/>
            </a:xfrm>
            <a:custGeom>
              <a:avLst/>
              <a:gdLst/>
              <a:ahLst/>
              <a:cxnLst/>
              <a:rect l="l" t="t" r="r" b="b"/>
              <a:pathLst>
                <a:path w="7644765" h="2032000">
                  <a:moveTo>
                    <a:pt x="0" y="2031492"/>
                  </a:moveTo>
                  <a:lnTo>
                    <a:pt x="7644383" y="2031492"/>
                  </a:lnTo>
                  <a:lnTo>
                    <a:pt x="7644383" y="0"/>
                  </a:lnTo>
                  <a:lnTo>
                    <a:pt x="0" y="0"/>
                  </a:lnTo>
                  <a:lnTo>
                    <a:pt x="0" y="2031492"/>
                  </a:lnTo>
                  <a:close/>
                </a:path>
              </a:pathLst>
            </a:custGeom>
            <a:ln w="25399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007465" y="3955542"/>
            <a:ext cx="7488555" cy="194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Для</a:t>
            </a:r>
            <a:r>
              <a:rPr sz="1800" spc="1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освещения</a:t>
            </a:r>
            <a:r>
              <a:rPr sz="1800" spc="1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впереди</a:t>
            </a:r>
            <a:r>
              <a:rPr sz="1800" spc="1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лежащей</a:t>
            </a:r>
            <a:r>
              <a:rPr sz="1800" spc="1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местности</a:t>
            </a:r>
            <a:r>
              <a:rPr sz="1800" spc="1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</a:t>
            </a:r>
            <a:r>
              <a:rPr sz="1800" spc="1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ослепления</a:t>
            </a:r>
            <a:r>
              <a:rPr sz="1800" spc="1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врага</a:t>
            </a:r>
            <a:r>
              <a:rPr sz="1800" spc="1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</a:t>
            </a:r>
            <a:r>
              <a:rPr sz="1800" spc="1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полосах </a:t>
            </a:r>
            <a:r>
              <a:rPr sz="1800" dirty="0">
                <a:latin typeface="Times New Roman"/>
                <a:cs typeface="Times New Roman"/>
              </a:rPr>
              <a:t>наступления</a:t>
            </a:r>
            <a:r>
              <a:rPr sz="1800" spc="28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намечалось</a:t>
            </a:r>
            <a:r>
              <a:rPr sz="1800" spc="290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использовать</a:t>
            </a:r>
            <a:r>
              <a:rPr sz="1800" spc="28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143</a:t>
            </a:r>
            <a:r>
              <a:rPr sz="1800" spc="29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прожекторных</a:t>
            </a:r>
            <a:r>
              <a:rPr sz="1800" spc="280" dirty="0">
                <a:latin typeface="Times New Roman"/>
                <a:cs typeface="Times New Roman"/>
              </a:rPr>
              <a:t>  </a:t>
            </a:r>
            <a:r>
              <a:rPr sz="1800" spc="-10" dirty="0">
                <a:latin typeface="Times New Roman"/>
                <a:cs typeface="Times New Roman"/>
              </a:rPr>
              <a:t>установки, </a:t>
            </a:r>
            <a:r>
              <a:rPr sz="1800" dirty="0">
                <a:latin typeface="Times New Roman"/>
                <a:cs typeface="Times New Roman"/>
              </a:rPr>
              <a:t>которые</a:t>
            </a:r>
            <a:r>
              <a:rPr sz="1800" spc="3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3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началом</a:t>
            </a:r>
            <a:r>
              <a:rPr sz="1800" spc="3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атаки</a:t>
            </a:r>
            <a:r>
              <a:rPr sz="1800" spc="3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пехоты</a:t>
            </a:r>
            <a:r>
              <a:rPr sz="1800" spc="3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должны</a:t>
            </a:r>
            <a:r>
              <a:rPr sz="1800" spc="3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были</a:t>
            </a:r>
            <a:r>
              <a:rPr sz="1800" spc="3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одновременно</a:t>
            </a:r>
            <a:r>
              <a:rPr sz="1800" spc="37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включить </a:t>
            </a:r>
            <a:r>
              <a:rPr sz="1800" dirty="0">
                <a:latin typeface="Times New Roman"/>
                <a:cs typeface="Times New Roman"/>
              </a:rPr>
              <a:t>свет.</a:t>
            </a:r>
            <a:r>
              <a:rPr sz="1800" spc="1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Операция</a:t>
            </a:r>
            <a:r>
              <a:rPr sz="1800" spc="1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продолжалась</a:t>
            </a:r>
            <a:r>
              <a:rPr sz="1800" spc="1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23</a:t>
            </a:r>
            <a:r>
              <a:rPr sz="1800" spc="1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дня,</a:t>
            </a:r>
            <a:r>
              <a:rPr sz="1800" spc="1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</a:t>
            </a:r>
            <a:r>
              <a:rPr sz="1800" spc="1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течение</a:t>
            </a:r>
            <a:r>
              <a:rPr sz="1800" spc="1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которых</a:t>
            </a:r>
            <a:r>
              <a:rPr sz="1800" spc="1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советские</a:t>
            </a:r>
            <a:r>
              <a:rPr sz="1800" spc="1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войска </a:t>
            </a:r>
            <a:r>
              <a:rPr sz="1800" dirty="0">
                <a:latin typeface="Times New Roman"/>
                <a:cs typeface="Times New Roman"/>
              </a:rPr>
              <a:t>продвинулись</a:t>
            </a:r>
            <a:r>
              <a:rPr sz="1800" spc="2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на</a:t>
            </a:r>
            <a:r>
              <a:rPr sz="1800" spc="2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расстояние</a:t>
            </a:r>
            <a:r>
              <a:rPr sz="1800" spc="229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от</a:t>
            </a:r>
            <a:r>
              <a:rPr sz="1800" spc="2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100</a:t>
            </a:r>
            <a:r>
              <a:rPr sz="1800" spc="2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до</a:t>
            </a:r>
            <a:r>
              <a:rPr sz="1800" spc="2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220</a:t>
            </a:r>
            <a:r>
              <a:rPr sz="1800" spc="2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км.</a:t>
            </a:r>
            <a:r>
              <a:rPr sz="1800" spc="25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2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первых</a:t>
            </a:r>
            <a:r>
              <a:rPr sz="1800" spc="2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часов</a:t>
            </a:r>
            <a:r>
              <a:rPr sz="1800" spc="2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сражения </a:t>
            </a:r>
            <a:r>
              <a:rPr sz="1800" dirty="0">
                <a:latin typeface="Times New Roman"/>
                <a:cs typeface="Times New Roman"/>
              </a:rPr>
              <a:t>гитлеровские</a:t>
            </a:r>
            <a:r>
              <a:rPr sz="1800" spc="70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войска,</a:t>
            </a:r>
            <a:r>
              <a:rPr sz="1800" spc="7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по</a:t>
            </a:r>
            <a:r>
              <a:rPr sz="1800" spc="70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воспоминаниям</a:t>
            </a:r>
            <a:r>
              <a:rPr sz="1800" spc="7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маршала</a:t>
            </a:r>
            <a:r>
              <a:rPr sz="1800" spc="7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Г.К.</a:t>
            </a:r>
            <a:r>
              <a:rPr sz="1800" spc="6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Жукова,</a:t>
            </a:r>
            <a:r>
              <a:rPr sz="1800" spc="80" dirty="0">
                <a:latin typeface="Times New Roman"/>
                <a:cs typeface="Times New Roman"/>
              </a:rPr>
              <a:t>  </a:t>
            </a:r>
            <a:r>
              <a:rPr sz="1800" spc="-10" dirty="0">
                <a:latin typeface="Times New Roman"/>
                <a:cs typeface="Times New Roman"/>
              </a:rPr>
              <a:t>«были буквально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потоплены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сплошном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море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огня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металла».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8877" y="406145"/>
            <a:ext cx="4075429" cy="3462654"/>
          </a:xfrm>
          <a:prstGeom prst="rect">
            <a:avLst/>
          </a:prstGeom>
          <a:solidFill>
            <a:srgbClr val="EDEBE0"/>
          </a:solidFill>
          <a:ln w="25400">
            <a:solidFill>
              <a:srgbClr val="C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1115695">
              <a:lnSpc>
                <a:spcPct val="100000"/>
              </a:lnSpc>
              <a:spcBef>
                <a:spcPts val="290"/>
              </a:spcBef>
            </a:pPr>
            <a:r>
              <a:rPr sz="1700" b="1" spc="-50" dirty="0">
                <a:solidFill>
                  <a:srgbClr val="C00000"/>
                </a:solidFill>
                <a:latin typeface="Times New Roman"/>
                <a:cs typeface="Times New Roman"/>
              </a:rPr>
              <a:t>РАССКАЗ</a:t>
            </a:r>
            <a:r>
              <a:rPr sz="1700" b="1" spc="-4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ВОИНА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700">
              <a:latin typeface="Times New Roman"/>
              <a:cs typeface="Times New Roman"/>
            </a:endParaRPr>
          </a:p>
          <a:p>
            <a:pPr marL="90805" marR="214629">
              <a:lnSpc>
                <a:spcPct val="100000"/>
              </a:lnSpc>
            </a:pP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Мы</a:t>
            </a:r>
            <a:r>
              <a:rPr sz="1700" b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шли</a:t>
            </a:r>
            <a:r>
              <a:rPr sz="17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и</a:t>
            </a:r>
            <a:r>
              <a:rPr sz="1700" b="1" spc="-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шли</a:t>
            </a:r>
            <a:r>
              <a:rPr sz="17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в</a:t>
            </a:r>
            <a:r>
              <a:rPr sz="1700" b="1" spc="-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атаки</a:t>
            </a:r>
            <a:r>
              <a:rPr sz="1700" b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неустанно. </a:t>
            </a: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Берлин</a:t>
            </a:r>
            <a:r>
              <a:rPr sz="1700" b="1" spc="-6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пылал.</a:t>
            </a:r>
            <a:r>
              <a:rPr sz="1700" b="1" spc="-7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Дымился</a:t>
            </a:r>
            <a:r>
              <a:rPr sz="1700" b="1" spc="-6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каждый</a:t>
            </a:r>
            <a:r>
              <a:rPr sz="1700" b="1" spc="-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дом. </a:t>
            </a: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А</a:t>
            </a:r>
            <a:r>
              <a:rPr sz="1700" b="1" spc="-4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май</a:t>
            </a:r>
            <a:r>
              <a:rPr sz="1700" b="1" spc="-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свечами</a:t>
            </a:r>
            <a:r>
              <a:rPr sz="1700" b="1" spc="-5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украшал</a:t>
            </a:r>
            <a:r>
              <a:rPr sz="1700" b="1" spc="-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каштаны</a:t>
            </a:r>
            <a:endParaRPr sz="1700">
              <a:latin typeface="Times New Roman"/>
              <a:cs typeface="Times New Roman"/>
            </a:endParaRPr>
          </a:p>
          <a:p>
            <a:pPr marL="90805" marR="119380">
              <a:lnSpc>
                <a:spcPct val="100000"/>
              </a:lnSpc>
            </a:pP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В</a:t>
            </a:r>
            <a:r>
              <a:rPr sz="1700" b="1" spc="-7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разрытом</a:t>
            </a:r>
            <a:r>
              <a:rPr sz="1700" b="1" spc="-7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парке,</a:t>
            </a:r>
            <a:r>
              <a:rPr sz="1700" b="1" spc="-8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где</a:t>
            </a:r>
            <a:r>
              <a:rPr sz="1700" b="1" spc="-6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катился</a:t>
            </a:r>
            <a:r>
              <a:rPr sz="1700" b="1" spc="-9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гром. </a:t>
            </a: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Шел</a:t>
            </a:r>
            <a:r>
              <a:rPr sz="1700" b="1" spc="-6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жаркий</a:t>
            </a:r>
            <a:r>
              <a:rPr sz="1700" b="1" spc="-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бой</a:t>
            </a:r>
            <a:r>
              <a:rPr sz="1700" b="1" spc="-5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за</a:t>
            </a:r>
            <a:r>
              <a:rPr sz="1700" b="1" spc="-4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каждый</a:t>
            </a:r>
            <a:r>
              <a:rPr sz="1700" b="1" spc="-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выступ. </a:t>
            </a: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Валились</a:t>
            </a:r>
            <a:r>
              <a:rPr sz="1700" b="1" spc="-5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башни</a:t>
            </a:r>
            <a:r>
              <a:rPr sz="1700" b="1" spc="-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в</a:t>
            </a:r>
            <a:r>
              <a:rPr sz="1700" b="1" spc="-4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сломанных</a:t>
            </a:r>
            <a:r>
              <a:rPr sz="1700" b="1" spc="-6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крестах. </a:t>
            </a: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Как</a:t>
            </a:r>
            <a:r>
              <a:rPr sz="1700" b="1" spc="-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жаждали</a:t>
            </a:r>
            <a:r>
              <a:rPr sz="1700" b="1" spc="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мы</a:t>
            </a:r>
            <a:r>
              <a:rPr sz="1700" b="1" spc="-4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ринуться</a:t>
            </a:r>
            <a:r>
              <a:rPr sz="1700" b="1" spc="-5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на</a:t>
            </a:r>
            <a:r>
              <a:rPr sz="1700" b="1" spc="-5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приступ, </a:t>
            </a: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Пробиться</a:t>
            </a:r>
            <a:r>
              <a:rPr sz="1700" b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к</a:t>
            </a:r>
            <a:r>
              <a:rPr sz="17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центру,</a:t>
            </a:r>
            <a:endParaRPr sz="1700">
              <a:latin typeface="Times New Roman"/>
              <a:cs typeface="Times New Roman"/>
            </a:endParaRPr>
          </a:p>
          <a:p>
            <a:pPr marL="2035810">
              <a:lnSpc>
                <a:spcPct val="100000"/>
              </a:lnSpc>
            </a:pPr>
            <a:r>
              <a:rPr sz="17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где</a:t>
            </a:r>
            <a:r>
              <a:rPr sz="1700" b="1" spc="-9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горит</a:t>
            </a:r>
            <a:r>
              <a:rPr sz="1700" b="1" spc="-7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рейхстаг!</a:t>
            </a:r>
            <a:endParaRPr sz="1700">
              <a:latin typeface="Times New Roman"/>
              <a:cs typeface="Times New Roman"/>
            </a:endParaRPr>
          </a:p>
          <a:p>
            <a:pPr marL="2456815">
              <a:lnSpc>
                <a:spcPct val="100000"/>
              </a:lnSpc>
              <a:spcBef>
                <a:spcPts val="1930"/>
              </a:spcBef>
            </a:pPr>
            <a:r>
              <a:rPr sz="1600" dirty="0">
                <a:solidFill>
                  <a:srgbClr val="C00000"/>
                </a:solidFill>
                <a:latin typeface="Times New Roman"/>
                <a:cs typeface="Times New Roman"/>
              </a:rPr>
              <a:t>/Вацис</a:t>
            </a:r>
            <a:r>
              <a:rPr sz="1600" spc="-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C00000"/>
                </a:solidFill>
                <a:latin typeface="Times New Roman"/>
                <a:cs typeface="Times New Roman"/>
              </a:rPr>
              <a:t>Реймерис/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087111" y="210311"/>
            <a:ext cx="3834765" cy="4014470"/>
            <a:chOff x="5087111" y="210311"/>
            <a:chExt cx="3834765" cy="401447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87111" y="210311"/>
              <a:ext cx="3834384" cy="401421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82183" y="405383"/>
              <a:ext cx="3264408" cy="344424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" y="0"/>
            <a:ext cx="9136380" cy="6858000"/>
            <a:chOff x="7620" y="0"/>
            <a:chExt cx="913638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" y="0"/>
              <a:ext cx="913638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6383" y="2729496"/>
              <a:ext cx="3704844" cy="34899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2014" y="2925000"/>
              <a:ext cx="3134944" cy="29195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4087" y="140207"/>
              <a:ext cx="3773424" cy="32278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0125" y="335025"/>
              <a:ext cx="3201974" cy="265823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285488" y="4357115"/>
              <a:ext cx="4430395" cy="2308860"/>
            </a:xfrm>
            <a:custGeom>
              <a:avLst/>
              <a:gdLst/>
              <a:ahLst/>
              <a:cxnLst/>
              <a:rect l="l" t="t" r="r" b="b"/>
              <a:pathLst>
                <a:path w="4430395" h="2308859">
                  <a:moveTo>
                    <a:pt x="4430268" y="0"/>
                  </a:moveTo>
                  <a:lnTo>
                    <a:pt x="0" y="0"/>
                  </a:lnTo>
                  <a:lnTo>
                    <a:pt x="0" y="2308860"/>
                  </a:lnTo>
                  <a:lnTo>
                    <a:pt x="4430268" y="2308860"/>
                  </a:lnTo>
                  <a:lnTo>
                    <a:pt x="4430268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85488" y="4357115"/>
              <a:ext cx="4430395" cy="2308860"/>
            </a:xfrm>
            <a:custGeom>
              <a:avLst/>
              <a:gdLst/>
              <a:ahLst/>
              <a:cxnLst/>
              <a:rect l="l" t="t" r="r" b="b"/>
              <a:pathLst>
                <a:path w="4430395" h="2308859">
                  <a:moveTo>
                    <a:pt x="0" y="2308860"/>
                  </a:moveTo>
                  <a:lnTo>
                    <a:pt x="4430268" y="2308860"/>
                  </a:lnTo>
                  <a:lnTo>
                    <a:pt x="4430268" y="0"/>
                  </a:lnTo>
                  <a:lnTo>
                    <a:pt x="0" y="0"/>
                  </a:lnTo>
                  <a:lnTo>
                    <a:pt x="0" y="2308860"/>
                  </a:lnTo>
                  <a:close/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378452" y="4383735"/>
            <a:ext cx="42576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Бои</a:t>
            </a:r>
            <a:r>
              <a:rPr sz="1800" spc="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</a:t>
            </a:r>
            <a:r>
              <a:rPr sz="1800" spc="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городе</a:t>
            </a:r>
            <a:r>
              <a:rPr sz="1800" spc="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не</a:t>
            </a:r>
            <a:r>
              <a:rPr sz="1800" spc="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прекращались</a:t>
            </a:r>
            <a:r>
              <a:rPr sz="1800" spc="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ни</a:t>
            </a:r>
            <a:r>
              <a:rPr sz="1800" spc="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днём,</a:t>
            </a:r>
            <a:r>
              <a:rPr sz="1800" spc="8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ни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tabLst>
                <a:tab pos="959485" algn="l"/>
              </a:tabLst>
            </a:pPr>
            <a:r>
              <a:rPr sz="1800" spc="-10" dirty="0">
                <a:latin typeface="Times New Roman"/>
                <a:cs typeface="Times New Roman"/>
              </a:rPr>
              <a:t>ночью.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10" dirty="0">
                <a:latin typeface="Times New Roman"/>
                <a:cs typeface="Times New Roman"/>
              </a:rPr>
              <a:t>Приходилось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78452" y="4932933"/>
            <a:ext cx="23526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580515" algn="l"/>
              </a:tabLst>
            </a:pPr>
            <a:r>
              <a:rPr sz="1800" spc="-10" dirty="0">
                <a:latin typeface="Times New Roman"/>
                <a:cs typeface="Times New Roman"/>
              </a:rPr>
              <a:t>практически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10" dirty="0">
                <a:latin typeface="Times New Roman"/>
                <a:cs typeface="Times New Roman"/>
              </a:rPr>
              <a:t>каждый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14642" y="4658614"/>
            <a:ext cx="17227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940" marR="5080" indent="-155575">
              <a:lnSpc>
                <a:spcPct val="100000"/>
              </a:lnSpc>
              <a:spcBef>
                <a:spcPts val="100"/>
              </a:spcBef>
              <a:tabLst>
                <a:tab pos="810895" algn="l"/>
                <a:tab pos="938530" algn="l"/>
              </a:tabLst>
            </a:pPr>
            <a:r>
              <a:rPr sz="1800" spc="-10" dirty="0">
                <a:latin typeface="Times New Roman"/>
                <a:cs typeface="Times New Roman"/>
              </a:rPr>
              <a:t>брать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25" dirty="0">
                <a:latin typeface="Times New Roman"/>
                <a:cs typeface="Times New Roman"/>
              </a:rPr>
              <a:t>штурмом </a:t>
            </a:r>
            <a:r>
              <a:rPr sz="1800" spc="-20" dirty="0">
                <a:latin typeface="Times New Roman"/>
                <a:cs typeface="Times New Roman"/>
              </a:rPr>
              <a:t>дом.</a:t>
            </a:r>
            <a:r>
              <a:rPr sz="1800" dirty="0">
                <a:latin typeface="Times New Roman"/>
                <a:cs typeface="Times New Roman"/>
              </a:rPr>
              <a:t>		</a:t>
            </a:r>
            <a:r>
              <a:rPr sz="1800" spc="-30" dirty="0">
                <a:latin typeface="Times New Roman"/>
                <a:cs typeface="Times New Roman"/>
              </a:rPr>
              <a:t>Однако,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78452" y="5207253"/>
            <a:ext cx="425958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благодаря</a:t>
            </a:r>
            <a:r>
              <a:rPr sz="1800" spc="4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превосходству</a:t>
            </a:r>
            <a:r>
              <a:rPr sz="1800" spc="409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</a:t>
            </a:r>
            <a:r>
              <a:rPr sz="1800" spc="4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силе,</a:t>
            </a:r>
            <a:r>
              <a:rPr sz="1800" spc="409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а</a:t>
            </a:r>
            <a:r>
              <a:rPr sz="1800" spc="39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также </a:t>
            </a:r>
            <a:r>
              <a:rPr sz="1800" dirty="0">
                <a:latin typeface="Times New Roman"/>
                <a:cs typeface="Times New Roman"/>
              </a:rPr>
              <a:t>опыту</a:t>
            </a:r>
            <a:r>
              <a:rPr sz="1800" spc="4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ведения</a:t>
            </a:r>
            <a:r>
              <a:rPr sz="1800" spc="4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боя</a:t>
            </a:r>
            <a:r>
              <a:rPr sz="1800" spc="4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</a:t>
            </a:r>
            <a:r>
              <a:rPr sz="1800" spc="4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условиях</a:t>
            </a:r>
            <a:r>
              <a:rPr sz="1800" spc="4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города,</a:t>
            </a:r>
            <a:r>
              <a:rPr sz="1800" spc="44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к </a:t>
            </a:r>
            <a:r>
              <a:rPr sz="1800" dirty="0">
                <a:latin typeface="Times New Roman"/>
                <a:cs typeface="Times New Roman"/>
              </a:rPr>
              <a:t>вечеру</a:t>
            </a:r>
            <a:r>
              <a:rPr sz="1800" spc="484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28</a:t>
            </a:r>
            <a:r>
              <a:rPr sz="1800" spc="47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апреля</a:t>
            </a:r>
            <a:r>
              <a:rPr sz="1800" spc="475" dirty="0">
                <a:latin typeface="Times New Roman"/>
                <a:cs typeface="Times New Roman"/>
              </a:rPr>
              <a:t>  </a:t>
            </a:r>
            <a:r>
              <a:rPr sz="1800" dirty="0" err="1">
                <a:latin typeface="Times New Roman"/>
                <a:cs typeface="Times New Roman"/>
              </a:rPr>
              <a:t>подразделения</a:t>
            </a:r>
            <a:r>
              <a:rPr sz="1800" spc="480" dirty="0">
                <a:latin typeface="Times New Roman"/>
                <a:cs typeface="Times New Roman"/>
              </a:rPr>
              <a:t>  </a:t>
            </a:r>
            <a:r>
              <a:rPr sz="1800" spc="-10" dirty="0" smtClean="0">
                <a:latin typeface="Times New Roman"/>
                <a:cs typeface="Times New Roman"/>
              </a:rPr>
              <a:t>3-</a:t>
            </a:r>
            <a:r>
              <a:rPr lang="ru-RU" sz="1800" spc="-10" dirty="0" smtClean="0">
                <a:latin typeface="Times New Roman"/>
                <a:cs typeface="Times New Roman"/>
              </a:rPr>
              <a:t>й</a:t>
            </a:r>
            <a:r>
              <a:rPr sz="1800" spc="-5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Ударной</a:t>
            </a:r>
            <a:r>
              <a:rPr sz="1800" spc="2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армии</a:t>
            </a:r>
            <a:r>
              <a:rPr sz="1800" spc="2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1-</a:t>
            </a:r>
            <a:r>
              <a:rPr sz="1800" dirty="0">
                <a:latin typeface="Times New Roman"/>
                <a:cs typeface="Times New Roman"/>
              </a:rPr>
              <a:t>го</a:t>
            </a:r>
            <a:r>
              <a:rPr sz="1800" spc="2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Белорусского</a:t>
            </a:r>
            <a:r>
              <a:rPr sz="1800" spc="229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фронта </a:t>
            </a:r>
            <a:r>
              <a:rPr sz="1800" dirty="0">
                <a:latin typeface="Times New Roman"/>
                <a:cs typeface="Times New Roman"/>
              </a:rPr>
              <a:t>вышли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Рейхстагу.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85488" y="284988"/>
            <a:ext cx="4430395" cy="3971925"/>
          </a:xfrm>
          <a:prstGeom prst="rect">
            <a:avLst/>
          </a:prstGeom>
          <a:solidFill>
            <a:srgbClr val="EDEBE0"/>
          </a:solidFill>
          <a:ln w="9525">
            <a:solidFill>
              <a:srgbClr val="C0000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91869">
              <a:lnSpc>
                <a:spcPct val="100000"/>
              </a:lnSpc>
              <a:spcBef>
                <a:spcPts val="305"/>
              </a:spcBef>
            </a:pP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30</a:t>
            </a:r>
            <a:r>
              <a:rPr sz="1800" b="1" spc="-5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АПРЕЛЯ</a:t>
            </a:r>
            <a:r>
              <a:rPr sz="1800" b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1945</a:t>
            </a:r>
            <a:r>
              <a:rPr sz="1800" b="1" spc="-4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ГОДА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>
              <a:latin typeface="Times New Roman"/>
              <a:cs typeface="Times New Roman"/>
            </a:endParaRPr>
          </a:p>
          <a:p>
            <a:pPr marL="367030" marR="672465">
              <a:lnSpc>
                <a:spcPct val="100000"/>
              </a:lnSpc>
            </a:pP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Провал</a:t>
            </a:r>
            <a:r>
              <a:rPr sz="18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окна.</a:t>
            </a:r>
            <a:r>
              <a:rPr sz="1800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Times New Roman"/>
                <a:cs typeface="Times New Roman"/>
              </a:rPr>
              <a:t>Легла</a:t>
            </a:r>
            <a:r>
              <a:rPr sz="18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на</a:t>
            </a:r>
            <a:r>
              <a:rPr sz="18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Times New Roman"/>
                <a:cs typeface="Times New Roman"/>
              </a:rPr>
              <a:t>мостовую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Тень,</a:t>
            </a:r>
            <a:r>
              <a:rPr sz="1800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что</a:t>
            </a:r>
            <a:r>
              <a:rPr sz="18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Times New Roman"/>
                <a:cs typeface="Times New Roman"/>
              </a:rPr>
              <a:t>копилась</a:t>
            </a:r>
            <a:r>
              <a:rPr sz="1800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долго</a:t>
            </a:r>
            <a:r>
              <a:rPr sz="1800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во</a:t>
            </a:r>
            <a:r>
              <a:rPr sz="1800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Times New Roman"/>
                <a:cs typeface="Times New Roman"/>
              </a:rPr>
              <a:t>дворе.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Поставлены</a:t>
            </a:r>
            <a:r>
              <a:rPr sz="1800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Times New Roman"/>
                <a:cs typeface="Times New Roman"/>
              </a:rPr>
              <a:t>орудья</a:t>
            </a:r>
            <a:r>
              <a:rPr sz="1800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на</a:t>
            </a:r>
            <a:r>
              <a:rPr sz="1800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Times New Roman"/>
                <a:cs typeface="Times New Roman"/>
              </a:rPr>
              <a:t>прямую,</a:t>
            </a:r>
            <a:endParaRPr sz="1800">
              <a:latin typeface="Times New Roman"/>
              <a:cs typeface="Times New Roman"/>
            </a:endParaRPr>
          </a:p>
          <a:p>
            <a:pPr marL="36703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И</a:t>
            </a:r>
            <a:r>
              <a:rPr sz="1800" spc="-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Times New Roman"/>
                <a:cs typeface="Times New Roman"/>
              </a:rPr>
              <a:t>вздрагивает</a:t>
            </a:r>
            <a:r>
              <a:rPr sz="1800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дом</a:t>
            </a:r>
            <a:r>
              <a:rPr sz="1800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на</a:t>
            </a:r>
            <a:r>
              <a:rPr sz="1800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Times New Roman"/>
                <a:cs typeface="Times New Roman"/>
              </a:rPr>
              <a:t>пустыре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>
              <a:latin typeface="Times New Roman"/>
              <a:cs typeface="Times New Roman"/>
            </a:endParaRPr>
          </a:p>
          <a:p>
            <a:pPr marL="367030" marR="609600">
              <a:lnSpc>
                <a:spcPct val="100000"/>
              </a:lnSpc>
            </a:pP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Завален</a:t>
            </a:r>
            <a:r>
              <a:rPr sz="1800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плац</a:t>
            </a:r>
            <a:r>
              <a:rPr sz="1800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Times New Roman"/>
                <a:cs typeface="Times New Roman"/>
              </a:rPr>
              <a:t>обломками</a:t>
            </a:r>
            <a:r>
              <a:rPr sz="1800" spc="-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и</a:t>
            </a:r>
            <a:r>
              <a:rPr sz="1800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Times New Roman"/>
                <a:cs typeface="Times New Roman"/>
              </a:rPr>
              <a:t>шлаком,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Повисли</a:t>
            </a:r>
            <a:r>
              <a:rPr sz="1800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рваных</a:t>
            </a:r>
            <a:r>
              <a:rPr sz="1800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проводов</a:t>
            </a:r>
            <a:r>
              <a:rPr sz="1800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Times New Roman"/>
                <a:cs typeface="Times New Roman"/>
              </a:rPr>
              <a:t>концы.</a:t>
            </a:r>
            <a:endParaRPr sz="1800">
              <a:latin typeface="Times New Roman"/>
              <a:cs typeface="Times New Roman"/>
            </a:endParaRPr>
          </a:p>
          <a:p>
            <a:pPr marL="367030" marR="846455">
              <a:lnSpc>
                <a:spcPct val="100000"/>
              </a:lnSpc>
            </a:pP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На</a:t>
            </a:r>
            <a:r>
              <a:rPr sz="1800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этот</a:t>
            </a:r>
            <a:r>
              <a:rPr sz="1800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раз</a:t>
            </a:r>
            <a:r>
              <a:rPr sz="1800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в</a:t>
            </a:r>
            <a:r>
              <a:rPr sz="1800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последнюю</a:t>
            </a:r>
            <a:r>
              <a:rPr sz="1800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FF0000"/>
                </a:solidFill>
                <a:latin typeface="Times New Roman"/>
                <a:cs typeface="Times New Roman"/>
              </a:rPr>
              <a:t>атаку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Из</a:t>
            </a:r>
            <a:r>
              <a:rPr sz="1800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тёмных</a:t>
            </a:r>
            <a:r>
              <a:rPr sz="1800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Times New Roman"/>
                <a:cs typeface="Times New Roman"/>
              </a:rPr>
              <a:t>окон</a:t>
            </a:r>
            <a:r>
              <a:rPr sz="1800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прыгают</a:t>
            </a:r>
            <a:r>
              <a:rPr sz="1800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Times New Roman"/>
                <a:cs typeface="Times New Roman"/>
              </a:rPr>
              <a:t>бойцы.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>
              <a:latin typeface="Times New Roman"/>
              <a:cs typeface="Times New Roman"/>
            </a:endParaRPr>
          </a:p>
          <a:p>
            <a:pPr marR="85090" algn="r">
              <a:lnSpc>
                <a:spcPct val="100000"/>
              </a:lnSpc>
            </a:pP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/ </a:t>
            </a:r>
            <a:r>
              <a:rPr sz="1800" spc="-10" dirty="0">
                <a:solidFill>
                  <a:srgbClr val="FF0000"/>
                </a:solidFill>
                <a:latin typeface="Times New Roman"/>
                <a:cs typeface="Times New Roman"/>
              </a:rPr>
              <a:t>В.Субботин/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</TotalTime>
  <Words>904</Words>
  <Application>Microsoft Office PowerPoint</Application>
  <PresentationFormat>Экран (4:3)</PresentationFormat>
  <Paragraphs>134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Office Theme</vt:lpstr>
      <vt:lpstr>Презентация PowerPoint</vt:lpstr>
      <vt:lpstr>Битва за Берлин</vt:lpstr>
      <vt:lpstr>БИТВА ЗА БЕРЛИН</vt:lpstr>
      <vt:lpstr>Презентация PowerPoint</vt:lpstr>
      <vt:lpstr>Презентация PowerPoint</vt:lpstr>
      <vt:lpstr>Маршалы Победы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Вадим</cp:lastModifiedBy>
  <cp:revision>22</cp:revision>
  <dcterms:created xsi:type="dcterms:W3CDTF">2025-04-11T16:07:38Z</dcterms:created>
  <dcterms:modified xsi:type="dcterms:W3CDTF">2025-04-14T17:53:24Z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2020-05-07T00:00:00Z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2025-04-11T00:00:00Z</vt:filetime>
  </property>
  <property fmtid="{D5CDD505-2E9C-101B-9397-08002B2CF9AE}" pid="5" name="Producer">
    <vt:lpwstr>Microsoft® PowerPoint® 2019</vt:lpwstr>
  </property>
</Properties>
</file>