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2" r:id="rId24"/>
    <p:sldId id="282" r:id="rId25"/>
    <p:sldId id="279" r:id="rId26"/>
    <p:sldId id="283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51A7A1-8BE9-4609-8427-9FD9E886AB5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doc.edu.ru/attach.asp?a_no=234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boedov.net/img/gallery/forarticle8-1-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boedov.net/img/gallery/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griboedov.net/img/gallery/IMG_0042.jpg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boedov.net/img/gallery/p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riboedov.net/img/gallery/griboedov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g7.de/wp-content/uploads/2009/03/marina_zwetajewa_articleimagelar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509120"/>
            <a:ext cx="5904656" cy="1323528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  <a:effectLst/>
                <a:latin typeface="Gabriola" pitchFamily="82" charset="0"/>
              </a:rPr>
              <a:t>А.С. Грибоедов  1795-1829</a:t>
            </a:r>
            <a:r>
              <a:rPr lang="ru-RU" sz="4800" b="1" cap="none" dirty="0" smtClean="0">
                <a:solidFill>
                  <a:schemeClr val="accent4">
                    <a:lumMod val="50000"/>
                  </a:schemeClr>
                </a:solidFill>
                <a:effectLst/>
                <a:latin typeface="Gabriola" pitchFamily="82" charset="0"/>
              </a:rPr>
              <a:t/>
            </a:r>
            <a:br>
              <a:rPr lang="ru-RU" sz="4800" b="1" cap="none" dirty="0" smtClean="0">
                <a:solidFill>
                  <a:schemeClr val="accent4">
                    <a:lumMod val="50000"/>
                  </a:schemeClr>
                </a:solidFill>
                <a:effectLst/>
                <a:latin typeface="Gabriola" pitchFamily="82" charset="0"/>
              </a:rPr>
            </a:br>
            <a:endParaRPr lang="ru-RU" sz="4800" b="1" dirty="0">
              <a:solidFill>
                <a:schemeClr val="accent4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12776"/>
            <a:ext cx="612068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«Отечества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великий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сын»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949280"/>
            <a:ext cx="191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портрет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" pitchFamily="18" charset="0"/>
              </a:rPr>
              <a:t>Грибоедов в Петербурге. </a:t>
            </a:r>
          </a:p>
          <a:p>
            <a:pPr algn="ctr"/>
            <a:r>
              <a:rPr lang="ru-RU" sz="2400" b="1" dirty="0" smtClean="0">
                <a:latin typeface="Century" pitchFamily="18" charset="0"/>
              </a:rPr>
              <a:t> </a:t>
            </a:r>
            <a:r>
              <a:rPr lang="ru-RU" sz="2400" b="1" dirty="0">
                <a:latin typeface="Century" pitchFamily="18" charset="0"/>
              </a:rPr>
              <a:t>Н</a:t>
            </a:r>
            <a:r>
              <a:rPr lang="ru-RU" sz="2400" b="1" dirty="0" smtClean="0">
                <a:latin typeface="Century" pitchFamily="18" charset="0"/>
              </a:rPr>
              <a:t>ачало творчества.</a:t>
            </a:r>
            <a:endParaRPr lang="ru-RU" sz="24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164681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	</a:t>
            </a:r>
            <a:r>
              <a:rPr lang="ru-RU" sz="1600" dirty="0" smtClean="0">
                <a:latin typeface="Century" pitchFamily="18" charset="0"/>
              </a:rPr>
              <a:t>В 1816 году Грибоедов выходит в отставку и поступает на статскую службу - в Коллегию иностранных дел , (в 1817 туда поступили юные выпускники Царскосельского лицея А.С Пушкин и В.К Кюхельбекер). </a:t>
            </a:r>
          </a:p>
          <a:p>
            <a:pPr indent="457200"/>
            <a:r>
              <a:rPr lang="ru-RU" sz="1600" dirty="0" smtClean="0">
                <a:latin typeface="Century" pitchFamily="18" charset="0"/>
              </a:rPr>
              <a:t>В первые годы службы главными предметами его интереса становятся литература и театр. Среди близких друзей в это время –поэт и драматург  П.А. </a:t>
            </a:r>
            <a:r>
              <a:rPr lang="ru-RU" sz="1600" dirty="0" err="1" smtClean="0">
                <a:latin typeface="Century" pitchFamily="18" charset="0"/>
              </a:rPr>
              <a:t>Катенин</a:t>
            </a:r>
            <a:r>
              <a:rPr lang="ru-RU" sz="1600" dirty="0" smtClean="0">
                <a:latin typeface="Century" pitchFamily="18" charset="0"/>
              </a:rPr>
              <a:t>, автор комедий А.А. </a:t>
            </a:r>
            <a:r>
              <a:rPr lang="ru-RU" sz="1600" dirty="0" err="1" smtClean="0">
                <a:latin typeface="Century" pitchFamily="18" charset="0"/>
              </a:rPr>
              <a:t>Шаховский</a:t>
            </a:r>
            <a:r>
              <a:rPr lang="ru-RU" sz="1600" dirty="0" smtClean="0">
                <a:latin typeface="Century" pitchFamily="18" charset="0"/>
              </a:rPr>
              <a:t>, литератор А.А. </a:t>
            </a:r>
            <a:r>
              <a:rPr lang="ru-RU" sz="1600" dirty="0" err="1" smtClean="0">
                <a:latin typeface="Century" pitchFamily="18" charset="0"/>
              </a:rPr>
              <a:t>Шандр</a:t>
            </a:r>
            <a:r>
              <a:rPr lang="ru-RU" sz="1600" dirty="0" smtClean="0">
                <a:latin typeface="Century" pitchFamily="18" charset="0"/>
              </a:rPr>
              <a:t>, поэт- переводчик Гомера Н.И </a:t>
            </a:r>
            <a:r>
              <a:rPr lang="ru-RU" sz="1600" dirty="0" err="1" smtClean="0">
                <a:latin typeface="Century" pitchFamily="18" charset="0"/>
              </a:rPr>
              <a:t>Гнедич</a:t>
            </a:r>
            <a:r>
              <a:rPr lang="ru-RU" sz="1600" dirty="0" smtClean="0">
                <a:latin typeface="Century" pitchFamily="18" charset="0"/>
              </a:rPr>
              <a:t>, актёры и актрисы Е.С Семёнова, А.И Истомина. К этому времени относятся и первые драматические опыты самого Грибоедова. </a:t>
            </a:r>
          </a:p>
          <a:p>
            <a:pPr indent="457200"/>
            <a:r>
              <a:rPr lang="ru-RU" sz="1600" dirty="0" smtClean="0">
                <a:latin typeface="Century" pitchFamily="18" charset="0"/>
              </a:rPr>
              <a:t>Он обращается к двум наиболее распространённым в тогдашнем театре жанрам: первый - «салонная» комедия из жизни света, второй- комедия</a:t>
            </a:r>
            <a:r>
              <a:rPr lang="ru-RU" dirty="0" smtClean="0"/>
              <a:t>, связанная с традициями русского театра 18 века.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8529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Катенин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7809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Шаховский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ateni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08720"/>
            <a:ext cx="1458786" cy="1943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27809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Гнедич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ttach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980728"/>
            <a:ext cx="1848902" cy="1797152"/>
          </a:xfrm>
          <a:prstGeom prst="rect">
            <a:avLst/>
          </a:prstGeom>
        </p:spPr>
      </p:pic>
      <p:pic>
        <p:nvPicPr>
          <p:cNvPr id="10" name="Рисунок 9" descr=".photo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764704"/>
            <a:ext cx="1500198" cy="19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3573016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жанру сатирической комедии нравов близка «Своя семья, или замужняя невеста»( 1817 год , совместно с А.А. Шаховским).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А также комедия «Студент» (1817, совместно с П.А.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Катениным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0" name="AutoShape 2" descr="Картинка 2 из 1337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5814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176" y="278092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000" b="1" dirty="0" smtClean="0">
                <a:latin typeface="Century" pitchFamily="18" charset="0"/>
              </a:rPr>
              <a:t>П.А. </a:t>
            </a:r>
            <a:r>
              <a:rPr lang="ru-RU" sz="2000" b="1" dirty="0" err="1" smtClean="0">
                <a:latin typeface="Century" pitchFamily="18" charset="0"/>
              </a:rPr>
              <a:t>Катенин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14324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Шаховский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92494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А.С. Грибоедов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9" name="Рисунок 8" descr="22660-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2656"/>
            <a:ext cx="1902151" cy="2570474"/>
          </a:xfrm>
          <a:prstGeom prst="rect">
            <a:avLst/>
          </a:prstGeom>
        </p:spPr>
      </p:pic>
      <p:pic>
        <p:nvPicPr>
          <p:cNvPr id="10" name="Рисунок 9" descr="320_32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764704"/>
            <a:ext cx="1769655" cy="2377974"/>
          </a:xfrm>
          <a:prstGeom prst="rect">
            <a:avLst/>
          </a:prstGeom>
        </p:spPr>
      </p:pic>
      <p:pic>
        <p:nvPicPr>
          <p:cNvPr id="11" name="Рисунок 10" descr="image062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620688"/>
            <a:ext cx="1913005" cy="241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Персия и Грузия (1818-1823)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284984"/>
            <a:ext cx="7560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Пребывание Грибоедова в Петербурге оборвалось неожиданно и трагически: 12 ноября 1817 произошла дуэль из -за актрисы А.И. Истоминой между приятелями  Грибоедова,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Завадовским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В.В. Шереметевым ( так называемая «дуэль четверых»: согласно условиям , должны были стреляться и секунданты - Грибоедов и А.И. Якубович).Шереметев был смертельно ранен, в ходе продолжения поединка на Кавказе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(23 октября 1818 года) Грибоедов был ранен Якубовичем в руку.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0987631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2546942" cy="1910206"/>
          </a:xfrm>
          <a:prstGeom prst="rect">
            <a:avLst/>
          </a:prstGeom>
        </p:spPr>
      </p:pic>
      <p:pic>
        <p:nvPicPr>
          <p:cNvPr id="9" name="Рисунок 8" descr="0_1aa32_ffec34e6_XL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2783328" cy="2143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6" y="270892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Пребывание Грибоедова в столице сделалось невыносимым. Он решает круто изменить жизнь: принимает место посла русской дипломатической миссии в Персии («почётной ссылки»,по словам Грибоедова).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августа 1818 года покидает Петербург и 4 года (1818-1822) находится при русско-персидской миссии в Тавризе, где много сил им было отдано для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вызволения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русских пленных, захваченных в ходе войны с Персией.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1822 года был отозван из Персии в штат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главноуправляющего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Грузией генерала А.П. Ермолова, который располагался в Тифлисе (ныне Тбилиси).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</p:txBody>
      </p:sp>
      <p:pic>
        <p:nvPicPr>
          <p:cNvPr id="3" name="Рисунок 2" descr="cab7316ed6af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6752" y="428604"/>
            <a:ext cx="2850934" cy="2136300"/>
          </a:xfrm>
          <a:prstGeom prst="rect">
            <a:avLst/>
          </a:prstGeom>
        </p:spPr>
      </p:pic>
      <p:pic>
        <p:nvPicPr>
          <p:cNvPr id="4" name="Рисунок 3" descr="bakubin028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2824821" cy="20642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 период пребывания в Персии активно занимается поэтическим творчеством: пишет восточную поэму «Странник», стихотворение «Давид», начинает драму «Юность вещего»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Центральным его произведением  в это время стала комедия «Горе от ума»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В марте 1823 года выехал из Тифлиса в длительный отпуск , не ведая что возвратится сюда лишь в 1825 году.</a:t>
            </a:r>
            <a:endParaRPr lang="ru-RU" sz="2400" dirty="0"/>
          </a:p>
        </p:txBody>
      </p:sp>
      <p:pic>
        <p:nvPicPr>
          <p:cNvPr id="3" name="Рисунок 2" descr="21322798_Tbil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4095779" cy="2857520"/>
          </a:xfrm>
          <a:prstGeom prst="rect">
            <a:avLst/>
          </a:prstGeom>
        </p:spPr>
      </p:pic>
      <p:pic>
        <p:nvPicPr>
          <p:cNvPr id="4" name="Рисунок 3" descr="55962132_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381002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3728" y="47667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Москва и Петербург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124744"/>
            <a:ext cx="55446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Возвращение с Востока  открыло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Грибоедову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новые возможности литературного общения и творчества. Он привёз с Кавказа первые два акта «Горя от ума». В июле 1823 года драматург уезжает из Москвы на два месяца в имение С.Н. Бегичева, где заканчивает третье и четвёртое действия комедии. Расширяются литературные связи Грибоедова:  в Москве он знакомится с П.А. Вяземским,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В.Ф. Одоевским, композитором Ф.Н. Верстовским.  Осенью  1823 года Грибоедов совместно с П.А. Вяземским пишет оперу-водевиль  «Кто брат, кто сестра, или Обман за обманом»; произведения Грибоедова печатаются в альманахе В.Ф. Одоевского и В.К. Кюхельбекера «Мнемозина». Литературная известность Грибоедова крепнет и в Петербурге, куда он переезжает в мае 1824 года. Дни, проведённые в столице, укрепляют прежние связи Грибоедова -драматурга  в театральных кругах.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b3895-6[1]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00808"/>
            <a:ext cx="2014843" cy="308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3140968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отпуска Грибоедова заканчивался к началу 1825 года.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Ощущение бессмысленности дальнейшего пребывания в столице тоже становилась всё яснее, и летом 1825 года Грибоедов вновь в путешествии: отправляется через Москву и Крым к месту прежней службы на Кавказе.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9106-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76672"/>
            <a:ext cx="3296347" cy="2457277"/>
          </a:xfrm>
          <a:prstGeom prst="rect">
            <a:avLst/>
          </a:prstGeom>
        </p:spPr>
      </p:pic>
      <p:sp>
        <p:nvSpPr>
          <p:cNvPr id="12290" name="AutoShape 2" descr="кавказ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Грибоедов и декабристы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 Следствие  по делу о 14 декабря 1825 в  жизни Грибоедова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429000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с учения в  Университетском благородном пансионе и в самом Московском университете Грибоедов близко общается со многими молодыми людьми, ставшими  впоследствии  декабристами 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Исследователи насчитали около 25 имён: будущий участник союза спасения и Союза благоденствия Иван Григорьевич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Пётр Григорьевич Каховский, Павел Петрович Каверин,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Артамон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Захарович Муравьёв, Никита Муравьёв - будущий автор декабристской конституции, Владимир Федосеевич Раевский… Близкими приятелями были позднее пострадавшие за симпатии к декабристам братья Чаадаевы, Пётр и Михаил.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imm_decembrist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226110" cy="20969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3284984"/>
            <a:ext cx="831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первых петербургских декабристских организаций была масонская ложа Соединённых друзей (1815), в которую вошёл и Грибоедов. Среди братьев ложи - будущие декабристы: С.Г. Волконский, С.П. Трубецкой,        П.И. Пестель и другие.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  словам Пушкина,«мятежная наука, броженье молодых умов» никого не оставляли равнодушным.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kabristy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3939920" cy="26842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3573016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годы пребывания на Кавказе Грибоедов вновь оказался в центре формирования либеральных идей: генерал Ермолов считался вольнодумцем, также здесь служили многие будущие декабристы - А.И Якубович, В.К. Кюхельбекер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14096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Генерал Ермолов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21297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В.К. Кюхельбекер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23px-Alexei-jermolov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76672"/>
            <a:ext cx="2256989" cy="2584965"/>
          </a:xfrm>
          <a:prstGeom prst="rect">
            <a:avLst/>
          </a:prstGeom>
        </p:spPr>
      </p:pic>
      <p:pic>
        <p:nvPicPr>
          <p:cNvPr id="6" name="Рисунок 5" descr="0042-02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76672"/>
            <a:ext cx="2078562" cy="2621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908720"/>
            <a:ext cx="536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Rupster Script Free" pitchFamily="2" charset="-52"/>
              </a:rPr>
              <a:t>Ум и дела твои бессмертны в памяти русских, но для чего пережила тебя любовь моя…</a:t>
            </a:r>
          </a:p>
          <a:p>
            <a:endParaRPr lang="ru-RU" sz="2800" i="1" dirty="0" smtClean="0"/>
          </a:p>
          <a:p>
            <a:r>
              <a:rPr lang="ru-RU" dirty="0" smtClean="0">
                <a:latin typeface="Century" pitchFamily="18" charset="0"/>
              </a:rPr>
              <a:t>                        </a:t>
            </a:r>
            <a:r>
              <a:rPr lang="ru-RU" b="1" dirty="0" smtClean="0">
                <a:latin typeface="Century" pitchFamily="18" charset="0"/>
              </a:rPr>
              <a:t>Н.А. </a:t>
            </a:r>
            <a:r>
              <a:rPr lang="ru-RU" b="1" dirty="0" err="1" smtClean="0">
                <a:latin typeface="Century" pitchFamily="18" charset="0"/>
              </a:rPr>
              <a:t>Грибоедова</a:t>
            </a:r>
            <a:r>
              <a:rPr lang="ru-RU" b="1" dirty="0" smtClean="0">
                <a:latin typeface="Century" pitchFamily="18" charset="0"/>
              </a:rPr>
              <a:t>( Чавчавадзе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07707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Мне не случалось в жизни…видеть человека, который бы так пламенно, так страстно любил Отечество, как Грибоедов любил Россию.</a:t>
            </a:r>
          </a:p>
          <a:p>
            <a:endParaRPr lang="ru-RU" sz="2000" i="1" dirty="0" smtClean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воспоминания современника Грибоедова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ино Чавчавадзе. Жена Грибоедова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836712"/>
            <a:ext cx="1884748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3501008"/>
            <a:ext cx="271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Нина Чавчавадзе.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Жена поэта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3212976"/>
            <a:ext cx="7956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Общением с К.Ф. Рылеевым, А.А. Бестужевым, родственником и другом А.И. Одоевским было наполнено и второе пребывание драматурга  в Петербурге в 1824-1825 годах.  </a:t>
            </a:r>
          </a:p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«Горе от ума» переписывалось под диктовку на квартире у Одоевского; комедия вызвала восторг Бестужева; уже тогда бывший декабристом И.И.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Пущин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отвёз её в Михайловское в подарок Пушкину.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14096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К.Ф. Рылеев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78092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А.А. Бестужев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321297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А.И. Одоевский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ge_2010-15-04-16-56-3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1534667" cy="2313186"/>
          </a:xfrm>
          <a:prstGeom prst="rect">
            <a:avLst/>
          </a:prstGeom>
        </p:spPr>
      </p:pic>
      <p:pic>
        <p:nvPicPr>
          <p:cNvPr id="7" name="Рисунок 6" descr="bestuzhev-mar_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2656"/>
            <a:ext cx="1671224" cy="2420888"/>
          </a:xfrm>
          <a:prstGeom prst="rect">
            <a:avLst/>
          </a:prstGeom>
        </p:spPr>
      </p:pic>
      <p:pic>
        <p:nvPicPr>
          <p:cNvPr id="8" name="Рисунок 7" descr="m_26264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854692"/>
            <a:ext cx="1728192" cy="2268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908720"/>
            <a:ext cx="51845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Исследователи спорят о том, насколько близок или далёк был Грибоедов к декабристскому движению. Следственной комиссией на основании показаний С.П. Трубецкого был отдан приказ об аресте Грибоедова, который находился в это время в Тифлисе.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января 1826 года приказ был доставлен к Ермолову; друзья Грибоедова сумели изъять и уничтожить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рибоедовские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бумаги , кроме тетради с «Горем от ума»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11 февраля 1826  года Грибоедов был доставлен в Петербург на гауптвахту Главного штаба, где провёл около 4 месяцев.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Он написал довольно резкое письмо Николаю 1, в котором требовал свободы или осуждения, 25 февраля поэт был оправдан Следственной комиссией, а 14 июня выпущен с «очистительным аттестатом».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050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С.П. Трубецкой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trubeckoy[1]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628800"/>
            <a:ext cx="2028540" cy="2724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1340768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Верность Грибоедова друзьям своей молодости ярко проявилась уже после 14 декабря по отношению к двоюродному брату, декабристу А.И. Одоевскому. К нему обращено одно из наиболее проникновенных лирических произведений: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дружбу пел….Когда струнам касался,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Твой гений над главой моей парил;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стихах моих, в душе тебя любил,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призывал, и о тебе терзался!.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 мой Творец! Едва расцветший век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Ужели ты безжалостно пресек?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Допустишь ли,  чтобы его могила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Живого от любви моей закрыла.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Последние годы жизни  (1826-1829)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56435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Оправданный Следственной комиссией Грибоедов вновь отправляется к месту службы в Тифлис,  где в это время начинается война между России и Персией. Знаток Востока и дипломат, Грибоедов много сделал для подписания 10 февраля 1828 года в местечке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Туркманчай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мирного договора, который был  очень выгоден для России.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14 марта 1828 года поэт вновь приезжает в столицу, где получает чин статского советника, орден Святой Анны 2 степени с алмазами, медаль, денежное вознаграждение … Казалось бы,  триумф, однако душа Грибоедова была не спокойна. Он мечтает об отставке, о литературном творчестве. Мотивы вольности и романтизма звучат в стихотворениях «Освобождённый», «Луг шелковый, мирный лес!...»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988840"/>
            <a:ext cx="2092850" cy="290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857232"/>
            <a:ext cx="75009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особой силой  - в стихотворении «Прости Отечество», претворявшем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Лермонтовскую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«Думу»: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Премудрость! Вот урок её: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Чужих законов несть ярмо,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Свободу схоронить в могилу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веру в собственную силу,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отвагу, дружбу, честь, любовь!!!-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Займёмся былью стародавней,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люди весело шли в бой,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Когда пленяло их собой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так обманчиво и славно!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2564904"/>
            <a:ext cx="75963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  время Грибоедовым  была задумана историческая трагедия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написана  трагедия «Грузинская ночь», романтическая трагедия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Родамист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Зенобия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которая рассказывала трагическую историю любви и верности юных героев в античные времена на Востоке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25 апреля 1828 года Грибоедов был назначен министром – резидентом (послом) в Персию.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 словам  И.Н. Муравьёва-Карского , «…он заменял там  своим лицом двадцатитысячную русскую армию».  6 июня 1828 года он покинул Петербург, куда ему уже не суждено было вернуться. Все, кто видел его, говорили о «чрезвычайной мрачности» (С.Н. Бегичев) , «странных предчувствиях» (А.С. Пушкин). «Нас там непременно всех прирежут», - сказал Грибоедов.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4" name="Рисунок 3" descr="Александр Сергеевич Грибоедов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1588736" cy="21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ятник Грибоедову А.С.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60648"/>
            <a:ext cx="1708812" cy="20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692696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пути к месту назначения он остановился в Тифлисе; здесь он обвенчался с Ниной Чавчавадзе, юной дочерью грузинского поэта Александра Чавчавадзе, которую он знал и любил ещё ребёнком. 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Она, «сестра, жена и дочь» для него, стала последним счастьем поэта.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сентября он с женой и  её матерью отправился в Персию,  Оставил их в спокойном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Тавризе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сам последовал в Тегеран, где ему суждено было прожить около месяца.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640x48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1869830" cy="2593983"/>
          </a:xfrm>
          <a:prstGeom prst="rect">
            <a:avLst/>
          </a:prstGeom>
        </p:spPr>
      </p:pic>
      <p:pic>
        <p:nvPicPr>
          <p:cNvPr id="4" name="Рисунок 3" descr="62459060_1281250203_33747708_Nina_chavchavadz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988840"/>
            <a:ext cx="1843974" cy="26342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200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января 1829 года разъярённая толпа фанатиков ворвалась во двор русского посольства и зверски убила всех.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Через неделю после резни тело Грибоедова было найдено и отправлено в Россию.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 странной власти судьбы повозка с гробом  тела Грибоедова была случайно встречена в Грузии  Пушкиным, путешествовавшим в это время по Кавказу , именно ему суждено  было  произнести последние слова о своём великом современнике: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«… Как жаль, что Грибоедов не оставил своих записок! Написать его биографию было бы делом его друзей; но замечательные люди исчезают у нас, не оставляя по себе  следов. Мы ленивы и не любопытны…»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(«Путешествие в Арзрум»)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949280"/>
            <a:ext cx="759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Пушкин встречает арбу с телом </a:t>
            </a:r>
            <a:r>
              <a:rPr lang="ru-RU" b="1" dirty="0" err="1" smtClean="0">
                <a:latin typeface="Century" pitchFamily="18" charset="0"/>
              </a:rPr>
              <a:t>Грибоедова</a:t>
            </a:r>
            <a:r>
              <a:rPr lang="ru-RU" b="1" dirty="0" smtClean="0">
                <a:latin typeface="Century" pitchFamily="18" charset="0"/>
              </a:rPr>
              <a:t>.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4" name="Рисунок 3" descr="51360917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933056"/>
            <a:ext cx="3566770" cy="20070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3645024"/>
            <a:ext cx="6120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Грибоедов был похоронен 17 июля 1829 года в Тифлисе,  по завещанию поэта в монастыре святого Давида; на памятнике была высечена эпитафия , написанная его женой 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«Ум и дела твои бессмертны в памяти русских, но для чего пережила тебя любовь моя…»</a:t>
            </a:r>
          </a:p>
          <a:p>
            <a:endParaRPr lang="ru-RU" sz="2800" dirty="0"/>
          </a:p>
        </p:txBody>
      </p:sp>
      <p:pic>
        <p:nvPicPr>
          <p:cNvPr id="3" name="Рисунок 2" descr="800px-Mogila_Griboed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692696"/>
            <a:ext cx="4243785" cy="282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0" t="16800" r="9281" b="17681"/>
          <a:stretch>
            <a:fillRect/>
          </a:stretch>
        </p:blipFill>
        <p:spPr bwMode="auto">
          <a:xfrm>
            <a:off x="1475656" y="1988840"/>
            <a:ext cx="619268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entury" pitchFamily="18" charset="0"/>
              </a:rPr>
              <a:t>Детство и юность</a:t>
            </a:r>
            <a:endParaRPr lang="ru-RU" sz="3200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64502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latin typeface="Century" pitchFamily="18" charset="0"/>
              </a:rPr>
              <a:t>А.С. Грибоедов родился 4 января 1795 (по другим данным-1790года) в Москве, в семье Сергея Ивановича и Настасьи Фёдоровны </a:t>
            </a:r>
            <a:r>
              <a:rPr lang="ru-RU" sz="2000" dirty="0" err="1" smtClean="0">
                <a:latin typeface="Century" pitchFamily="18" charset="0"/>
              </a:rPr>
              <a:t>Грибоедовых</a:t>
            </a:r>
            <a:r>
              <a:rPr lang="ru-RU" sz="2000" dirty="0" smtClean="0">
                <a:latin typeface="Century" pitchFamily="18" charset="0"/>
              </a:rPr>
              <a:t>, не слишком зажиточных дворян.</a:t>
            </a:r>
          </a:p>
          <a:p>
            <a:pPr indent="457200"/>
            <a:r>
              <a:rPr lang="ru-RU" sz="2000" dirty="0" smtClean="0">
                <a:latin typeface="Century" pitchFamily="18" charset="0"/>
              </a:rPr>
              <a:t> Род  Грибоедовых  был достаточно древним: имена предков писателя встречаются на станицах истории России с 16 века.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6" name="Рисунок 5" descr="Грибоедов А.С. в молодости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80728"/>
            <a:ext cx="2093362" cy="258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исатель Грибоедов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052736"/>
            <a:ext cx="1992854" cy="24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996952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	</a:t>
            </a:r>
            <a:r>
              <a:rPr lang="ru-RU" sz="2000" dirty="0" smtClean="0">
                <a:latin typeface="Century" pitchFamily="18" charset="0"/>
              </a:rPr>
              <a:t>О детстве Грибоедова сохранилось не много воспоминаний. Первоначальное образование получил в родительском доме. </a:t>
            </a:r>
          </a:p>
          <a:p>
            <a:pPr indent="457200"/>
            <a:r>
              <a:rPr lang="ru-RU" sz="2000" dirty="0" smtClean="0">
                <a:latin typeface="Century" pitchFamily="18" charset="0"/>
              </a:rPr>
              <a:t>По-видимому ,в 1803 году учился в Московском университетском благородном пансионе - одном из лучших дворянских заведений той поры.</a:t>
            </a:r>
          </a:p>
          <a:p>
            <a:pPr indent="457200"/>
            <a:r>
              <a:rPr lang="ru-RU" sz="2000" dirty="0" smtClean="0">
                <a:latin typeface="Century" pitchFamily="18" charset="0"/>
              </a:rPr>
              <a:t> Он был призван подготавливать юношей к поступлению в университет, но главное - готовить будущих граждан в выполнению долга перед Отечеством, развивать ум, «воспитывать сердце»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3" name="Рисунок 2" descr="andreev1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2656"/>
            <a:ext cx="4124606" cy="270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71703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latin typeface="Century" pitchFamily="18" charset="0"/>
              </a:rPr>
              <a:t>Воспитанники пансиона издавали собственные литературные журналы, сборники, играли на сцене  «настоящего театра». </a:t>
            </a:r>
          </a:p>
          <a:p>
            <a:pPr indent="457200"/>
            <a:r>
              <a:rPr lang="ru-RU" sz="2000" dirty="0" smtClean="0">
                <a:latin typeface="Century" pitchFamily="18" charset="0"/>
              </a:rPr>
              <a:t>Всё это приносило свои плоды: из стен благородного пансиона вышли В.А.Жуковский, братья Андрей и Александр Тургеневы, В.Ф. Одоевский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2129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В.А.Жуковский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hukovsky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2333772" cy="269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32129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В.Ф.Одоевский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663747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48680"/>
            <a:ext cx="2316035" cy="268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января 1806 года Грибоедов поступил на словесное отделение Московского  университета ( в зависимости от разных версий года рождения писателя - в 11 или 13 лет); в то время возраст поступающих не оговаривался, и всё же столь раннее начало обучения свидетельствовало о его больших способностях и ещё –о мистической закономерности в судьбах людей его поколения – быстроте, с которой обречены были они пронестись по земле.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869160"/>
            <a:ext cx="5112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…в одной невероятной скачке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Вы прожили свой краткий век …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                          </a:t>
            </a:r>
            <a:r>
              <a:rPr lang="ru-RU" sz="2000" i="1" dirty="0" smtClean="0"/>
              <a:t> 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Марина Цветаева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068960"/>
            <a:ext cx="5616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Люди, родившиеся в России приблизительно между 1785 и 1815 годами, развивались необычайно  рано, проходили свой жизненный путь с быстротой, которую объяснить  отчасти даже и затруднительно.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Владислав Ходасевич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Марина Цветаева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Картинка 3 из 101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4984"/>
            <a:ext cx="1534822" cy="22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620688"/>
            <a:ext cx="50994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в 1808 юный Грибоедов получает диплом кандидата словесности, однако продолжает слушать лекции на этико-политическом  (т.е. юридическом) и, возможно, физико-математических факультетах.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 воспоминаниям друга Грибоедова С.Н. Бегичева, юный Грибоедов в университетские годы предстаёт «знавшим  уже совершенно французский, немецкий и английский языки и понимавшим свободно в оригинале всех латинских поэтов; в дополнении к этому имел необыкновенную способность к музыке, играл отлично на фортепиано, и, если б посвятил себя только этому искусству,  то, конечно, сделался бы первоклассным артистом»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Юля\Мои документы\Документы\Презентации\Фото\Грибоедов\128187160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392919" cy="306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Century" pitchFamily="18" charset="0"/>
              </a:rPr>
              <a:t>В университетские годы начинается литературное творчество.  </a:t>
            </a:r>
          </a:p>
          <a:p>
            <a:r>
              <a:rPr lang="ru-RU" sz="2400" dirty="0" smtClean="0">
                <a:latin typeface="Century" pitchFamily="18" charset="0"/>
              </a:rPr>
              <a:t>          В 1809 году сочинил пародийную комедию  «Дмитрий </a:t>
            </a:r>
            <a:r>
              <a:rPr lang="ru-RU" sz="2400" dirty="0" err="1" smtClean="0">
                <a:latin typeface="Century" pitchFamily="18" charset="0"/>
              </a:rPr>
              <a:t>Дрянской</a:t>
            </a:r>
            <a:r>
              <a:rPr lang="ru-RU" sz="2400" dirty="0" smtClean="0">
                <a:latin typeface="Century" pitchFamily="18" charset="0"/>
              </a:rPr>
              <a:t>», сюжет которой составляла ссора и драка русских профессоров с немецкими за место на кафедре.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3212976"/>
            <a:ext cx="48577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«Конечно, это произведение юношеское, но в нём, однако ж, много юмора и счастливых стихов»</a:t>
            </a:r>
          </a:p>
          <a:p>
            <a:pPr algn="r"/>
            <a:r>
              <a:rPr lang="ru-RU" dirty="0" smtClean="0"/>
              <a:t>                                                    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С.Н. Бегичев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Documents and Settings\Юля\Мои документы\Документы\Презентации\Фото\Грибоедов\62459064_1281250229_griboedo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2025324" cy="270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8662" y="14285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" pitchFamily="18" charset="0"/>
              </a:rPr>
              <a:t>Воинская служба</a:t>
            </a:r>
            <a:endParaRPr lang="ru-RU" sz="36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57232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1812 года прервала университетские занятия Грибоедова:  26 июля 1812 года он вступил добровольцем в формировавшийся Московский гусарский полк, который поступил в резерв , а в 1814 году был переведён к западным границам России в Брест-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Литовск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Брест). Здесь знакомится с новыми сослуживцами, и среди них со Степаном Никитичем Бегичевым, который стал его ближайшим другом на всю жизнь.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Принять участие в боевых действиях Грибоедову так  и не удалось, это стало глубокой душевной раной писателя.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22920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	</a:t>
            </a:r>
            <a:r>
              <a:rPr lang="ru-RU" sz="2400" b="1" dirty="0" smtClean="0">
                <a:latin typeface="Gabriola" pitchFamily="82" charset="0"/>
              </a:rPr>
              <a:t>Следы впечатлений о воинской службе и её двойственности позднее отразились в «Горе от ума»  </a:t>
            </a:r>
          </a:p>
          <a:p>
            <a:pPr algn="ctr"/>
            <a:r>
              <a:rPr lang="ru-RU" sz="2400" b="1" dirty="0" smtClean="0">
                <a:latin typeface="Gabriola" pitchFamily="82" charset="0"/>
              </a:rPr>
              <a:t>(Скалозуб- Платон </a:t>
            </a:r>
            <a:r>
              <a:rPr lang="ru-RU" sz="2400" b="1" dirty="0" err="1" smtClean="0">
                <a:latin typeface="Gabriola" pitchFamily="82" charset="0"/>
              </a:rPr>
              <a:t>Михайлыч</a:t>
            </a:r>
            <a:r>
              <a:rPr lang="ru-RU" sz="2400" b="1" dirty="0" smtClean="0">
                <a:latin typeface="Gabriola" pitchFamily="82" charset="0"/>
              </a:rPr>
              <a:t>)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5" name="Рисунок 4" descr="56826829_1269319262_9251684910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212976"/>
            <a:ext cx="2740294" cy="2004982"/>
          </a:xfrm>
          <a:prstGeom prst="rect">
            <a:avLst/>
          </a:prstGeom>
        </p:spPr>
      </p:pic>
      <p:pic>
        <p:nvPicPr>
          <p:cNvPr id="6" name="Рисунок 5" descr="Fire_of_Moscow_181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212976"/>
            <a:ext cx="2664407" cy="19006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660</TotalTime>
  <Words>316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А.С. Грибоедов  1795-1829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Грибоедов 1795-1829 Личность и судьба поэта</dc:title>
  <dc:creator>исказиева</dc:creator>
  <cp:lastModifiedBy>ok</cp:lastModifiedBy>
  <cp:revision>79</cp:revision>
  <dcterms:created xsi:type="dcterms:W3CDTF">2011-01-04T09:46:09Z</dcterms:created>
  <dcterms:modified xsi:type="dcterms:W3CDTF">2025-01-14T05:51:44Z</dcterms:modified>
</cp:coreProperties>
</file>