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57" r:id="rId4"/>
    <p:sldId id="258" r:id="rId5"/>
    <p:sldId id="259" r:id="rId6"/>
    <p:sldId id="267" r:id="rId7"/>
    <p:sldId id="268" r:id="rId8"/>
    <p:sldId id="260" r:id="rId9"/>
    <p:sldId id="270" r:id="rId10"/>
    <p:sldId id="264" r:id="rId11"/>
    <p:sldId id="265" r:id="rId12"/>
    <p:sldId id="266" r:id="rId13"/>
    <p:sldId id="271" r:id="rId1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11/2/2022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http://zabavniks.com/wp-content/uploads/kartinki_k_100_letiyu_oktyabrskoy_revolyucii_34_1010055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http://zabavniks.com/wp-content/uploads/kartinki_k_100_letiyu_oktyabrskoy_revolyucii_34_1010055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https://zabavniks.com/wp-content/uploads/kartinki_k_100_letiyu_oktyabrskoy_revolyucii_34_1010055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6" name="AutoShape 8" descr="https://zabavniks.com/wp-content/uploads/kartinki_k_100_letiyu_oktyabrskoy_revolyucii_34_1010055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8" name="AutoShape 10" descr="https://zabavniks.com/wp-content/uploads/kartinki_k_100_letiyu_oktyabrskoy_revolyucii_34_10100556.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2" name="AutoShape 14" descr="https://img2.freepng.ru/20180418/jkq/kisspng-october-revolution-russian-revolution-kurgan-kurg-100-5ad7d103706d30.231736821524093187460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4" name="AutoShape 16" descr="https://img2.freepng.ru/20180418/jkq/kisspng-october-revolution-russian-revolution-kurgan-kurg-100-5ad7d103706d30.231736821524093187460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66" name="AutoShape 18" descr="https://img2.freepng.ru/20180418/jkq/kisspng-october-revolution-russian-revolution-kurgan-kurg-100-5ad7d103706d30.231736821524093187460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70" name="AutoShape 22" descr="https://img2.freepng.ru/20180614/slq/kisspng-carnation-revolution-era-uma-vez-cut-flowers-25-ap-ter-ccedil-o-5b21f0419d7738.11898041152895084964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72" name="AutoShape 24" descr="https://img2.freepng.ru/20180614/slq/kisspng-carnation-revolution-era-uma-vez-cut-flowers-25-ap-ter-ccedil-o-5b21f0419d7738.11898041152895084964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74" name="AutoShape 26" descr="https://img2.freepng.ru/20180614/slq/kisspng-carnation-revolution-era-uma-vez-cut-flowers-25-ap-ter-ccedil-o-5b21f0419d7738.11898041152895084964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76" name="Picture 28" descr="https://fsd.multiurok.ru/html/2020/10/08/s_5f7f0f6ff115c/1534876_3.png"/>
          <p:cNvPicPr>
            <a:picLocks noChangeAspect="1" noChangeArrowheads="1"/>
          </p:cNvPicPr>
          <p:nvPr/>
        </p:nvPicPr>
        <p:blipFill>
          <a:blip r:embed="rId2" cstate="print"/>
          <a:srcRect/>
          <a:stretch>
            <a:fillRect/>
          </a:stretch>
        </p:blipFill>
        <p:spPr bwMode="auto">
          <a:xfrm rot="20736099">
            <a:off x="5390236" y="4529785"/>
            <a:ext cx="2905775" cy="1432230"/>
          </a:xfrm>
          <a:prstGeom prst="rect">
            <a:avLst/>
          </a:prstGeom>
          <a:noFill/>
        </p:spPr>
      </p:pic>
      <p:pic>
        <p:nvPicPr>
          <p:cNvPr id="2068" name="Picture 20" descr="https://fsd.multiurok.ru/html/2020/02/05/s_5e3ae5396d123/img36.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52600" y="914400"/>
            <a:ext cx="6096000" cy="4572000"/>
          </a:xfrm>
          <a:prstGeom prst="rect">
            <a:avLst/>
          </a:prstGeom>
          <a:noFill/>
        </p:spPr>
      </p:pic>
      <p:sp>
        <p:nvSpPr>
          <p:cNvPr id="16" name="TextBox 15"/>
          <p:cNvSpPr txBox="1"/>
          <p:nvPr/>
        </p:nvSpPr>
        <p:spPr>
          <a:xfrm>
            <a:off x="5334000" y="6019800"/>
            <a:ext cx="2239459" cy="369332"/>
          </a:xfrm>
          <a:prstGeom prst="rect">
            <a:avLst/>
          </a:prstGeom>
          <a:noFill/>
        </p:spPr>
        <p:txBody>
          <a:bodyPr wrap="none" rtlCol="0">
            <a:spAutoFit/>
          </a:bodyPr>
          <a:lstStyle/>
          <a:p>
            <a:r>
              <a:rPr lang="ru-RU" dirty="0" err="1" smtClean="0">
                <a:latin typeface="Times New Roman" pitchFamily="18" charset="0"/>
                <a:cs typeface="Times New Roman" pitchFamily="18" charset="0"/>
              </a:rPr>
              <a:t>Онлайн-информация</a:t>
            </a:r>
            <a:endParaRPr lang="ru-RU" dirty="0">
              <a:latin typeface="Times New Roman" pitchFamily="18" charset="0"/>
              <a:cs typeface="Times New Roman" pitchFamily="18" charset="0"/>
            </a:endParaRPr>
          </a:p>
        </p:txBody>
      </p:sp>
      <p:sp>
        <p:nvSpPr>
          <p:cNvPr id="17" name="TextBox 16"/>
          <p:cNvSpPr txBox="1"/>
          <p:nvPr/>
        </p:nvSpPr>
        <p:spPr>
          <a:xfrm>
            <a:off x="2362200" y="381000"/>
            <a:ext cx="4741491" cy="461665"/>
          </a:xfrm>
          <a:prstGeom prst="rect">
            <a:avLst/>
          </a:prstGeom>
          <a:noFill/>
        </p:spPr>
        <p:txBody>
          <a:bodyPr vert="horz"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105 </a:t>
            </a: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лет Октябрьской </a:t>
            </a: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революции</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0"/>
            <a:ext cx="8229600" cy="1143000"/>
          </a:xfrm>
        </p:spPr>
        <p:txBody>
          <a:bodyPr>
            <a:noAutofit/>
          </a:bodyPr>
          <a:lstStyle/>
          <a:p>
            <a:r>
              <a:rPr lang="ru-RU" sz="3200" b="1" dirty="0" smtClean="0">
                <a:solidFill>
                  <a:srgbClr val="FF0000"/>
                </a:solidFill>
                <a:latin typeface="Times New Roman" pitchFamily="18" charset="0"/>
                <a:cs typeface="Times New Roman" pitchFamily="18" charset="0"/>
              </a:rPr>
              <a:t>Итоги Октябрьской революции 1917 года</a:t>
            </a:r>
            <a:endParaRPr lang="ru-RU" sz="32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133600" y="990600"/>
            <a:ext cx="6400800" cy="4525963"/>
          </a:xfrm>
        </p:spPr>
        <p:txBody>
          <a:bodyPr>
            <a:normAutofit lnSpcReduction="10000"/>
          </a:bodyPr>
          <a:lstStyle/>
          <a:p>
            <a:r>
              <a:rPr lang="ru-RU" sz="2400" dirty="0" smtClean="0">
                <a:latin typeface="Times New Roman" pitchFamily="18" charset="0"/>
                <a:cs typeface="Times New Roman" pitchFamily="18" charset="0"/>
              </a:rPr>
              <a:t>Было свергнуто Временное правительство;</a:t>
            </a:r>
          </a:p>
          <a:p>
            <a:r>
              <a:rPr lang="ru-RU" sz="2400" dirty="0" smtClean="0">
                <a:latin typeface="Times New Roman" pitchFamily="18" charset="0"/>
                <a:cs typeface="Times New Roman" pitchFamily="18" charset="0"/>
              </a:rPr>
              <a:t>Установлена диктатура пролетариата;</a:t>
            </a:r>
          </a:p>
          <a:p>
            <a:r>
              <a:rPr lang="ru-RU" sz="2400" dirty="0" smtClean="0">
                <a:latin typeface="Times New Roman" pitchFamily="18" charset="0"/>
                <a:cs typeface="Times New Roman" pitchFamily="18" charset="0"/>
              </a:rPr>
              <a:t>К власти пришел народ – рабочие и крестьяне;</a:t>
            </a:r>
          </a:p>
          <a:p>
            <a:r>
              <a:rPr lang="ru-RU" sz="2400" dirty="0" smtClean="0">
                <a:latin typeface="Times New Roman" pitchFamily="18" charset="0"/>
                <a:cs typeface="Times New Roman" pitchFamily="18" charset="0"/>
              </a:rPr>
              <a:t>Классовое общество было ликвидировано, земля перешла в руки крестьянства, а промышленные здания: фабрики, заводы, шахты – в руки рабочего класса;</a:t>
            </a:r>
          </a:p>
          <a:p>
            <a:r>
              <a:rPr lang="ru-RU" sz="2400" dirty="0" smtClean="0">
                <a:latin typeface="Times New Roman" pitchFamily="18" charset="0"/>
                <a:cs typeface="Times New Roman" pitchFamily="18" charset="0"/>
              </a:rPr>
              <a:t>В результате октябрьского переворота началась Гражданская война;</a:t>
            </a:r>
          </a:p>
          <a:p>
            <a:r>
              <a:rPr lang="ru-RU" sz="2400" dirty="0" smtClean="0">
                <a:latin typeface="Times New Roman" pitchFamily="18" charset="0"/>
                <a:cs typeface="Times New Roman" pitchFamily="18" charset="0"/>
              </a:rPr>
              <a:t>Великая октябрьская революция повлияла на последующий ход мировой истории.</a:t>
            </a:r>
          </a:p>
          <a:p>
            <a:endParaRPr lang="ru-RU"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solidFill>
                  <a:srgbClr val="FF0000"/>
                </a:solidFill>
                <a:latin typeface="Times New Roman" pitchFamily="18" charset="0"/>
                <a:cs typeface="Times New Roman" pitchFamily="18" charset="0"/>
              </a:rPr>
              <a:t>Значение революции</a:t>
            </a:r>
            <a:r>
              <a:rPr lang="ru-RU" sz="2800" b="1" dirty="0" smtClean="0">
                <a:solidFill>
                  <a:srgbClr val="FF0000"/>
                </a:solidFill>
                <a:latin typeface="Times New Roman" pitchFamily="18" charset="0"/>
                <a:cs typeface="Times New Roman" pitchFamily="18" charset="0"/>
              </a:rPr>
              <a:t/>
            </a:r>
            <a:br>
              <a:rPr lang="ru-RU" sz="2800" b="1" dirty="0" smtClean="0">
                <a:solidFill>
                  <a:srgbClr val="FF0000"/>
                </a:solidFill>
                <a:latin typeface="Times New Roman" pitchFamily="18" charset="0"/>
                <a:cs typeface="Times New Roman" pitchFamily="18" charset="0"/>
              </a:rPr>
            </a:br>
            <a:endParaRPr lang="ru-RU" sz="28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2286000" y="1600200"/>
            <a:ext cx="6400800" cy="4525963"/>
          </a:xfrm>
        </p:spPr>
        <p:txBody>
          <a:bodyPr>
            <a:normAutofit/>
          </a:bodyPr>
          <a:lstStyle/>
          <a:p>
            <a:r>
              <a:rPr lang="ru-RU" sz="2400" dirty="0" smtClean="0">
                <a:latin typeface="Times New Roman" pitchFamily="18" charset="0"/>
                <a:cs typeface="Times New Roman" pitchFamily="18" charset="0"/>
              </a:rPr>
              <a:t>Был изменен ход истории не только в России, но и во всем мире, появилось первое социалистическое государство;</a:t>
            </a:r>
          </a:p>
          <a:p>
            <a:r>
              <a:rPr lang="ru-RU" sz="2400" dirty="0" smtClean="0">
                <a:latin typeface="Times New Roman" pitchFamily="18" charset="0"/>
                <a:cs typeface="Times New Roman" pitchFamily="18" charset="0"/>
              </a:rPr>
              <a:t>В новом Советском государстве, произошли коренные изменения во всех сферах общественной жизни;</a:t>
            </a:r>
          </a:p>
          <a:p>
            <a:r>
              <a:rPr lang="ru-RU" sz="2400" dirty="0" smtClean="0">
                <a:latin typeface="Times New Roman" pitchFamily="18" charset="0"/>
                <a:cs typeface="Times New Roman" pitchFamily="18" charset="0"/>
              </a:rPr>
              <a:t>Было положено начало формирования мировой социалистической системы, противостоявшей капиталистическим государствам;</a:t>
            </a:r>
            <a:endParaRPr lang="ru-RU"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01013.jpg"/>
          <p:cNvPicPr>
            <a:picLocks noChangeAspect="1" noChangeArrowheads="1"/>
          </p:cNvPicPr>
          <p:nvPr/>
        </p:nvPicPr>
        <p:blipFill>
          <a:blip r:embed="rId2" cstate="print"/>
          <a:srcRect/>
          <a:stretch>
            <a:fillRect/>
          </a:stretch>
        </p:blipFill>
        <p:spPr bwMode="auto">
          <a:xfrm>
            <a:off x="2514600" y="1905000"/>
            <a:ext cx="5864726" cy="3124200"/>
          </a:xfrm>
          <a:prstGeom prst="rect">
            <a:avLst/>
          </a:prstGeom>
          <a:noFill/>
        </p:spPr>
      </p:pic>
      <p:sp>
        <p:nvSpPr>
          <p:cNvPr id="5" name="Прямоугольник 4"/>
          <p:cNvSpPr/>
          <p:nvPr/>
        </p:nvSpPr>
        <p:spPr>
          <a:xfrm>
            <a:off x="2209800" y="685800"/>
            <a:ext cx="4572000" cy="707886"/>
          </a:xfrm>
          <a:prstGeom prst="rect">
            <a:avLst/>
          </a:prstGeom>
        </p:spPr>
        <p:txBody>
          <a:bodyPr>
            <a:spAutoFit/>
          </a:bodyPr>
          <a:lstStyle/>
          <a:p>
            <a:pPr algn="ctr"/>
            <a:r>
              <a:rPr lang="ru-RU" sz="2000" b="1" dirty="0" smtClean="0">
                <a:solidFill>
                  <a:srgbClr val="FF0000"/>
                </a:solidFill>
                <a:latin typeface="Times New Roman" pitchFamily="18" charset="0"/>
                <a:cs typeface="Times New Roman" pitchFamily="18" charset="0"/>
              </a:rPr>
              <a:t>Революция победила.</a:t>
            </a:r>
            <a:br>
              <a:rPr lang="ru-RU" sz="2000" b="1" dirty="0" smtClean="0">
                <a:solidFill>
                  <a:srgbClr val="FF0000"/>
                </a:solidFill>
                <a:latin typeface="Times New Roman" pitchFamily="18" charset="0"/>
                <a:cs typeface="Times New Roman" pitchFamily="18" charset="0"/>
              </a:rPr>
            </a:br>
            <a:r>
              <a:rPr lang="ru-RU" sz="2000" b="1" dirty="0" smtClean="0">
                <a:solidFill>
                  <a:srgbClr val="FF0000"/>
                </a:solidFill>
                <a:latin typeface="Times New Roman" pitchFamily="18" charset="0"/>
                <a:cs typeface="Times New Roman" pitchFamily="18" charset="0"/>
              </a:rPr>
              <a:t>Провозглашение Советской власти.</a:t>
            </a:r>
            <a:endParaRPr lang="ru-RU" sz="2000" dirty="0">
              <a:solidFill>
                <a:srgbClr val="FF00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0.slide-share.ru/s_slide/e81be76a6756d3ad574aaf4e189b06c3/c22e2f5e-90ae-4750-a90c-cb8b3559fcd9.jpe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62000" y="457200"/>
            <a:ext cx="7391400" cy="2308324"/>
          </a:xfrm>
          <a:prstGeom prst="rect">
            <a:avLst/>
          </a:prstGeom>
        </p:spPr>
        <p:txBody>
          <a:bodyPr wrap="square">
            <a:spAutoFit/>
          </a:bodyPr>
          <a:lstStyle/>
          <a:p>
            <a:pPr lvl="0" indent="457200" algn="just"/>
            <a:r>
              <a:rPr lang="ru-RU" sz="2400" b="1" dirty="0" smtClean="0">
                <a:solidFill>
                  <a:srgbClr val="333333"/>
                </a:solidFill>
                <a:latin typeface="Times New Roman" pitchFamily="18" charset="0"/>
                <a:ea typeface="Open Sans"/>
                <a:cs typeface="Times New Roman" pitchFamily="18" charset="0"/>
                <a:sym typeface="Open Sans"/>
              </a:rPr>
              <a:t>Октябрьская революция 1917 года в России - вооруженное свержение Временного правительства и приход к власти партии большевиков, провозгласившей установление советской власти, начало ликвидации капитализма и перехода к социализму.</a:t>
            </a:r>
            <a:endParaRPr lang="ru-RU" sz="2400" dirty="0">
              <a:solidFill>
                <a:schemeClr val="dk1"/>
              </a:solidFill>
              <a:latin typeface="Times New Roman" pitchFamily="18" charset="0"/>
              <a:ea typeface="Calibri"/>
              <a:cs typeface="Times New Roman" pitchFamily="18" charset="0"/>
              <a:sym typeface="Calibri"/>
            </a:endParaRPr>
          </a:p>
        </p:txBody>
      </p:sp>
      <p:pic>
        <p:nvPicPr>
          <p:cNvPr id="7" name="Shape 86"/>
          <p:cNvPicPr preferRelativeResize="0"/>
          <p:nvPr/>
        </p:nvPicPr>
        <p:blipFill rotWithShape="1">
          <a:blip r:embed="rId2" cstate="print">
            <a:alphaModFix/>
          </a:blip>
          <a:srcRect/>
          <a:stretch/>
        </p:blipFill>
        <p:spPr>
          <a:xfrm>
            <a:off x="3276600" y="2895600"/>
            <a:ext cx="4941297" cy="2692399"/>
          </a:xfrm>
          <a:prstGeom prst="rect">
            <a:avLst/>
          </a:prstGeom>
          <a:noFill/>
          <a:ln>
            <a:noFill/>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143000" y="838200"/>
            <a:ext cx="6781800" cy="2862322"/>
          </a:xfrm>
          <a:prstGeom prst="rect">
            <a:avLst/>
          </a:prstGeom>
        </p:spPr>
        <p:txBody>
          <a:bodyPr wrap="square">
            <a:spAutoFit/>
          </a:bodyPr>
          <a:lstStyle/>
          <a:p>
            <a:pPr lvl="0" indent="-152400" algn="just">
              <a:buClr>
                <a:srgbClr val="000000"/>
              </a:buClr>
              <a:buSzPts val="2400"/>
              <a:buFont typeface="Arial"/>
              <a:buChar char="•"/>
            </a:pPr>
            <a:r>
              <a:rPr lang="ru-RU" sz="2000" dirty="0" smtClean="0">
                <a:solidFill>
                  <a:srgbClr val="000000"/>
                </a:solidFill>
                <a:latin typeface="Times New Roman" pitchFamily="18" charset="0"/>
                <a:ea typeface="Helvetica Neue"/>
                <a:cs typeface="Times New Roman" pitchFamily="18" charset="0"/>
                <a:sym typeface="Helvetica Neue"/>
              </a:rPr>
              <a:t> Продолжение войны;</a:t>
            </a:r>
            <a:endParaRPr lang="ru-RU" sz="2000" dirty="0" smtClean="0">
              <a:latin typeface="Times New Roman" pitchFamily="18" charset="0"/>
              <a:cs typeface="Times New Roman" pitchFamily="18" charset="0"/>
            </a:endParaRPr>
          </a:p>
          <a:p>
            <a:pPr lvl="0" indent="-152400" algn="just">
              <a:buClr>
                <a:srgbClr val="000000"/>
              </a:buClr>
              <a:buSzPts val="2400"/>
              <a:buFont typeface="Arial"/>
              <a:buChar char="•"/>
            </a:pPr>
            <a:r>
              <a:rPr lang="ru-RU" sz="2000" dirty="0" smtClean="0">
                <a:solidFill>
                  <a:srgbClr val="000000"/>
                </a:solidFill>
                <a:latin typeface="Times New Roman" pitchFamily="18" charset="0"/>
                <a:ea typeface="Helvetica Neue"/>
                <a:cs typeface="Times New Roman" pitchFamily="18" charset="0"/>
                <a:sym typeface="Helvetica Neue"/>
              </a:rPr>
              <a:t> Промышленность и сельское хозяйство страны оказались на грани полного развала;</a:t>
            </a:r>
            <a:endParaRPr lang="ru-RU" sz="2000" dirty="0" smtClean="0">
              <a:latin typeface="Times New Roman" pitchFamily="18" charset="0"/>
              <a:cs typeface="Times New Roman" pitchFamily="18" charset="0"/>
            </a:endParaRPr>
          </a:p>
          <a:p>
            <a:pPr lvl="0" indent="-152400" algn="just">
              <a:buClr>
                <a:srgbClr val="000000"/>
              </a:buClr>
              <a:buSzPts val="2400"/>
              <a:buFont typeface="Arial"/>
              <a:buChar char="•"/>
            </a:pPr>
            <a:r>
              <a:rPr lang="ru-RU" sz="2000" dirty="0" smtClean="0">
                <a:solidFill>
                  <a:srgbClr val="000000"/>
                </a:solidFill>
                <a:latin typeface="Times New Roman" pitchFamily="18" charset="0"/>
                <a:ea typeface="Helvetica Neue"/>
                <a:cs typeface="Times New Roman" pitchFamily="18" charset="0"/>
                <a:sym typeface="Helvetica Neue"/>
              </a:rPr>
              <a:t> Катастрофический финансовый кризис;</a:t>
            </a:r>
            <a:endParaRPr lang="ru-RU" sz="2000" dirty="0" smtClean="0">
              <a:latin typeface="Times New Roman" pitchFamily="18" charset="0"/>
              <a:cs typeface="Times New Roman" pitchFamily="18" charset="0"/>
            </a:endParaRPr>
          </a:p>
          <a:p>
            <a:pPr lvl="0" indent="-152400" algn="just">
              <a:buClr>
                <a:srgbClr val="000000"/>
              </a:buClr>
              <a:buSzPts val="2400"/>
              <a:buFont typeface="Arial"/>
              <a:buChar char="•"/>
            </a:pPr>
            <a:r>
              <a:rPr lang="ru-RU" sz="2000" dirty="0" smtClean="0">
                <a:solidFill>
                  <a:srgbClr val="000000"/>
                </a:solidFill>
                <a:latin typeface="Times New Roman" pitchFamily="18" charset="0"/>
                <a:ea typeface="Helvetica Neue"/>
                <a:cs typeface="Times New Roman" pitchFamily="18" charset="0"/>
                <a:sym typeface="Helvetica Neue"/>
              </a:rPr>
              <a:t> Нерешенность аграрного вопроса и обнищание крестьян;</a:t>
            </a:r>
            <a:endParaRPr lang="ru-RU" sz="2000" dirty="0" smtClean="0">
              <a:latin typeface="Times New Roman" pitchFamily="18" charset="0"/>
              <a:cs typeface="Times New Roman" pitchFamily="18" charset="0"/>
            </a:endParaRPr>
          </a:p>
          <a:p>
            <a:pPr lvl="0" indent="-152400" algn="just">
              <a:buClr>
                <a:srgbClr val="000000"/>
              </a:buClr>
              <a:buSzPts val="2400"/>
              <a:buFont typeface="Arial"/>
              <a:buChar char="•"/>
            </a:pPr>
            <a:r>
              <a:rPr lang="ru-RU" sz="2000" dirty="0" smtClean="0">
                <a:solidFill>
                  <a:srgbClr val="000000"/>
                </a:solidFill>
                <a:latin typeface="Times New Roman" pitchFamily="18" charset="0"/>
                <a:ea typeface="Helvetica Neue"/>
                <a:cs typeface="Times New Roman" pitchFamily="18" charset="0"/>
                <a:sym typeface="Helvetica Neue"/>
              </a:rPr>
              <a:t> Оттягивание социально-экономических реформ;</a:t>
            </a:r>
            <a:endParaRPr lang="ru-RU" sz="2000" dirty="0" smtClean="0">
              <a:latin typeface="Times New Roman" pitchFamily="18" charset="0"/>
              <a:cs typeface="Times New Roman" pitchFamily="18" charset="0"/>
            </a:endParaRPr>
          </a:p>
          <a:p>
            <a:pPr lvl="0" indent="-152400" algn="just">
              <a:buClr>
                <a:srgbClr val="000000"/>
              </a:buClr>
              <a:buSzPts val="2400"/>
              <a:buFont typeface="Arial"/>
              <a:buChar char="•"/>
            </a:pPr>
            <a:r>
              <a:rPr lang="ru-RU" sz="2000" dirty="0" smtClean="0">
                <a:solidFill>
                  <a:srgbClr val="000000"/>
                </a:solidFill>
                <a:latin typeface="Times New Roman" pitchFamily="18" charset="0"/>
                <a:ea typeface="Helvetica Neue"/>
                <a:cs typeface="Times New Roman" pitchFamily="18" charset="0"/>
                <a:sym typeface="Helvetica Neue"/>
              </a:rPr>
              <a:t> Противоречия системы Двоевластия и медлительность проведения реформ;</a:t>
            </a:r>
            <a:endParaRPr lang="ru-RU" sz="2000" dirty="0" smtClean="0">
              <a:latin typeface="Times New Roman" pitchFamily="18" charset="0"/>
              <a:cs typeface="Times New Roman" pitchFamily="18" charset="0"/>
            </a:endParaRPr>
          </a:p>
          <a:p>
            <a:pPr lvl="0" indent="-152400" algn="just">
              <a:buClr>
                <a:srgbClr val="000000"/>
              </a:buClr>
              <a:buSzPts val="2400"/>
              <a:buFont typeface="Arial"/>
              <a:buChar char="•"/>
            </a:pPr>
            <a:r>
              <a:rPr lang="ru-RU" sz="2000" dirty="0" smtClean="0">
                <a:solidFill>
                  <a:srgbClr val="000000"/>
                </a:solidFill>
                <a:latin typeface="Times New Roman" pitchFamily="18" charset="0"/>
                <a:ea typeface="Helvetica Neue"/>
                <a:cs typeface="Times New Roman" pitchFamily="18" charset="0"/>
                <a:sym typeface="Helvetica Neue"/>
              </a:rPr>
              <a:t> Активная деятельность партии большевиков.</a:t>
            </a:r>
            <a:endParaRPr lang="ru-RU" sz="2000" dirty="0">
              <a:solidFill>
                <a:srgbClr val="000000"/>
              </a:solidFill>
              <a:latin typeface="Times New Roman" pitchFamily="18" charset="0"/>
              <a:ea typeface="Helvetica Neue"/>
              <a:cs typeface="Times New Roman" pitchFamily="18" charset="0"/>
              <a:sym typeface="Helvetica Neue"/>
            </a:endParaRPr>
          </a:p>
        </p:txBody>
      </p:sp>
      <p:sp>
        <p:nvSpPr>
          <p:cNvPr id="7" name="Прямоугольник 6"/>
          <p:cNvSpPr/>
          <p:nvPr/>
        </p:nvSpPr>
        <p:spPr>
          <a:xfrm>
            <a:off x="4038600" y="457200"/>
            <a:ext cx="2016899" cy="584775"/>
          </a:xfrm>
          <a:prstGeom prst="rect">
            <a:avLst/>
          </a:prstGeom>
        </p:spPr>
        <p:txBody>
          <a:bodyPr wrap="none">
            <a:spAutoFit/>
          </a:bodyPr>
          <a:lstStyle/>
          <a:p>
            <a:pPr lvl="0"/>
            <a:r>
              <a:rPr lang="ru-RU" sz="3200" b="1" dirty="0" smtClean="0">
                <a:solidFill>
                  <a:srgbClr val="FF0000"/>
                </a:solidFill>
                <a:ea typeface="Calibri"/>
                <a:cs typeface="Calibri"/>
                <a:sym typeface="Calibri"/>
              </a:rPr>
              <a:t>ПРИЧИНЫ</a:t>
            </a:r>
            <a:endParaRPr lang="ru-RU" sz="3200" b="1" dirty="0">
              <a:solidFill>
                <a:srgbClr val="FF0000"/>
              </a:solidFill>
              <a:ea typeface="Calibri"/>
              <a:cs typeface="Calibri"/>
              <a:sym typeface="Calibri"/>
            </a:endParaRPr>
          </a:p>
        </p:txBody>
      </p:sp>
      <p:pic>
        <p:nvPicPr>
          <p:cNvPr id="8" name="Shape 93"/>
          <p:cNvPicPr preferRelativeResize="0"/>
          <p:nvPr/>
        </p:nvPicPr>
        <p:blipFill rotWithShape="1">
          <a:blip r:embed="rId2" cstate="print">
            <a:alphaModFix/>
          </a:blip>
          <a:srcRect/>
          <a:stretch/>
        </p:blipFill>
        <p:spPr>
          <a:xfrm>
            <a:off x="6477000" y="3505200"/>
            <a:ext cx="1831996" cy="2691825"/>
          </a:xfrm>
          <a:prstGeom prst="rect">
            <a:avLst/>
          </a:prstGeom>
          <a:noFill/>
          <a:ln>
            <a:noFill/>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048000" y="335846"/>
            <a:ext cx="5334000" cy="5632311"/>
          </a:xfrm>
          <a:prstGeom prst="rect">
            <a:avLst/>
          </a:prstGeom>
        </p:spPr>
        <p:txBody>
          <a:bodyPr wrap="square">
            <a:spAutoFit/>
          </a:bodyPr>
          <a:lstStyle/>
          <a:p>
            <a:pPr lvl="0" indent="360363" algn="just"/>
            <a:r>
              <a:rPr lang="ru-RU" b="1" dirty="0" smtClean="0">
                <a:solidFill>
                  <a:srgbClr val="FF0000"/>
                </a:solidFill>
                <a:latin typeface="Times New Roman" pitchFamily="18" charset="0"/>
                <a:ea typeface="Calibri"/>
                <a:cs typeface="Times New Roman" pitchFamily="18" charset="0"/>
                <a:sym typeface="Calibri"/>
              </a:rPr>
              <a:t>24 октября (6 ноября) 1917 года началось вооруженное восстание в Петрограде.</a:t>
            </a:r>
            <a:endParaRPr lang="ru-RU" dirty="0" smtClean="0">
              <a:solidFill>
                <a:srgbClr val="FF0000"/>
              </a:solidFill>
              <a:latin typeface="Times New Roman" pitchFamily="18" charset="0"/>
              <a:cs typeface="Times New Roman" pitchFamily="18" charset="0"/>
            </a:endParaRPr>
          </a:p>
          <a:p>
            <a:pPr marL="342900" lvl="0" indent="-342900" algn="just">
              <a:buClr>
                <a:schemeClr val="dk1"/>
              </a:buClr>
              <a:buSzPts val="2000"/>
              <a:buFont typeface="Arial"/>
              <a:buChar char="•"/>
            </a:pPr>
            <a:r>
              <a:rPr lang="ru-RU" dirty="0" smtClean="0">
                <a:solidFill>
                  <a:schemeClr val="dk1"/>
                </a:solidFill>
                <a:latin typeface="Times New Roman" pitchFamily="18" charset="0"/>
                <a:ea typeface="Calibri"/>
                <a:cs typeface="Times New Roman" pitchFamily="18" charset="0"/>
                <a:sym typeface="Calibri"/>
              </a:rPr>
              <a:t>Революционные отряды взяли под контроль мосты, телеграф, Балтийский вокзал. Блокированы юнкерские училища, Главный почтамт, Николаевский вокзал, Центральная электростанция, Государственный банк, Центральная телефонная станция, Варшавский вокзал.</a:t>
            </a:r>
          </a:p>
          <a:p>
            <a:pPr marL="342900" lvl="0" indent="-342900" algn="just">
              <a:buClr>
                <a:schemeClr val="dk1"/>
              </a:buClr>
              <a:buSzPts val="2000"/>
              <a:buFont typeface="Arial"/>
              <a:buChar char="•"/>
            </a:pPr>
            <a:r>
              <a:rPr lang="ru-RU" dirty="0" smtClean="0">
                <a:solidFill>
                  <a:schemeClr val="dk1"/>
                </a:solidFill>
                <a:latin typeface="Times New Roman" pitchFamily="18" charset="0"/>
                <a:ea typeface="Calibri"/>
                <a:cs typeface="Times New Roman" pitchFamily="18" charset="0"/>
                <a:sym typeface="Calibri"/>
              </a:rPr>
              <a:t>В 14 часов 35 мин. - сообщение о том, что Временное правительство низложено и государственная власть перешла в руки органа Петроградского Совета рабочих и солдатских депутатов.</a:t>
            </a:r>
            <a:endParaRPr lang="ru-RU" dirty="0" smtClean="0">
              <a:latin typeface="Times New Roman" pitchFamily="18" charset="0"/>
              <a:cs typeface="Times New Roman" pitchFamily="18" charset="0"/>
            </a:endParaRPr>
          </a:p>
          <a:p>
            <a:pPr marL="342900" lvl="0" indent="-342900" algn="just">
              <a:buClr>
                <a:schemeClr val="dk1"/>
              </a:buClr>
              <a:buSzPts val="2000"/>
              <a:buFont typeface="Arial"/>
              <a:buChar char="•"/>
            </a:pPr>
            <a:r>
              <a:rPr lang="ru-RU" dirty="0" smtClean="0">
                <a:solidFill>
                  <a:schemeClr val="dk1"/>
                </a:solidFill>
                <a:latin typeface="Times New Roman" pitchFamily="18" charset="0"/>
                <a:ea typeface="Calibri"/>
                <a:cs typeface="Times New Roman" pitchFamily="18" charset="0"/>
                <a:sym typeface="Calibri"/>
              </a:rPr>
              <a:t>Днем 25 октября (7 ноября) революционные силы заняли </a:t>
            </a:r>
            <a:r>
              <a:rPr lang="ru-RU" dirty="0" err="1" smtClean="0">
                <a:solidFill>
                  <a:schemeClr val="dk1"/>
                </a:solidFill>
                <a:latin typeface="Times New Roman" pitchFamily="18" charset="0"/>
                <a:ea typeface="Calibri"/>
                <a:cs typeface="Times New Roman" pitchFamily="18" charset="0"/>
                <a:sym typeface="Calibri"/>
              </a:rPr>
              <a:t>Мариинский</a:t>
            </a:r>
            <a:r>
              <a:rPr lang="ru-RU" dirty="0" smtClean="0">
                <a:solidFill>
                  <a:schemeClr val="dk1"/>
                </a:solidFill>
                <a:latin typeface="Times New Roman" pitchFamily="18" charset="0"/>
                <a:ea typeface="Calibri"/>
                <a:cs typeface="Times New Roman" pitchFamily="18" charset="0"/>
                <a:sym typeface="Calibri"/>
              </a:rPr>
              <a:t> дворец, где находился Предпарламент и распустили его; матросами были заняты Военный порт и Главное адмиралтейство, где был арестован Морской штаб.</a:t>
            </a:r>
            <a:endParaRPr lang="ru-RU" dirty="0">
              <a:latin typeface="Times New Roman" pitchFamily="18" charset="0"/>
              <a:cs typeface="Times New Roman" pitchFamily="18" charset="0"/>
            </a:endParaRPr>
          </a:p>
        </p:txBody>
      </p:sp>
      <p:pic>
        <p:nvPicPr>
          <p:cNvPr id="7" name="Shape 109"/>
          <p:cNvPicPr preferRelativeResize="0"/>
          <p:nvPr/>
        </p:nvPicPr>
        <p:blipFill rotWithShape="1">
          <a:blip r:embed="rId2" cstate="print">
            <a:alphaModFix/>
          </a:blip>
          <a:srcRect/>
          <a:stretch/>
        </p:blipFill>
        <p:spPr>
          <a:xfrm>
            <a:off x="609600" y="381000"/>
            <a:ext cx="2438400" cy="1828800"/>
          </a:xfrm>
          <a:prstGeom prst="rect">
            <a:avLst/>
          </a:prstGeom>
          <a:noFill/>
          <a:ln>
            <a:noFill/>
          </a:ln>
        </p:spPr>
      </p:pic>
      <p:pic>
        <p:nvPicPr>
          <p:cNvPr id="8" name="Shape 108"/>
          <p:cNvPicPr preferRelativeResize="0"/>
          <p:nvPr/>
        </p:nvPicPr>
        <p:blipFill rotWithShape="1">
          <a:blip r:embed="rId3" cstate="print">
            <a:alphaModFix/>
          </a:blip>
          <a:srcRect/>
          <a:stretch/>
        </p:blipFill>
        <p:spPr>
          <a:xfrm>
            <a:off x="609600" y="2362200"/>
            <a:ext cx="2438400" cy="1603508"/>
          </a:xfrm>
          <a:prstGeom prst="rect">
            <a:avLst/>
          </a:prstGeom>
          <a:noFill/>
          <a:ln>
            <a:no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438400" y="3733800"/>
            <a:ext cx="6019800" cy="2746906"/>
          </a:xfrm>
          <a:prstGeom prst="rect">
            <a:avLst/>
          </a:prstGeom>
        </p:spPr>
        <p:txBody>
          <a:bodyPr wrap="square">
            <a:spAutoFit/>
          </a:bodyPr>
          <a:lstStyle/>
          <a:p>
            <a:pPr lvl="0" algn="just"/>
            <a:endParaRPr lang="ru-RU" sz="1050" dirty="0" smtClean="0">
              <a:solidFill>
                <a:schemeClr val="dk1"/>
              </a:solidFill>
              <a:ea typeface="Calibri"/>
              <a:cs typeface="Calibri"/>
              <a:sym typeface="Calibri"/>
            </a:endParaRPr>
          </a:p>
          <a:p>
            <a:pPr lvl="0" indent="457200" algn="just"/>
            <a:r>
              <a:rPr lang="ru-RU" dirty="0" smtClean="0">
                <a:solidFill>
                  <a:srgbClr val="333333"/>
                </a:solidFill>
                <a:latin typeface="Times New Roman" pitchFamily="18" charset="0"/>
                <a:ea typeface="Open Sans"/>
                <a:cs typeface="Times New Roman" pitchFamily="18" charset="0"/>
                <a:sym typeface="Open Sans"/>
              </a:rPr>
              <a:t>25 октября (7 ноября) вслед за победой восстания в Петрограде, которое было почти бескровным, вооруженная борьба началась и в Москве. На улицах города шли упорные бои. Было убито около 1000 человек.</a:t>
            </a:r>
            <a:endParaRPr lang="ru-RU" dirty="0" smtClean="0">
              <a:latin typeface="Times New Roman" pitchFamily="18" charset="0"/>
              <a:cs typeface="Times New Roman" pitchFamily="18" charset="0"/>
            </a:endParaRPr>
          </a:p>
          <a:p>
            <a:pPr lvl="0" indent="457200" algn="just"/>
            <a:endParaRPr lang="ru-RU" dirty="0" smtClean="0">
              <a:solidFill>
                <a:schemeClr val="dk1"/>
              </a:solidFill>
              <a:latin typeface="Times New Roman" pitchFamily="18" charset="0"/>
              <a:ea typeface="Calibri"/>
              <a:cs typeface="Times New Roman" pitchFamily="18" charset="0"/>
              <a:sym typeface="Calibri"/>
            </a:endParaRPr>
          </a:p>
          <a:p>
            <a:pPr lvl="0" indent="457200" algn="just"/>
            <a:r>
              <a:rPr lang="ru-RU" dirty="0" smtClean="0">
                <a:solidFill>
                  <a:srgbClr val="333333"/>
                </a:solidFill>
                <a:latin typeface="Times New Roman" pitchFamily="18" charset="0"/>
                <a:ea typeface="Open Sans"/>
                <a:cs typeface="Times New Roman" pitchFamily="18" charset="0"/>
                <a:sym typeface="Open Sans"/>
              </a:rPr>
              <a:t>Вечером 25 октября (7 ноября) 1917 года II Всероссийский Съезд Советов рабочих и солдатских депутатов принял обращение "Рабочим, солдатам и крестьянам".</a:t>
            </a:r>
            <a:endParaRPr lang="ru-RU" dirty="0">
              <a:solidFill>
                <a:schemeClr val="dk1"/>
              </a:solidFill>
              <a:latin typeface="Times New Roman" pitchFamily="18" charset="0"/>
              <a:ea typeface="Calibri"/>
              <a:cs typeface="Times New Roman" pitchFamily="18" charset="0"/>
              <a:sym typeface="Calibri"/>
            </a:endParaRPr>
          </a:p>
        </p:txBody>
      </p:sp>
      <p:sp>
        <p:nvSpPr>
          <p:cNvPr id="7" name="Прямоугольник 6"/>
          <p:cNvSpPr/>
          <p:nvPr/>
        </p:nvSpPr>
        <p:spPr>
          <a:xfrm>
            <a:off x="685800" y="990600"/>
            <a:ext cx="4114800" cy="2862322"/>
          </a:xfrm>
          <a:prstGeom prst="rect">
            <a:avLst/>
          </a:prstGeom>
        </p:spPr>
        <p:txBody>
          <a:bodyPr wrap="square">
            <a:spAutoFit/>
          </a:bodyPr>
          <a:lstStyle/>
          <a:p>
            <a:pPr lvl="0" indent="457200" algn="just"/>
            <a:r>
              <a:rPr lang="ru-RU" dirty="0" smtClean="0">
                <a:solidFill>
                  <a:srgbClr val="333333"/>
                </a:solidFill>
                <a:latin typeface="Times New Roman" pitchFamily="18" charset="0"/>
                <a:ea typeface="Open Sans"/>
                <a:cs typeface="Times New Roman" pitchFamily="18" charset="0"/>
                <a:sym typeface="Open Sans"/>
              </a:rPr>
              <a:t>25 октября (7 ноября) в 21:45 по сигналу из Петропавловской крепости прогремел орудийный выстрел с крейсера "Аврора", начался штурм Зимнего дворца.</a:t>
            </a:r>
            <a:endParaRPr lang="ru-RU" dirty="0" smtClean="0">
              <a:latin typeface="Times New Roman" pitchFamily="18" charset="0"/>
              <a:cs typeface="Times New Roman" pitchFamily="18" charset="0"/>
            </a:endParaRPr>
          </a:p>
          <a:p>
            <a:pPr lvl="0" indent="457200" algn="just"/>
            <a:endParaRPr lang="ru-RU" dirty="0" smtClean="0">
              <a:solidFill>
                <a:schemeClr val="dk1"/>
              </a:solidFill>
              <a:latin typeface="Times New Roman" pitchFamily="18" charset="0"/>
              <a:ea typeface="Calibri"/>
              <a:cs typeface="Times New Roman" pitchFamily="18" charset="0"/>
              <a:sym typeface="Calibri"/>
            </a:endParaRPr>
          </a:p>
          <a:p>
            <a:pPr lvl="0" indent="457200" algn="just"/>
            <a:r>
              <a:rPr lang="ru-RU" dirty="0" smtClean="0">
                <a:solidFill>
                  <a:srgbClr val="333333"/>
                </a:solidFill>
                <a:latin typeface="Times New Roman" pitchFamily="18" charset="0"/>
                <a:ea typeface="Open Sans"/>
                <a:cs typeface="Times New Roman" pitchFamily="18" charset="0"/>
                <a:sym typeface="Open Sans"/>
              </a:rPr>
              <a:t>В 2 ч. ночи 26 октября (8 ноября) вооруженными рабочими, солдатами и матросами был занят Зимний дворец и арестовано Временное правительство</a:t>
            </a:r>
            <a:r>
              <a:rPr lang="ru-RU" dirty="0" smtClean="0">
                <a:solidFill>
                  <a:srgbClr val="333333"/>
                </a:solidFill>
                <a:latin typeface="Open Sans"/>
                <a:ea typeface="Open Sans"/>
                <a:cs typeface="Open Sans"/>
                <a:sym typeface="Open Sans"/>
              </a:rPr>
              <a:t>.</a:t>
            </a:r>
            <a:endParaRPr lang="ru-RU" dirty="0" smtClean="0"/>
          </a:p>
        </p:txBody>
      </p:sp>
      <p:pic>
        <p:nvPicPr>
          <p:cNvPr id="8" name="Shape 118"/>
          <p:cNvPicPr preferRelativeResize="0"/>
          <p:nvPr/>
        </p:nvPicPr>
        <p:blipFill rotWithShape="1">
          <a:blip r:embed="rId2" cstate="print">
            <a:alphaModFix/>
          </a:blip>
          <a:srcRect/>
          <a:stretch/>
        </p:blipFill>
        <p:spPr>
          <a:xfrm>
            <a:off x="5486400" y="381000"/>
            <a:ext cx="2664771" cy="1759080"/>
          </a:xfrm>
          <a:prstGeom prst="rect">
            <a:avLst/>
          </a:prstGeom>
          <a:noFill/>
          <a:ln>
            <a:noFill/>
          </a:ln>
        </p:spPr>
      </p:pic>
      <p:pic>
        <p:nvPicPr>
          <p:cNvPr id="9" name="Shape 117"/>
          <p:cNvPicPr preferRelativeResize="0"/>
          <p:nvPr/>
        </p:nvPicPr>
        <p:blipFill rotWithShape="1">
          <a:blip r:embed="rId3" cstate="print">
            <a:alphaModFix/>
          </a:blip>
          <a:srcRect/>
          <a:stretch/>
        </p:blipFill>
        <p:spPr>
          <a:xfrm>
            <a:off x="5181600" y="2286000"/>
            <a:ext cx="3213100" cy="1600200"/>
          </a:xfrm>
          <a:prstGeom prst="rect">
            <a:avLst/>
          </a:prstGeom>
          <a:noFill/>
          <a:ln>
            <a:noFill/>
          </a:ln>
        </p:spPr>
      </p:pic>
      <p:sp>
        <p:nvSpPr>
          <p:cNvPr id="10" name="Прямоугольник 9"/>
          <p:cNvSpPr/>
          <p:nvPr/>
        </p:nvSpPr>
        <p:spPr>
          <a:xfrm>
            <a:off x="1066800" y="381000"/>
            <a:ext cx="4114800" cy="400110"/>
          </a:xfrm>
          <a:prstGeom prst="rect">
            <a:avLst/>
          </a:prstGeom>
        </p:spPr>
        <p:txBody>
          <a:bodyPr wrap="square">
            <a:spAutoFit/>
          </a:bodyPr>
          <a:lstStyle/>
          <a:p>
            <a:pPr lvl="0" algn="ctr"/>
            <a:r>
              <a:rPr lang="ru-RU" sz="2000" b="1" dirty="0" smtClean="0">
                <a:solidFill>
                  <a:srgbClr val="FF0000"/>
                </a:solidFill>
                <a:latin typeface="Times New Roman" pitchFamily="18" charset="0"/>
                <a:ea typeface="Calibri"/>
                <a:cs typeface="Times New Roman" pitchFamily="18" charset="0"/>
                <a:sym typeface="Calibri"/>
              </a:rPr>
              <a:t>ШТУРМ ЗИМНЕГО ДВОРЦА</a:t>
            </a:r>
            <a:endParaRPr lang="ru-RU" sz="2000" b="1" dirty="0">
              <a:solidFill>
                <a:srgbClr val="FF0000"/>
              </a:solidFill>
              <a:latin typeface="Times New Roman" pitchFamily="18" charset="0"/>
              <a:ea typeface="Calibri"/>
              <a:cs typeface="Times New Roman" pitchFamily="18" charset="0"/>
              <a:sym typeface="Calibri"/>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4600" y="3886200"/>
            <a:ext cx="6019800" cy="2246769"/>
          </a:xfrm>
          <a:prstGeom prst="rect">
            <a:avLst/>
          </a:prstGeom>
        </p:spPr>
        <p:txBody>
          <a:bodyPr wrap="square">
            <a:spAutoFit/>
          </a:bodyPr>
          <a:lstStyle/>
          <a:p>
            <a:pPr lvl="0" indent="457200" algn="just"/>
            <a:r>
              <a:rPr lang="ru-RU" sz="2000" dirty="0" smtClean="0">
                <a:solidFill>
                  <a:srgbClr val="333333"/>
                </a:solidFill>
                <a:latin typeface="Times New Roman" pitchFamily="18" charset="0"/>
                <a:ea typeface="Open Sans"/>
                <a:cs typeface="Times New Roman" pitchFamily="18" charset="0"/>
                <a:sym typeface="Open Sans"/>
              </a:rPr>
              <a:t>В январе 1918 года было разогнано Учредительное собрание, к марту того же года советская власть была установлена на значительной территории России. Были национализированы все банки, предприятия, заключено сепаратное перемирие с Германией. В июле 1918 года была принята первая советская Конституция.</a:t>
            </a:r>
            <a:endParaRPr lang="ru-RU" sz="2000" dirty="0">
              <a:latin typeface="Times New Roman" pitchFamily="18" charset="0"/>
              <a:cs typeface="Times New Roman" pitchFamily="18" charset="0"/>
            </a:endParaRPr>
          </a:p>
        </p:txBody>
      </p:sp>
      <p:sp>
        <p:nvSpPr>
          <p:cNvPr id="3" name="Прямоугольник 2"/>
          <p:cNvSpPr/>
          <p:nvPr/>
        </p:nvSpPr>
        <p:spPr>
          <a:xfrm>
            <a:off x="457200" y="914400"/>
            <a:ext cx="4724400" cy="2862322"/>
          </a:xfrm>
          <a:prstGeom prst="rect">
            <a:avLst/>
          </a:prstGeom>
        </p:spPr>
        <p:txBody>
          <a:bodyPr wrap="square">
            <a:spAutoFit/>
          </a:bodyPr>
          <a:lstStyle/>
          <a:p>
            <a:pPr lvl="0" indent="457200" algn="just"/>
            <a:r>
              <a:rPr lang="ru-RU" b="1" dirty="0" smtClean="0">
                <a:solidFill>
                  <a:schemeClr val="dk1"/>
                </a:solidFill>
                <a:latin typeface="Times New Roman" pitchFamily="18" charset="0"/>
                <a:ea typeface="Calibri"/>
                <a:cs typeface="Times New Roman" pitchFamily="18" charset="0"/>
                <a:sym typeface="Calibri"/>
              </a:rPr>
              <a:t>26 октября 1917г. – приняты Декрет о мире и Декрет о земле.</a:t>
            </a:r>
            <a:endParaRPr lang="ru-RU" dirty="0" smtClean="0">
              <a:latin typeface="Times New Roman" pitchFamily="18" charset="0"/>
              <a:cs typeface="Times New Roman" pitchFamily="18" charset="0"/>
            </a:endParaRPr>
          </a:p>
          <a:p>
            <a:pPr lvl="0" indent="457200" algn="just"/>
            <a:r>
              <a:rPr lang="ru-RU" dirty="0" smtClean="0">
                <a:solidFill>
                  <a:srgbClr val="333333"/>
                </a:solidFill>
                <a:latin typeface="Times New Roman" pitchFamily="18" charset="0"/>
                <a:ea typeface="Open Sans"/>
                <a:cs typeface="Times New Roman" pitchFamily="18" charset="0"/>
                <a:sym typeface="Open Sans"/>
              </a:rPr>
              <a:t>Съезд сформировал первое советское правительство — Совет народных комиссаров.</a:t>
            </a:r>
            <a:endParaRPr lang="ru-RU" dirty="0" smtClean="0">
              <a:latin typeface="Times New Roman" pitchFamily="18" charset="0"/>
              <a:cs typeface="Times New Roman" pitchFamily="18" charset="0"/>
            </a:endParaRPr>
          </a:p>
          <a:p>
            <a:pPr lvl="0" indent="457200" algn="just"/>
            <a:r>
              <a:rPr lang="ru-RU" dirty="0" smtClean="0">
                <a:solidFill>
                  <a:srgbClr val="333333"/>
                </a:solidFill>
                <a:latin typeface="Times New Roman" pitchFamily="18" charset="0"/>
                <a:ea typeface="Open Sans"/>
                <a:cs typeface="Times New Roman" pitchFamily="18" charset="0"/>
                <a:sym typeface="Open Sans"/>
              </a:rPr>
              <a:t>Большевики установили контроль над основными промышленными центрами России. </a:t>
            </a:r>
            <a:endParaRPr lang="ru-RU" dirty="0" smtClean="0">
              <a:latin typeface="Times New Roman" pitchFamily="18" charset="0"/>
              <a:cs typeface="Times New Roman" pitchFamily="18" charset="0"/>
            </a:endParaRPr>
          </a:p>
          <a:p>
            <a:pPr lvl="0" indent="457200" algn="just"/>
            <a:r>
              <a:rPr lang="ru-RU" dirty="0" smtClean="0">
                <a:solidFill>
                  <a:srgbClr val="333333"/>
                </a:solidFill>
                <a:latin typeface="Times New Roman" pitchFamily="18" charset="0"/>
                <a:ea typeface="Open Sans"/>
                <a:cs typeface="Times New Roman" pitchFamily="18" charset="0"/>
                <a:sym typeface="Open Sans"/>
              </a:rPr>
              <a:t>Были арестованы лидеры Партии кадетов, запрещена оппозиционная печать. </a:t>
            </a:r>
            <a:endParaRPr lang="ru-RU" dirty="0" smtClean="0">
              <a:latin typeface="Times New Roman" pitchFamily="18" charset="0"/>
              <a:cs typeface="Times New Roman" pitchFamily="18" charset="0"/>
            </a:endParaRPr>
          </a:p>
        </p:txBody>
      </p:sp>
      <p:sp>
        <p:nvSpPr>
          <p:cNvPr id="4" name="Прямоугольник 3"/>
          <p:cNvSpPr/>
          <p:nvPr/>
        </p:nvSpPr>
        <p:spPr>
          <a:xfrm>
            <a:off x="2819400" y="533400"/>
            <a:ext cx="4223400" cy="369332"/>
          </a:xfrm>
          <a:prstGeom prst="rect">
            <a:avLst/>
          </a:prstGeom>
        </p:spPr>
        <p:txBody>
          <a:bodyPr wrap="none">
            <a:spAutoFit/>
          </a:bodyPr>
          <a:lstStyle/>
          <a:p>
            <a:pPr lvl="0" algn="ctr"/>
            <a:r>
              <a:rPr lang="ru-RU" b="1" dirty="0" smtClean="0">
                <a:solidFill>
                  <a:srgbClr val="FF0000"/>
                </a:solidFill>
                <a:latin typeface="Times New Roman" pitchFamily="18" charset="0"/>
                <a:ea typeface="Calibri"/>
                <a:cs typeface="Times New Roman" pitchFamily="18" charset="0"/>
                <a:sym typeface="Calibri"/>
              </a:rPr>
              <a:t>ПЕРВЫЕ ШАГИ ВЛАСТИ СОВЕТОВ</a:t>
            </a:r>
            <a:endParaRPr lang="ru-RU" b="1" dirty="0">
              <a:solidFill>
                <a:srgbClr val="FF0000"/>
              </a:solidFill>
              <a:latin typeface="Times New Roman" pitchFamily="18" charset="0"/>
              <a:ea typeface="Calibri"/>
              <a:cs typeface="Times New Roman" pitchFamily="18" charset="0"/>
              <a:sym typeface="Calibri"/>
            </a:endParaRPr>
          </a:p>
        </p:txBody>
      </p:sp>
      <p:pic>
        <p:nvPicPr>
          <p:cNvPr id="5" name="Shape 125"/>
          <p:cNvPicPr preferRelativeResize="0"/>
          <p:nvPr/>
        </p:nvPicPr>
        <p:blipFill rotWithShape="1">
          <a:blip r:embed="rId2" cstate="print">
            <a:alphaModFix/>
          </a:blip>
          <a:srcRect/>
          <a:stretch/>
        </p:blipFill>
        <p:spPr>
          <a:xfrm>
            <a:off x="5334000" y="1219200"/>
            <a:ext cx="3124200" cy="2133600"/>
          </a:xfrm>
          <a:prstGeom prst="rect">
            <a:avLst/>
          </a:prstGeom>
          <a:noFill/>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57600" y="609600"/>
            <a:ext cx="4800600" cy="5386090"/>
          </a:xfrm>
          <a:prstGeom prst="rect">
            <a:avLst/>
          </a:prstGeom>
        </p:spPr>
        <p:txBody>
          <a:bodyPr wrap="square">
            <a:spAutoFit/>
          </a:bodyPr>
          <a:lstStyle/>
          <a:p>
            <a:pPr lvl="0" algn="ctr"/>
            <a:r>
              <a:rPr lang="ru-RU" b="1" dirty="0" smtClean="0">
                <a:solidFill>
                  <a:srgbClr val="FF0000"/>
                </a:solidFill>
                <a:latin typeface="Times New Roman" pitchFamily="18" charset="0"/>
                <a:ea typeface="Calibri"/>
                <a:cs typeface="Times New Roman" pitchFamily="18" charset="0"/>
                <a:sym typeface="Calibri"/>
              </a:rPr>
              <a:t>Декрет о земле</a:t>
            </a:r>
            <a:r>
              <a:rPr lang="ru-RU" b="1" dirty="0" smtClean="0">
                <a:solidFill>
                  <a:schemeClr val="dk1"/>
                </a:solidFill>
                <a:latin typeface="Times New Roman" pitchFamily="18" charset="0"/>
                <a:ea typeface="Calibri"/>
                <a:cs typeface="Times New Roman" pitchFamily="18" charset="0"/>
                <a:sym typeface="Calibri"/>
              </a:rPr>
              <a:t>:</a:t>
            </a:r>
            <a:endParaRPr lang="ru-RU" dirty="0" smtClean="0">
              <a:latin typeface="Times New Roman" pitchFamily="18" charset="0"/>
              <a:cs typeface="Times New Roman" pitchFamily="18" charset="0"/>
            </a:endParaRPr>
          </a:p>
          <a:p>
            <a:pPr lvl="0" indent="-127000" algn="just">
              <a:buClr>
                <a:schemeClr val="dk1"/>
              </a:buClr>
              <a:buSzPts val="2000"/>
              <a:buFont typeface="Calibri"/>
              <a:buAutoNum type="arabicPeriod"/>
            </a:pPr>
            <a:r>
              <a:rPr lang="ru-RU" dirty="0" smtClean="0">
                <a:solidFill>
                  <a:schemeClr val="dk1"/>
                </a:solidFill>
                <a:latin typeface="Times New Roman" pitchFamily="18" charset="0"/>
                <a:ea typeface="Calibri"/>
                <a:cs typeface="Times New Roman" pitchFamily="18" charset="0"/>
                <a:sym typeface="Calibri"/>
              </a:rPr>
              <a:t>Многообразие форм землепользования;</a:t>
            </a:r>
            <a:endParaRPr lang="ru-RU" dirty="0" smtClean="0">
              <a:latin typeface="Times New Roman" pitchFamily="18" charset="0"/>
              <a:cs typeface="Times New Roman" pitchFamily="18" charset="0"/>
            </a:endParaRPr>
          </a:p>
          <a:p>
            <a:pPr lvl="0" indent="-127000" algn="just">
              <a:buClr>
                <a:schemeClr val="dk1"/>
              </a:buClr>
              <a:buSzPts val="2000"/>
              <a:buFont typeface="Calibri"/>
              <a:buAutoNum type="arabicPeriod"/>
            </a:pPr>
            <a:r>
              <a:rPr lang="ru-RU" dirty="0" smtClean="0">
                <a:solidFill>
                  <a:schemeClr val="dk1"/>
                </a:solidFill>
                <a:latin typeface="Times New Roman" pitchFamily="18" charset="0"/>
                <a:ea typeface="Calibri"/>
                <a:cs typeface="Times New Roman" pitchFamily="18" charset="0"/>
                <a:sym typeface="Calibri"/>
              </a:rPr>
              <a:t>Конфискация помещичьих земель и имений.</a:t>
            </a:r>
            <a:endParaRPr lang="ru-RU" dirty="0" smtClean="0">
              <a:latin typeface="Times New Roman" pitchFamily="18" charset="0"/>
              <a:cs typeface="Times New Roman" pitchFamily="18" charset="0"/>
            </a:endParaRPr>
          </a:p>
          <a:p>
            <a:pPr lvl="0" indent="-127000" algn="just">
              <a:buClr>
                <a:schemeClr val="dk1"/>
              </a:buClr>
              <a:buSzPts val="2000"/>
              <a:buFont typeface="Calibri"/>
              <a:buAutoNum type="arabicPeriod"/>
            </a:pPr>
            <a:r>
              <a:rPr lang="ru-RU" dirty="0" smtClean="0">
                <a:solidFill>
                  <a:schemeClr val="dk1"/>
                </a:solidFill>
                <a:latin typeface="Times New Roman" pitchFamily="18" charset="0"/>
                <a:ea typeface="Calibri"/>
                <a:cs typeface="Times New Roman" pitchFamily="18" charset="0"/>
                <a:sym typeface="Calibri"/>
              </a:rPr>
              <a:t>Переход конфискованных земель и имений в распоряжение волостных земельных комитетов и уездных Советов крестьянских депутатов.</a:t>
            </a:r>
            <a:endParaRPr lang="ru-RU" dirty="0" smtClean="0">
              <a:latin typeface="Times New Roman" pitchFamily="18" charset="0"/>
              <a:cs typeface="Times New Roman" pitchFamily="18" charset="0"/>
            </a:endParaRPr>
          </a:p>
          <a:p>
            <a:pPr lvl="0" indent="-127000" algn="just">
              <a:buClr>
                <a:schemeClr val="dk1"/>
              </a:buClr>
              <a:buSzPts val="2000"/>
              <a:buFont typeface="Calibri"/>
              <a:buAutoNum type="arabicPeriod"/>
            </a:pPr>
            <a:r>
              <a:rPr lang="ru-RU" dirty="0" smtClean="0">
                <a:solidFill>
                  <a:schemeClr val="dk1"/>
                </a:solidFill>
                <a:latin typeface="Times New Roman" pitchFamily="18" charset="0"/>
                <a:ea typeface="Calibri"/>
                <a:cs typeface="Times New Roman" pitchFamily="18" charset="0"/>
                <a:sym typeface="Calibri"/>
              </a:rPr>
              <a:t>Переход земли в достояние государства с последующей безвозмездной передачей её крестьянам.</a:t>
            </a:r>
            <a:endParaRPr lang="ru-RU" dirty="0" smtClean="0">
              <a:latin typeface="Times New Roman" pitchFamily="18" charset="0"/>
              <a:cs typeface="Times New Roman" pitchFamily="18" charset="0"/>
            </a:endParaRPr>
          </a:p>
          <a:p>
            <a:pPr lvl="0" indent="-127000" algn="just">
              <a:buClr>
                <a:schemeClr val="dk1"/>
              </a:buClr>
              <a:buSzPts val="2000"/>
              <a:buFont typeface="Calibri"/>
              <a:buAutoNum type="arabicPeriod"/>
            </a:pPr>
            <a:r>
              <a:rPr lang="ru-RU" dirty="0" smtClean="0">
                <a:solidFill>
                  <a:schemeClr val="dk1"/>
                </a:solidFill>
                <a:latin typeface="Times New Roman" pitchFamily="18" charset="0"/>
                <a:ea typeface="Calibri"/>
                <a:cs typeface="Times New Roman" pitchFamily="18" charset="0"/>
                <a:sym typeface="Calibri"/>
              </a:rPr>
              <a:t> Отмена права частной собственности на землю. «Помещичья собственность на землю отменяется немедленно без всякого выкупа. За пострадавшими от имущественного переворота признается лишь право на общественную поддержку на время, необходимое для приспособления к новым условиям существования.»</a:t>
            </a:r>
            <a:endParaRPr lang="ru-RU" dirty="0" smtClean="0">
              <a:latin typeface="Times New Roman" pitchFamily="18" charset="0"/>
              <a:cs typeface="Times New Roman" pitchFamily="18" charset="0"/>
            </a:endParaRPr>
          </a:p>
          <a:p>
            <a:pPr lvl="0" indent="-127000" algn="just">
              <a:buClr>
                <a:schemeClr val="dk1"/>
              </a:buClr>
              <a:buSzPts val="2000"/>
              <a:buFont typeface="Calibri"/>
              <a:buAutoNum type="arabicPeriod"/>
            </a:pPr>
            <a:r>
              <a:rPr lang="ru-RU" dirty="0" smtClean="0">
                <a:solidFill>
                  <a:schemeClr val="dk1"/>
                </a:solidFill>
                <a:latin typeface="Times New Roman" pitchFamily="18" charset="0"/>
                <a:ea typeface="Calibri"/>
                <a:cs typeface="Times New Roman" pitchFamily="18" charset="0"/>
                <a:sym typeface="Calibri"/>
              </a:rPr>
              <a:t>Запрет применения наёмного труда.</a:t>
            </a:r>
            <a:endParaRPr lang="ru-RU" dirty="0">
              <a:latin typeface="Times New Roman" pitchFamily="18" charset="0"/>
              <a:cs typeface="Times New Roman" pitchFamily="18" charset="0"/>
            </a:endParaRPr>
          </a:p>
        </p:txBody>
      </p:sp>
      <p:pic>
        <p:nvPicPr>
          <p:cNvPr id="3" name="Shape 131"/>
          <p:cNvPicPr preferRelativeResize="0"/>
          <p:nvPr/>
        </p:nvPicPr>
        <p:blipFill rotWithShape="1">
          <a:blip r:embed="rId2" cstate="print">
            <a:alphaModFix/>
          </a:blip>
          <a:srcRect/>
          <a:stretch/>
        </p:blipFill>
        <p:spPr>
          <a:xfrm>
            <a:off x="609600" y="762000"/>
            <a:ext cx="2819400" cy="2881782"/>
          </a:xfrm>
          <a:prstGeom prst="rect">
            <a:avLst/>
          </a:prstGeom>
          <a:noFill/>
          <a:ln>
            <a:noFill/>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05200" y="838200"/>
            <a:ext cx="5029200" cy="4524315"/>
          </a:xfrm>
          <a:prstGeom prst="rect">
            <a:avLst/>
          </a:prstGeom>
        </p:spPr>
        <p:txBody>
          <a:bodyPr wrap="square">
            <a:spAutoFit/>
          </a:bodyPr>
          <a:lstStyle/>
          <a:p>
            <a:pPr lvl="0" algn="ctr"/>
            <a:r>
              <a:rPr lang="ru-RU" b="1" dirty="0" smtClean="0">
                <a:solidFill>
                  <a:srgbClr val="FF0000"/>
                </a:solidFill>
                <a:latin typeface="Times New Roman" pitchFamily="18" charset="0"/>
                <a:ea typeface="Calibri"/>
                <a:cs typeface="Times New Roman" pitchFamily="18" charset="0"/>
                <a:sym typeface="Calibri"/>
              </a:rPr>
              <a:t>Декрет о мире:</a:t>
            </a:r>
            <a:endParaRPr lang="ru-RU" dirty="0" smtClean="0">
              <a:solidFill>
                <a:srgbClr val="FF0000"/>
              </a:solidFill>
              <a:latin typeface="Times New Roman" pitchFamily="18" charset="0"/>
              <a:cs typeface="Times New Roman" pitchFamily="18" charset="0"/>
            </a:endParaRPr>
          </a:p>
          <a:p>
            <a:pPr marL="342900" lvl="0" indent="-342900" algn="just">
              <a:buClr>
                <a:schemeClr val="dk1"/>
              </a:buClr>
              <a:buSzPts val="2400"/>
              <a:buFont typeface="Arial"/>
              <a:buChar char="•"/>
            </a:pPr>
            <a:r>
              <a:rPr lang="ru-RU" dirty="0" smtClean="0">
                <a:solidFill>
                  <a:schemeClr val="dk1"/>
                </a:solidFill>
                <a:latin typeface="Times New Roman" pitchFamily="18" charset="0"/>
                <a:ea typeface="Calibri"/>
                <a:cs typeface="Times New Roman" pitchFamily="18" charset="0"/>
                <a:sym typeface="Calibri"/>
              </a:rPr>
              <a:t>«Всем воюющим народам и их правительствам начать немедленно переговоры о справедливом демократическом мире» — а именно, о «немедленном мире без аннексий и контрибуций», </a:t>
            </a:r>
            <a:endParaRPr lang="ru-RU" dirty="0" smtClean="0">
              <a:latin typeface="Times New Roman" pitchFamily="18" charset="0"/>
              <a:cs typeface="Times New Roman" pitchFamily="18" charset="0"/>
            </a:endParaRPr>
          </a:p>
          <a:p>
            <a:pPr marL="342900" lvl="0" indent="-342900" algn="just">
              <a:buClr>
                <a:schemeClr val="dk1"/>
              </a:buClr>
              <a:buSzPts val="2400"/>
              <a:buFont typeface="Arial"/>
              <a:buChar char="•"/>
            </a:pPr>
            <a:r>
              <a:rPr lang="ru-RU" dirty="0" smtClean="0">
                <a:solidFill>
                  <a:schemeClr val="dk1"/>
                </a:solidFill>
                <a:latin typeface="Times New Roman" pitchFamily="18" charset="0"/>
                <a:ea typeface="Calibri"/>
                <a:cs typeface="Times New Roman" pitchFamily="18" charset="0"/>
                <a:sym typeface="Calibri"/>
              </a:rPr>
              <a:t>Советское правительство отменяет тайную дипломатию, «выражая твёрдое намерение вести все переговоры совершенно открыто перед всем народом, приступая немедленно к полному опубликованию тайных договоров, подтверждённых или заключённых правительством помещиков и капиталистов с февраля по 25 октября 1917 г», и «объявляет безусловно и немедленно отменённым» всё содержание этих тайных договоров.</a:t>
            </a:r>
            <a:endParaRPr lang="ru-RU" dirty="0">
              <a:latin typeface="Times New Roman" pitchFamily="18" charset="0"/>
              <a:cs typeface="Times New Roman" pitchFamily="18" charset="0"/>
            </a:endParaRPr>
          </a:p>
        </p:txBody>
      </p:sp>
      <p:pic>
        <p:nvPicPr>
          <p:cNvPr id="6" name="Shape 137"/>
          <p:cNvPicPr preferRelativeResize="0"/>
          <p:nvPr/>
        </p:nvPicPr>
        <p:blipFill rotWithShape="1">
          <a:blip r:embed="rId2" cstate="print">
            <a:alphaModFix/>
          </a:blip>
          <a:srcRect/>
          <a:stretch/>
        </p:blipFill>
        <p:spPr>
          <a:xfrm>
            <a:off x="914400" y="762000"/>
            <a:ext cx="2257424" cy="3276600"/>
          </a:xfrm>
          <a:prstGeom prst="rect">
            <a:avLst/>
          </a:prstGeom>
          <a:noFill/>
          <a:ln>
            <a:no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4600" y="3429000"/>
            <a:ext cx="6096000" cy="3016210"/>
          </a:xfrm>
          <a:prstGeom prst="rect">
            <a:avLst/>
          </a:prstGeom>
        </p:spPr>
        <p:txBody>
          <a:bodyPr wrap="square">
            <a:spAutoFit/>
          </a:bodyPr>
          <a:lstStyle/>
          <a:p>
            <a:pPr lvl="0" algn="just"/>
            <a:endParaRPr lang="ru-RU" sz="1900" dirty="0" smtClean="0">
              <a:solidFill>
                <a:schemeClr val="dk1"/>
              </a:solidFill>
              <a:latin typeface="Times New Roman" pitchFamily="18" charset="0"/>
              <a:ea typeface="Calibri"/>
              <a:cs typeface="Times New Roman" pitchFamily="18" charset="0"/>
              <a:sym typeface="Calibri"/>
            </a:endParaRPr>
          </a:p>
          <a:p>
            <a:pPr lvl="0" algn="just"/>
            <a:r>
              <a:rPr lang="ru-RU" sz="1900" dirty="0" smtClean="0">
                <a:solidFill>
                  <a:schemeClr val="dk1"/>
                </a:solidFill>
                <a:latin typeface="Times New Roman" pitchFamily="18" charset="0"/>
                <a:ea typeface="Calibri"/>
                <a:cs typeface="Times New Roman" pitchFamily="18" charset="0"/>
                <a:sym typeface="Calibri"/>
              </a:rPr>
              <a:t>20 декабря Совнарком принял решение открыть работу Собрания 5 января. 22 декабря постановление Совнаркома было утверждено ВЦИК. 23 декабря в Петрограде было введено военное положение.</a:t>
            </a:r>
            <a:endParaRPr lang="ru-RU" sz="1900" dirty="0" smtClean="0">
              <a:latin typeface="Times New Roman" pitchFamily="18" charset="0"/>
              <a:cs typeface="Times New Roman" pitchFamily="18" charset="0"/>
            </a:endParaRPr>
          </a:p>
          <a:p>
            <a:pPr lvl="0" algn="just"/>
            <a:r>
              <a:rPr lang="ru-RU" sz="1900" dirty="0" smtClean="0">
                <a:solidFill>
                  <a:schemeClr val="dk1"/>
                </a:solidFill>
                <a:latin typeface="Times New Roman" pitchFamily="18" charset="0"/>
                <a:ea typeface="Calibri"/>
                <a:cs typeface="Times New Roman" pitchFamily="18" charset="0"/>
                <a:sym typeface="Calibri"/>
              </a:rPr>
              <a:t> 5 (18) января 1918 г. – расстрел демонстрантов, поддерживающих Учредительное собрание.</a:t>
            </a:r>
            <a:endParaRPr lang="ru-RU" sz="1900" dirty="0" smtClean="0">
              <a:latin typeface="Times New Roman" pitchFamily="18" charset="0"/>
              <a:cs typeface="Times New Roman" pitchFamily="18" charset="0"/>
            </a:endParaRPr>
          </a:p>
          <a:p>
            <a:pPr lvl="0" algn="just"/>
            <a:r>
              <a:rPr lang="ru-RU" sz="1900" dirty="0" smtClean="0">
                <a:solidFill>
                  <a:schemeClr val="dk1"/>
                </a:solidFill>
                <a:latin typeface="Times New Roman" pitchFamily="18" charset="0"/>
                <a:ea typeface="Calibri"/>
                <a:cs typeface="Times New Roman" pitchFamily="18" charset="0"/>
                <a:sym typeface="Calibri"/>
              </a:rPr>
              <a:t>Вечером того же дня ВЦИК издал Декрет о роспуске Учредительного собрания, подтверждённый позже III Всероссийским Съездом Советов. </a:t>
            </a:r>
            <a:endParaRPr lang="ru-RU" sz="1900" dirty="0">
              <a:latin typeface="Times New Roman" pitchFamily="18" charset="0"/>
              <a:cs typeface="Times New Roman" pitchFamily="18" charset="0"/>
            </a:endParaRPr>
          </a:p>
        </p:txBody>
      </p:sp>
      <p:sp>
        <p:nvSpPr>
          <p:cNvPr id="3" name="Прямоугольник 2"/>
          <p:cNvSpPr/>
          <p:nvPr/>
        </p:nvSpPr>
        <p:spPr>
          <a:xfrm>
            <a:off x="1600200" y="457200"/>
            <a:ext cx="6096000" cy="400110"/>
          </a:xfrm>
          <a:prstGeom prst="rect">
            <a:avLst/>
          </a:prstGeom>
        </p:spPr>
        <p:txBody>
          <a:bodyPr wrap="square">
            <a:spAutoFit/>
          </a:bodyPr>
          <a:lstStyle/>
          <a:p>
            <a:pPr lvl="0" algn="ctr"/>
            <a:r>
              <a:rPr lang="ru-RU" sz="2000" b="1" dirty="0" smtClean="0">
                <a:solidFill>
                  <a:srgbClr val="FF0000"/>
                </a:solidFill>
                <a:latin typeface="Times New Roman" pitchFamily="18" charset="0"/>
                <a:ea typeface="Calibri"/>
                <a:cs typeface="Times New Roman" pitchFamily="18" charset="0"/>
                <a:sym typeface="Calibri"/>
              </a:rPr>
              <a:t>Учредительное собрание: выборы и роспуск</a:t>
            </a:r>
            <a:endParaRPr lang="ru-RU" sz="2000" dirty="0">
              <a:solidFill>
                <a:srgbClr val="FF0000"/>
              </a:solidFill>
              <a:latin typeface="Times New Roman" pitchFamily="18" charset="0"/>
              <a:cs typeface="Times New Roman" pitchFamily="18" charset="0"/>
            </a:endParaRPr>
          </a:p>
        </p:txBody>
      </p:sp>
      <p:sp>
        <p:nvSpPr>
          <p:cNvPr id="4" name="Прямоугольник 3"/>
          <p:cNvSpPr/>
          <p:nvPr/>
        </p:nvSpPr>
        <p:spPr>
          <a:xfrm>
            <a:off x="914400" y="1143000"/>
            <a:ext cx="7315200" cy="2308324"/>
          </a:xfrm>
          <a:prstGeom prst="rect">
            <a:avLst/>
          </a:prstGeom>
        </p:spPr>
        <p:txBody>
          <a:bodyPr wrap="square">
            <a:spAutoFit/>
          </a:bodyPr>
          <a:lstStyle/>
          <a:p>
            <a:pPr lvl="0" algn="just"/>
            <a:r>
              <a:rPr lang="ru-RU" dirty="0" smtClean="0">
                <a:solidFill>
                  <a:schemeClr val="dk1"/>
                </a:solidFill>
                <a:latin typeface="Times New Roman" pitchFamily="18" charset="0"/>
                <a:ea typeface="Calibri"/>
                <a:cs typeface="Times New Roman" pitchFamily="18" charset="0"/>
                <a:sym typeface="Calibri"/>
              </a:rPr>
              <a:t>12 ноября 1917г. – выборы Учредительного собрания. Явка менее 50%. Большевики получают ¼ часть голосов, формально проигрывают эсерам.</a:t>
            </a:r>
            <a:endParaRPr lang="ru-RU" dirty="0" smtClean="0">
              <a:latin typeface="Times New Roman" pitchFamily="18" charset="0"/>
              <a:cs typeface="Times New Roman" pitchFamily="18" charset="0"/>
            </a:endParaRPr>
          </a:p>
          <a:p>
            <a:pPr lvl="0" algn="just"/>
            <a:endParaRPr lang="ru-RU" dirty="0" smtClean="0">
              <a:solidFill>
                <a:schemeClr val="dk1"/>
              </a:solidFill>
              <a:latin typeface="Times New Roman" pitchFamily="18" charset="0"/>
              <a:ea typeface="Calibri"/>
              <a:cs typeface="Times New Roman" pitchFamily="18" charset="0"/>
              <a:sym typeface="Calibri"/>
            </a:endParaRPr>
          </a:p>
          <a:p>
            <a:pPr lvl="0" algn="just"/>
            <a:r>
              <a:rPr lang="ru-RU" dirty="0" smtClean="0">
                <a:solidFill>
                  <a:schemeClr val="dk1"/>
                </a:solidFill>
                <a:latin typeface="Times New Roman" pitchFamily="18" charset="0"/>
                <a:ea typeface="Calibri"/>
                <a:cs typeface="Times New Roman" pitchFamily="18" charset="0"/>
                <a:sym typeface="Calibri"/>
              </a:rPr>
              <a:t>15 (28) ноября 1917 - 60 избранных депутатов попытались начать работу Собрания. В тот же день Совнарком издал декрет «Об аресте вождей гражданской войны против революции», которым запрещалась партия кадетов как «партия врагов народа»</a:t>
            </a:r>
            <a:endParaRPr lang="ru-RU"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428</Words>
  <Application>Microsoft Office PowerPoint</Application>
  <PresentationFormat>Экран (4:3)</PresentationFormat>
  <Paragraphs>59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Итоги Октябрьской революции 1917 года</vt:lpstr>
      <vt:lpstr>Значение революции </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Катенок</dc:creator>
  <cp:lastModifiedBy>ok</cp:lastModifiedBy>
  <cp:revision>13</cp:revision>
  <dcterms:created xsi:type="dcterms:W3CDTF">2013-10-28T09:18:16Z</dcterms:created>
  <dcterms:modified xsi:type="dcterms:W3CDTF">2022-11-02T06:04:55Z</dcterms:modified>
</cp:coreProperties>
</file>