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9214" y="135128"/>
            <a:ext cx="6612762" cy="92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19" name="object 19"/>
          <p:cNvSpPr txBox="1"/>
          <p:nvPr/>
        </p:nvSpPr>
        <p:spPr>
          <a:xfrm>
            <a:off x="838200" y="457200"/>
            <a:ext cx="7848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0045" marR="5080" indent="-288798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11</a:t>
            </a:r>
            <a:r>
              <a:rPr sz="2800" b="1" spc="-35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апреля</a:t>
            </a:r>
            <a:r>
              <a:rPr sz="2800" b="1" spc="-20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–</a:t>
            </a:r>
            <a:r>
              <a:rPr sz="2800" b="1" spc="-20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Международный</a:t>
            </a:r>
            <a:r>
              <a:rPr sz="2800" b="1" spc="-35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день</a:t>
            </a:r>
            <a:r>
              <a:rPr sz="2800" b="1" spc="-25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освобождения</a:t>
            </a:r>
            <a:r>
              <a:rPr sz="2800" b="1" spc="-35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узников</a:t>
            </a:r>
            <a:r>
              <a:rPr sz="2800" b="1" spc="-35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Monotype Corsiva" pitchFamily="66" charset="0"/>
                <a:cs typeface="Calibri"/>
              </a:rPr>
              <a:t>фашистских концлагерей.</a:t>
            </a:r>
            <a:endParaRPr sz="2800" dirty="0">
              <a:solidFill>
                <a:srgbClr val="002060"/>
              </a:solidFill>
              <a:latin typeface="Monotype Corsiva" pitchFamily="66" charset="0"/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3400" y="2362200"/>
            <a:ext cx="830067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«И помнить страшно и забыть нельзя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…»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334000"/>
            <a:ext cx="3086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 презентация - память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3505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Свидетельство</a:t>
            </a:r>
            <a:r>
              <a:rPr sz="2000" i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spc="-10" dirty="0">
                <a:latin typeface="Times New Roman" pitchFamily="18" charset="0"/>
                <a:cs typeface="Times New Roman" pitchFamily="18" charset="0"/>
              </a:rPr>
              <a:t>очевидца: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914400"/>
            <a:ext cx="5634481" cy="2382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95"/>
              </a:spcBef>
            </a:pP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</a:t>
            </a:r>
            <a:r>
              <a:rPr sz="1400" b="1" i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группой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заключенных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пытался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бежать,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удалось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поймали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посадили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карцер.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расстреляли?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карцер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был,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сути,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смертный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приговор.</a:t>
            </a:r>
            <a:r>
              <a:rPr sz="1400" b="1" i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Девять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суток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камеру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заходил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десятый</a:t>
            </a:r>
            <a:r>
              <a:rPr sz="1400" b="1" i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поставили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водой.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Все,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смог,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бросились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пить.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сих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забыть,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жадно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пили,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громко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вскрикивали</a:t>
            </a:r>
            <a:r>
              <a:rPr sz="1400" b="1" i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муках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умирали.</a:t>
            </a:r>
            <a:r>
              <a:rPr sz="1400" b="1" i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видели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глаза...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открытую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дверь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смотрели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надзиратели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смеялись,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показывая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пальцем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заключенных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b="1" i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скрюченных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смертельной агонии.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понял,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накидываться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sz="1400" b="1" i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400" b="1" i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отравлена,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отрывал</a:t>
            </a:r>
            <a:r>
              <a:rPr sz="1400" b="1" i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клочки пропитанной</a:t>
            </a:r>
            <a:r>
              <a:rPr sz="1400" b="1" i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1400" b="1" i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рубахи,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мочил</a:t>
            </a:r>
            <a:r>
              <a:rPr sz="1400" b="1" i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высасывал</a:t>
            </a:r>
            <a:r>
              <a:rPr sz="1400" b="1" i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i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влагу».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561" y="533400"/>
            <a:ext cx="2758439" cy="24338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886200"/>
            <a:ext cx="4043171" cy="22189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3352800"/>
            <a:ext cx="3881628" cy="2740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04800" y="304800"/>
            <a:ext cx="3429000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Крупнейшие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нацистские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концентрационные лагеря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лагерей,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признанных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Правительством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1400" b="1" spc="-25" dirty="0" smtClean="0">
                <a:solidFill>
                  <a:schemeClr val="tx1"/>
                </a:solidFill>
                <a:latin typeface="Calibri"/>
                <a:cs typeface="Calibri"/>
              </a:rPr>
              <a:t>РГ</a:t>
            </a:r>
            <a:r>
              <a:rPr lang="ru-RU" sz="1400" b="1" spc="-25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концентрационными</a:t>
            </a:r>
            <a:r>
              <a:rPr lang="ru-RU" sz="1400" b="1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(1939-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ru-RU" sz="1400" b="1" spc="-1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гг.)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4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219200"/>
            <a:ext cx="3224530" cy="496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5925">
              <a:lnSpc>
                <a:spcPct val="100000"/>
              </a:lnSpc>
              <a:spcBef>
                <a:spcPts val="95"/>
              </a:spcBef>
            </a:pP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1.Арбайтсдорф</a:t>
            </a:r>
            <a:r>
              <a:rPr sz="1400" b="1" spc="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595" indent="-175895">
              <a:lnSpc>
                <a:spcPct val="100000"/>
              </a:lnSpc>
              <a:buAutoNum type="arabicPeriod" startAt="2"/>
              <a:tabLst>
                <a:tab pos="188595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Аушвиц/Освенцим-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Биркенау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(Польша)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960" indent="-175260">
              <a:lnSpc>
                <a:spcPct val="100000"/>
              </a:lnSpc>
              <a:buAutoNum type="arabicPeriod" startAt="2"/>
              <a:tabLst>
                <a:tab pos="187960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Берген-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Бельзен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960" indent="-175260">
              <a:lnSpc>
                <a:spcPct val="100000"/>
              </a:lnSpc>
              <a:buAutoNum type="arabicPeriod" startAt="2"/>
              <a:tabLst>
                <a:tab pos="187960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Бухенвальд</a:t>
            </a:r>
            <a:r>
              <a:rPr sz="1400" b="1" spc="-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960" indent="-175260">
              <a:lnSpc>
                <a:spcPct val="100000"/>
              </a:lnSpc>
              <a:buAutoNum type="arabicPeriod" startAt="2"/>
              <a:tabLst>
                <a:tab pos="187960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Варшава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(Польша)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595" indent="-175895">
              <a:lnSpc>
                <a:spcPct val="100000"/>
              </a:lnSpc>
              <a:buAutoNum type="arabicPeriod" startAt="2"/>
              <a:tabLst>
                <a:tab pos="188595" algn="l"/>
              </a:tabLst>
            </a:pP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Герцогенбуш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(Нидерланды)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960" indent="-17526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87960" algn="l"/>
              </a:tabLst>
            </a:pP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Гросс-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Розен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960" indent="-175260">
              <a:lnSpc>
                <a:spcPct val="100000"/>
              </a:lnSpc>
              <a:buAutoNum type="arabicPeriod" startAt="2"/>
              <a:tabLst>
                <a:tab pos="187960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Дахау</a:t>
            </a:r>
            <a:r>
              <a:rPr sz="14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8595" indent="-175895">
              <a:lnSpc>
                <a:spcPct val="100000"/>
              </a:lnSpc>
              <a:buAutoNum type="arabicPeriod" startAt="2"/>
              <a:tabLst>
                <a:tab pos="188595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Кауен/Каунас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(Литва)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130" indent="-265430">
              <a:lnSpc>
                <a:spcPct val="100000"/>
              </a:lnSpc>
              <a:buAutoNum type="arabicPeriod" startAt="2"/>
              <a:tabLst>
                <a:tab pos="278130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Краков-Плащов</a:t>
            </a:r>
            <a:r>
              <a:rPr sz="1400" b="1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(Польша)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130" indent="-265430">
              <a:lnSpc>
                <a:spcPct val="100000"/>
              </a:lnSpc>
              <a:buAutoNum type="arabicPeriod" startAt="2"/>
              <a:tabLst>
                <a:tab pos="278130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Заксенхаузен</a:t>
            </a:r>
            <a:r>
              <a:rPr sz="1400" b="1" spc="-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(ГДР</a:t>
            </a:r>
            <a:r>
              <a:rPr sz="14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130" indent="-265430">
              <a:lnSpc>
                <a:spcPct val="100000"/>
              </a:lnSpc>
              <a:buAutoNum type="arabicPeriod" startAt="2"/>
              <a:tabLst>
                <a:tab pos="278130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Люблин/Майданек</a:t>
            </a:r>
            <a:r>
              <a:rPr sz="1400" b="1" spc="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(Польша)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130" indent="-265430">
              <a:lnSpc>
                <a:spcPct val="100000"/>
              </a:lnSpc>
              <a:buAutoNum type="arabicPeriod" startAt="2"/>
              <a:tabLst>
                <a:tab pos="278130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Маутхаузен</a:t>
            </a:r>
            <a:r>
              <a:rPr sz="1400" b="1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(Австрия)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765" indent="-266065">
              <a:lnSpc>
                <a:spcPct val="100000"/>
              </a:lnSpc>
              <a:buAutoNum type="arabicPeriod" startAt="2"/>
              <a:tabLst>
                <a:tab pos="278765" algn="l"/>
              </a:tabLst>
            </a:pP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Миттельбау-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Дора</a:t>
            </a:r>
            <a:r>
              <a:rPr sz="1400" b="1" spc="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765" indent="-266065">
              <a:lnSpc>
                <a:spcPct val="100000"/>
              </a:lnSpc>
              <a:buAutoNum type="arabicPeriod" startAt="2"/>
              <a:tabLst>
                <a:tab pos="278765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Натцвайлер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(Франция)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765" indent="-266065">
              <a:lnSpc>
                <a:spcPct val="100000"/>
              </a:lnSpc>
              <a:buAutoNum type="arabicPeriod" startAt="2"/>
              <a:tabLst>
                <a:tab pos="278765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Нейенгамме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765" indent="-266065">
              <a:lnSpc>
                <a:spcPct val="100000"/>
              </a:lnSpc>
              <a:buAutoNum type="arabicPeriod" startAt="2"/>
              <a:tabLst>
                <a:tab pos="278765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НидерхагенВевельсбург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130" indent="-265430">
              <a:lnSpc>
                <a:spcPct val="100000"/>
              </a:lnSpc>
              <a:buAutoNum type="arabicPeriod" startAt="2"/>
              <a:tabLst>
                <a:tab pos="278130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Равенсбрюк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130" indent="-265430">
              <a:lnSpc>
                <a:spcPct val="100000"/>
              </a:lnSpc>
              <a:buAutoNum type="arabicPeriod" startAt="2"/>
              <a:tabLst>
                <a:tab pos="278130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Рига-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Кайзервальд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(Латвия)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9400" indent="-266700">
              <a:lnSpc>
                <a:spcPct val="100000"/>
              </a:lnSpc>
              <a:buAutoNum type="arabicPeriod" startAt="2"/>
              <a:tabLst>
                <a:tab pos="279400" algn="l"/>
              </a:tabLst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Файфара/Вайвара</a:t>
            </a:r>
            <a:r>
              <a:rPr sz="14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(Эстония)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765" indent="-266065">
              <a:lnSpc>
                <a:spcPct val="100000"/>
              </a:lnSpc>
              <a:buAutoNum type="arabicPeriod" startAt="2"/>
              <a:tabLst>
                <a:tab pos="278765" algn="l"/>
              </a:tabLst>
            </a:pP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Флоссенбург</a:t>
            </a:r>
            <a:r>
              <a:rPr sz="1400" b="1" spc="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(ФРГ)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8765" indent="-266065">
              <a:lnSpc>
                <a:spcPct val="100000"/>
              </a:lnSpc>
              <a:buAutoNum type="arabicPeriod" startAt="2"/>
              <a:tabLst>
                <a:tab pos="278765" algn="l"/>
              </a:tabLst>
            </a:pP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Штуттхоф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(Польша).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7600" y="457200"/>
            <a:ext cx="5256530" cy="3877945"/>
          </a:xfrm>
          <a:custGeom>
            <a:avLst/>
            <a:gdLst/>
            <a:ahLst/>
            <a:cxnLst/>
            <a:rect l="l" t="t" r="r" b="b"/>
            <a:pathLst>
              <a:path w="5256530" h="3877945">
                <a:moveTo>
                  <a:pt x="0" y="3877817"/>
                </a:moveTo>
                <a:lnTo>
                  <a:pt x="5256276" y="3877817"/>
                </a:lnTo>
                <a:lnTo>
                  <a:pt x="5256276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ln w="25145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000" y="304800"/>
            <a:ext cx="509270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ДАХАУ</a:t>
            </a:r>
            <a:endParaRPr sz="1800" dirty="0">
              <a:latin typeface="Calibri"/>
              <a:cs typeface="Calibri"/>
            </a:endParaRPr>
          </a:p>
          <a:p>
            <a:pPr marL="117475" indent="457200" algn="just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концлагерь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фашистской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Германии.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марте</a:t>
            </a:r>
            <a:r>
              <a:rPr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1933</a:t>
            </a:r>
            <a:r>
              <a:rPr sz="1200" b="1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окраине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Дахау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Мюнхена.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предназначался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поначалу для</a:t>
            </a:r>
            <a:r>
              <a:rPr sz="1200" b="1" spc="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людей,</a:t>
            </a:r>
            <a:r>
              <a:rPr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считавшихся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2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разным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причинам</a:t>
            </a:r>
            <a:r>
              <a:rPr sz="12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«загрязняющими»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арийскую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расу.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существования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находилось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заключении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стран.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зверски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замучены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убиты.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 тыс.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перевезены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sz="12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лагеря,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дожили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освобождения.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Дахау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отрабатывалась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наказаний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издевательств</a:t>
            </a:r>
            <a:r>
              <a:rPr sz="12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узниками,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медицинские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эксперименты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заключенными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руководством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главврача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Зигмунда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Рашера.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становились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заложниками,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донорами,</a:t>
            </a:r>
            <a:r>
              <a:rPr sz="12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биологическим</a:t>
            </a:r>
            <a:r>
              <a:rPr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сырьем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преступных</a:t>
            </a:r>
            <a:r>
              <a:rPr sz="12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«медицинских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экспериментов».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Головной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болью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2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Гитлера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sz="12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значимых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непрерывном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выявлении</a:t>
            </a:r>
            <a:r>
              <a:rPr sz="12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2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изощренных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способов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убийств.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начала</a:t>
            </a:r>
            <a:r>
              <a:rPr lang="ru-RU" sz="12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sz="12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мировой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Дахау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находились</a:t>
            </a:r>
            <a:r>
              <a:rPr sz="12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политические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противники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нацистского</a:t>
            </a:r>
            <a:r>
              <a:rPr sz="1200" b="1" spc="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режима</a:t>
            </a:r>
            <a:r>
              <a:rPr sz="12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12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коммунисты,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социалисты,</a:t>
            </a:r>
            <a:r>
              <a:rPr sz="12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священнослужители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др.,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позже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12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русские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военнопленные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польские,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венгерские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евреи.</a:t>
            </a:r>
            <a:endParaRPr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18795" indent="457200">
              <a:lnSpc>
                <a:spcPct val="100000"/>
              </a:lnSpc>
            </a:pP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2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лагерь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имел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sz="12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отделений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2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военных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предприятиях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200" b="1" spc="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2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Австрии.</a:t>
            </a:r>
            <a:endParaRPr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4267200"/>
            <a:ext cx="2367533" cy="2109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51840" y="260984"/>
            <a:ext cx="4968240" cy="3079688"/>
          </a:xfrm>
          <a:prstGeom prst="rect">
            <a:avLst/>
          </a:prstGeom>
          <a:ln w="25146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600" b="1" spc="-10" dirty="0">
                <a:latin typeface="Calibri"/>
                <a:cs typeface="Calibri"/>
              </a:rPr>
              <a:t>ОСВЕНЦИМ</a:t>
            </a:r>
            <a:endParaRPr sz="1600" dirty="0">
              <a:latin typeface="Calibri"/>
              <a:cs typeface="Calibri"/>
            </a:endParaRPr>
          </a:p>
          <a:p>
            <a:pPr marL="288925" indent="457200">
              <a:lnSpc>
                <a:spcPct val="100000"/>
              </a:lnSpc>
              <a:spcBef>
                <a:spcPts val="10"/>
              </a:spcBef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газовыми</a:t>
            </a:r>
            <a:r>
              <a:rPr sz="1400" b="1" spc="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камерами</a:t>
            </a:r>
            <a:r>
              <a:rPr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b="1" spc="26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крематориями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b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sz="1400" b="1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печами</a:t>
            </a:r>
            <a:r>
              <a:rPr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ретортами</a:t>
            </a:r>
            <a:r>
              <a:rPr sz="14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каждую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сваливали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пяти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трупов,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сгоравших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мин.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превратили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подопытные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существа;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больницы,</a:t>
            </a:r>
            <a:r>
              <a:rPr sz="1400" b="1" spc="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хирургические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блоки,</a:t>
            </a:r>
            <a:r>
              <a:rPr sz="1400" b="1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  <a:r>
              <a:rPr sz="1400" b="1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вывесками</a:t>
            </a:r>
            <a:r>
              <a:rPr sz="14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скрывались</a:t>
            </a:r>
            <a:r>
              <a:rPr sz="14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камеры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пыток.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научных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опытов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нацистами.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7000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принудительно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участвовали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экспериментах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нарушающих</a:t>
            </a:r>
            <a:r>
              <a:rPr sz="1400" b="1" spc="-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этики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медицины.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805" marR="254000" indent="457200" algn="just">
              <a:lnSpc>
                <a:spcPct val="100000"/>
              </a:lnSpc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немецких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врачей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медсестер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участвовали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хладнокровной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бесчеловечной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работе.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Освенциме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погибло</a:t>
            </a:r>
            <a:r>
              <a:rPr sz="14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свыше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3717" y="480059"/>
            <a:ext cx="3367278" cy="27005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657600"/>
            <a:ext cx="4538472" cy="25572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0" y="3505200"/>
            <a:ext cx="3608069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647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240" y="135128"/>
            <a:ext cx="16865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МАЙДАНЕК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457200"/>
            <a:ext cx="83058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735" indent="357505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Предместье</a:t>
            </a:r>
            <a:r>
              <a:rPr sz="1600" b="1" spc="2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Люблин</a:t>
            </a:r>
            <a:r>
              <a:rPr sz="1600" b="1" spc="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(Польша).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  <a:r>
              <a:rPr sz="1600" b="1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1941</a:t>
            </a:r>
            <a:r>
              <a:rPr sz="1600" b="1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600" b="1" spc="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</a:t>
            </a:r>
            <a:r>
              <a:rPr sz="16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массового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уничтожения</a:t>
            </a:r>
            <a:r>
              <a:rPr sz="1600" b="1" spc="2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людей.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Майданеке</a:t>
            </a:r>
            <a:r>
              <a:rPr sz="1600" b="1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истреблено</a:t>
            </a:r>
            <a:r>
              <a:rPr sz="1600" b="1" spc="2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1600" b="1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1млн.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r>
              <a:rPr sz="1600" b="1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Майданек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1944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советскими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войсками.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грифом</a:t>
            </a:r>
            <a:r>
              <a:rPr sz="1600" b="1" spc="2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«возврату</a:t>
            </a:r>
            <a:r>
              <a:rPr sz="1600" b="1" spc="2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подлежит»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вошли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ворота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концлагерей.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sz="1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дождались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свободы.</a:t>
            </a:r>
            <a:r>
              <a:rPr sz="1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концлагерях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умирали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гражданское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военнопленные.</a:t>
            </a:r>
            <a:r>
              <a:rPr sz="1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защиту,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покаяние,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sz="1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надежду.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4254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Очевидцы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концлагерях: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«Отворяют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дверцы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вагонов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нагайками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выгоняют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людей;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громкоговоритель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49554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даются</a:t>
            </a:r>
            <a:r>
              <a:rPr sz="1600" b="1" spc="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приказания:</a:t>
            </a:r>
            <a:r>
              <a:rPr sz="1600" b="1" spc="2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sz="1600" b="1" spc="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sz="1600" b="1" spc="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сдать</a:t>
            </a:r>
            <a:r>
              <a:rPr sz="1600" b="1" spc="2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вещи</a:t>
            </a:r>
            <a:r>
              <a:rPr sz="1600" b="1" spc="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одежду,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костыли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очки...Ценные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сдать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окошко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надписью: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«Драгоценности».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девушек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7907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направляют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цирюльнику,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двумя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взмахами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ножниц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срезает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волосы, набиваемые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мешки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из-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картофеля...Потом</a:t>
            </a:r>
            <a:r>
              <a:rPr sz="1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начинается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марш...Но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догадываться,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судьба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уготована.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Ужасная,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всепроникающая,</a:t>
            </a:r>
            <a:r>
              <a:rPr sz="1600" b="1" spc="2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вонь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обнаруживает</a:t>
            </a:r>
            <a:r>
              <a:rPr sz="1600" b="1" spc="2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истину.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подымаются</a:t>
            </a:r>
            <a:r>
              <a:rPr sz="1600" b="1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нескольким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ступенькам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4572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видят</a:t>
            </a:r>
            <a:r>
              <a:rPr sz="1600" b="1" spc="2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непредотвратимое.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Нагие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онемев,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прижимают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младенцев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груди.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ними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возрастов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нагие.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1600" b="1" spc="25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r>
              <a:rPr sz="1600" b="1" spc="2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продолжают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двигаться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безмолвно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направлению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камере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смерти.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4724400"/>
            <a:ext cx="3346702" cy="18417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4953000"/>
            <a:ext cx="2315717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0" y="304800"/>
            <a:ext cx="339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М.</a:t>
            </a:r>
            <a:r>
              <a:rPr spc="-55" dirty="0"/>
              <a:t> </a:t>
            </a:r>
            <a:r>
              <a:rPr dirty="0"/>
              <a:t>Джалиль</a:t>
            </a:r>
            <a:r>
              <a:rPr spc="-45" dirty="0"/>
              <a:t> </a:t>
            </a:r>
            <a:r>
              <a:rPr dirty="0"/>
              <a:t>«Варварство».</a:t>
            </a:r>
            <a:r>
              <a:rPr spc="-60" dirty="0"/>
              <a:t> </a:t>
            </a:r>
            <a:r>
              <a:rPr dirty="0"/>
              <a:t>1943</a:t>
            </a:r>
            <a:r>
              <a:rPr spc="-50" dirty="0"/>
              <a:t> 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181" y="487680"/>
            <a:ext cx="1922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детьми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погнали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матерей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яму рыть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заставили,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сами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181" y="822959"/>
            <a:ext cx="20447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стояли,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кучка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дикарей,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хриплыми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смеялись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голосами.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У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края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бездны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выстроили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ряд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181" y="1325880"/>
            <a:ext cx="241236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Бессильных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женщин,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худеньких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ребят.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181" y="1661160"/>
            <a:ext cx="2725420" cy="354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8465" algn="just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Окинул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обречённых…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мутный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дождь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Гудел</a:t>
            </a:r>
            <a:r>
              <a:rPr sz="11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листве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соседних</a:t>
            </a:r>
            <a:r>
              <a:rPr sz="11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рощ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полях,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одетых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мглою,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772795" algn="just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тучи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опустились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над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землёю,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Друг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друга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бешенством гоня…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Нет,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этого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забуду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дня,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забуду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никогда,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вовеки!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65976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видел: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плакали,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как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дети,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реки,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ярости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рыдала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мать-земля.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Своими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видел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глазами,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30416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Как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солнце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скорбное,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омытое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слезами,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Сквозь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тучу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вышло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поля,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1308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последний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раз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детей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поцеловало,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последний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раз…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17335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Шумел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осенний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лес.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Казалось,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что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сейчас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обезумел.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 Гневно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бушевала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Его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листва.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Сгущалась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мгла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вокруг.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26035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слышал: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мощный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дуб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свалился вдруг,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падал,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издавая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вздох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тяжёлый.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Детей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внезапно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охватил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испуг,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Прижались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матерям,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цепляясь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подолы.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781" y="1493519"/>
            <a:ext cx="50768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Пришёл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хмельной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майор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медным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11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глазам</a:t>
            </a:r>
            <a:r>
              <a:rPr sz="1100" b="1" dirty="0">
                <a:solidFill>
                  <a:srgbClr val="6F2F9F"/>
                </a:solidFill>
                <a:latin typeface="Calibri"/>
                <a:cs typeface="Calibri"/>
              </a:rPr>
              <a:t>и</a:t>
            </a:r>
            <a:r>
              <a:rPr sz="1100" b="1" spc="1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650" b="1" baseline="20202" dirty="0">
                <a:solidFill>
                  <a:schemeClr val="tx1"/>
                </a:solidFill>
                <a:latin typeface="Calibri"/>
                <a:cs typeface="Calibri"/>
              </a:rPr>
              <a:t>Головку</a:t>
            </a:r>
            <a:r>
              <a:rPr sz="1650" b="1" spc="-15" baseline="2020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50" b="1" baseline="20202" dirty="0">
                <a:solidFill>
                  <a:schemeClr val="tx1"/>
                </a:solidFill>
                <a:latin typeface="Calibri"/>
                <a:cs typeface="Calibri"/>
              </a:rPr>
              <a:t>спрятал</a:t>
            </a:r>
            <a:r>
              <a:rPr sz="1650" b="1" spc="-30" baseline="2020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50" b="1" baseline="20202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650" b="1" spc="-22" baseline="2020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50" b="1" baseline="20202" dirty="0">
                <a:solidFill>
                  <a:schemeClr val="tx1"/>
                </a:solidFill>
                <a:latin typeface="Calibri"/>
                <a:cs typeface="Calibri"/>
              </a:rPr>
              <a:t>складках</a:t>
            </a:r>
            <a:r>
              <a:rPr sz="1650" b="1" spc="-44" baseline="2020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50" b="1" spc="-15" baseline="20202" dirty="0">
                <a:solidFill>
                  <a:schemeClr val="tx1"/>
                </a:solidFill>
                <a:latin typeface="Calibri"/>
                <a:cs typeface="Calibri"/>
              </a:rPr>
              <a:t>платья</a:t>
            </a:r>
            <a:endParaRPr sz="1650" baseline="20202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6795" y="774954"/>
            <a:ext cx="21209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выстрела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раздался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резкий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звук,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Прервав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проклятье,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Что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вырвалось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у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женщины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одной.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Ребёнок,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мальчуган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больной,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6795" y="1613407"/>
            <a:ext cx="305689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7295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Ещё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старой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женщины.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Она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Смотрела,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ужаса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полна.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115506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Как не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лишиться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 ей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рассудка!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Всё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понял,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понял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всё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малютка.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Спрячь,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мамочка,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меня!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надо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умирать!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плачет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как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лист,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сдержать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может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дрожи.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Дитя,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что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ей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всего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дороже,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Нагнувшись,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 подняла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двумя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руками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мать,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6795" y="2954527"/>
            <a:ext cx="247840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Прижала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сердцу,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против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дула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прямо…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200025" indent="74295" algn="just">
              <a:lnSpc>
                <a:spcPct val="100000"/>
              </a:lnSpc>
              <a:buChar char="-"/>
              <a:tabLst>
                <a:tab pos="86995" algn="l"/>
              </a:tabLst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Я,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мама,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жить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хочу.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надо,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мама!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Пусти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меня,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пусти!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Чего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ты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ждёшь?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5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 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хочет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вырваться</a:t>
            </a:r>
            <a:r>
              <a:rPr sz="1100" b="1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из рук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ребёнок,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страшен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плач,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голос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тонок,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сердце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вонзается,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как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нож.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645795" indent="74295">
              <a:lnSpc>
                <a:spcPct val="100000"/>
              </a:lnSpc>
              <a:spcBef>
                <a:spcPts val="5"/>
              </a:spcBef>
              <a:buChar char="-"/>
              <a:tabLst>
                <a:tab pos="86995" algn="l"/>
              </a:tabLst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бойся,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мальчик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мой.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Сейчас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вздохнёшь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ты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вольно.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Закрой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глаза,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но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голову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прячь,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Чтобы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тебя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живым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закопал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палач</a:t>
            </a:r>
            <a:r>
              <a:rPr sz="1100" b="1" spc="-10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3391" y="2877819"/>
            <a:ext cx="2813050" cy="354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Терпи,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сынок,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терпи.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Сейчас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не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будет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больно.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23875">
              <a:lnSpc>
                <a:spcPct val="100000"/>
              </a:lnSpc>
            </a:pP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он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закрыл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глаза.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заалела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кровь,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шее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лентой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красной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извиваясь.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Две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жизни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наземь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падают,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сливаясь,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Две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жизни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одна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любовь!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Гром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грянул.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Ветер</a:t>
            </a:r>
            <a:r>
              <a:rPr sz="11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свистнул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тучах.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Заплакала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земля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тоске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глухой.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98170" algn="just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сколько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слёз,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горячих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горючих!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Земля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моя,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скажи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мне,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что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тобой?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Ты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часто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горе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видела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людское,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79184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Ты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миллионы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лет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цвела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для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нас,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Но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испытала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ль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ты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хотя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бы</a:t>
            </a:r>
            <a:r>
              <a:rPr sz="1100" b="1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раз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78422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Такой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позор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варварство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такое?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Страна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моя,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враги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тебе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грозят,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17208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выше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подними</a:t>
            </a:r>
            <a:r>
              <a:rPr sz="11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великой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правды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знамя,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Омой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его</a:t>
            </a:r>
            <a:r>
              <a:rPr sz="11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земли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кровавыми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слезами,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пусть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его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лучи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 пронзят,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985519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Пусть</a:t>
            </a:r>
            <a:r>
              <a:rPr sz="11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уничтожат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беспощадно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Тех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варваров, тех</a:t>
            </a:r>
            <a:r>
              <a:rPr sz="1100"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дикарей,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827405">
              <a:lnSpc>
                <a:spcPct val="100000"/>
              </a:lnSpc>
            </a:pP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Что</a:t>
            </a:r>
            <a:r>
              <a:rPr sz="1100" b="1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кровь детей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глотают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жадно,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Кровь</a:t>
            </a:r>
            <a:r>
              <a:rPr sz="11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chemeClr val="tx1"/>
                </a:solidFill>
                <a:latin typeface="Calibri"/>
                <a:cs typeface="Calibri"/>
              </a:rPr>
              <a:t>наших</a:t>
            </a:r>
            <a:r>
              <a:rPr sz="11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chemeClr val="tx1"/>
                </a:solidFill>
                <a:latin typeface="Calibri"/>
                <a:cs typeface="Calibri"/>
              </a:rPr>
              <a:t>матерей…</a:t>
            </a:r>
            <a:endParaRPr sz="11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8054339" cy="5987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685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429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8600" y="1371600"/>
            <a:ext cx="3396615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1895">
              <a:lnSpc>
                <a:spcPct val="100000"/>
              </a:lnSpc>
              <a:spcBef>
                <a:spcPts val="100"/>
              </a:spcBef>
            </a:pP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Квадраты, квадраты, Квадраты, квадраты...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Стояли</a:t>
            </a:r>
            <a:r>
              <a:rPr sz="1600" b="1" i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тут</a:t>
            </a:r>
            <a:r>
              <a:rPr sz="1600" b="1" i="1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страшные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Блоки</a:t>
            </a:r>
            <a:r>
              <a:rPr sz="1600" b="1" i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когда-</a:t>
            </a:r>
            <a:r>
              <a:rPr sz="1600" b="1" i="1" spc="-25" dirty="0">
                <a:solidFill>
                  <a:srgbClr val="0D0D0D"/>
                </a:solidFill>
                <a:latin typeface="Calibri"/>
                <a:cs typeface="Calibri"/>
              </a:rPr>
              <a:t>то.</a:t>
            </a:r>
            <a:endParaRPr sz="1600" dirty="0">
              <a:latin typeface="Calibri"/>
              <a:cs typeface="Calibri"/>
            </a:endParaRPr>
          </a:p>
          <a:p>
            <a:pPr marL="12700" marR="1490980">
              <a:lnSpc>
                <a:spcPct val="100000"/>
              </a:lnSpc>
            </a:pP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Здесь</a:t>
            </a:r>
            <a:r>
              <a:rPr sz="1600" b="1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муки</a:t>
            </a:r>
            <a:r>
              <a:rPr sz="1600" b="1" i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600" b="1" i="1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смерть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Злую</a:t>
            </a:r>
            <a:r>
              <a:rPr sz="1600" b="1" i="1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волю</a:t>
            </a:r>
            <a:r>
              <a:rPr sz="1600" b="1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вершили,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Здесь</a:t>
            </a:r>
            <a:r>
              <a:rPr sz="1600" b="1" i="1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лучшие</a:t>
            </a:r>
            <a:r>
              <a:rPr sz="1600" b="1" i="1" spc="-5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20" dirty="0">
                <a:solidFill>
                  <a:srgbClr val="0D0D0D"/>
                </a:solidFill>
                <a:latin typeface="Calibri"/>
                <a:cs typeface="Calibri"/>
              </a:rPr>
              <a:t>люди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Казненными</a:t>
            </a:r>
            <a:r>
              <a:rPr sz="1600" b="1" i="1" spc="-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были.</a:t>
            </a:r>
            <a:endParaRPr sz="1600" dirty="0">
              <a:latin typeface="Calibri"/>
              <a:cs typeface="Calibri"/>
            </a:endParaRPr>
          </a:p>
          <a:p>
            <a:pPr marL="12700" marR="1682750">
              <a:lnSpc>
                <a:spcPct val="100000"/>
              </a:lnSpc>
            </a:pP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Немцы,</a:t>
            </a:r>
            <a:r>
              <a:rPr sz="1600" b="1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французы,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Евреи,</a:t>
            </a:r>
            <a:r>
              <a:rPr sz="1600" b="1" i="1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цыгане,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600" b="1" i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наши</a:t>
            </a:r>
            <a:r>
              <a:rPr sz="1600" b="1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с</a:t>
            </a:r>
            <a:r>
              <a:rPr sz="1600" b="1" i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тобой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Земляки</a:t>
            </a:r>
            <a:r>
              <a:rPr sz="1600" b="1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rgbClr val="0D0D0D"/>
                </a:solidFill>
                <a:latin typeface="Calibri"/>
                <a:cs typeface="Calibri"/>
              </a:rPr>
              <a:t>—</a:t>
            </a:r>
            <a:r>
              <a:rPr sz="1600" b="1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i="1" spc="-10" dirty="0">
                <a:solidFill>
                  <a:srgbClr val="0D0D0D"/>
                </a:solidFill>
                <a:latin typeface="Calibri"/>
                <a:cs typeface="Calibri"/>
              </a:rPr>
              <a:t>Россияне.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610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sz="2000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sz="2000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sz="2000" spc="-4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sz="2000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sz="2000" spc="-4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отмечается</a:t>
            </a:r>
            <a:r>
              <a:rPr sz="2000" spc="-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памятная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sz="2000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2000" spc="-1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Международный</a:t>
            </a:r>
            <a:r>
              <a:rPr sz="2000" spc="-25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sz="2000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освобождения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узников</a:t>
            </a:r>
            <a:r>
              <a:rPr sz="2000" spc="-5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фашистских</a:t>
            </a:r>
            <a:r>
              <a:rPr sz="2000" spc="-4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концлагерей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0" y="1219200"/>
            <a:ext cx="5638800" cy="210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установлена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интернациональном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восстании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узников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концлагеря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Бухенвальд,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произошедшем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года.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indent="250825">
              <a:lnSpc>
                <a:spcPts val="2140"/>
              </a:lnSpc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трудная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20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отмечать</a:t>
            </a:r>
            <a:r>
              <a:rPr sz="2000" b="1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её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тяжело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Пришли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времена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6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уходом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>
                <a:latin typeface="Times New Roman" pitchFamily="18" charset="0"/>
                <a:cs typeface="Times New Roman" pitchFamily="18" charset="0"/>
              </a:rPr>
              <a:t>поколения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latin typeface="Times New Roman" pitchFamily="18" charset="0"/>
                <a:cs typeface="Times New Roman" pitchFamily="18" charset="0"/>
              </a:rPr>
              <a:t>фронтовиков</a:t>
            </a:r>
            <a:r>
              <a:rPr sz="1600" b="1" spc="-1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узников</a:t>
            </a:r>
            <a:r>
              <a:rPr sz="16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концлагерей,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>
                <a:latin typeface="Times New Roman" pitchFamily="18" charset="0"/>
                <a:cs typeface="Times New Roman" pitchFamily="18" charset="0"/>
              </a:rPr>
              <a:t>родственников</a:t>
            </a:r>
            <a:r>
              <a:rPr sz="1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рассказать</a:t>
            </a:r>
            <a:r>
              <a:rPr sz="16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«вживую»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войне,</a:t>
            </a:r>
            <a:r>
              <a:rPr sz="16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концлагере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становится</a:t>
            </a:r>
            <a:r>
              <a:rPr sz="16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нЕкому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…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181" y="5033771"/>
            <a:ext cx="32188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latin typeface="Calibri"/>
                <a:cs typeface="Calibri"/>
              </a:rPr>
              <a:t>Мы</a:t>
            </a:r>
            <a:r>
              <a:rPr sz="1600" b="1" i="1" spc="-5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пришли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из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бараков</a:t>
            </a:r>
            <a:r>
              <a:rPr sz="1600" b="1" i="1" spc="-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Освенцима, </a:t>
            </a:r>
            <a:r>
              <a:rPr sz="1600" b="1" i="1" spc="-45" dirty="0">
                <a:latin typeface="Calibri"/>
                <a:cs typeface="Calibri"/>
              </a:rPr>
              <a:t>Где </a:t>
            </a:r>
            <a:r>
              <a:rPr sz="1600" b="1" i="1" dirty="0">
                <a:latin typeface="Calibri"/>
                <a:cs typeface="Calibri"/>
              </a:rPr>
              <a:t>в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печах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нас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сжигали</a:t>
            </a:r>
            <a:r>
              <a:rPr sz="1600" b="1" i="1" spc="-4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живьём.</a:t>
            </a:r>
            <a:endParaRPr sz="1600">
              <a:latin typeface="Calibri"/>
              <a:cs typeface="Calibri"/>
            </a:endParaRPr>
          </a:p>
          <a:p>
            <a:pPr marL="12700" marR="274320">
              <a:lnSpc>
                <a:spcPct val="100000"/>
              </a:lnSpc>
            </a:pPr>
            <a:r>
              <a:rPr sz="1600" b="1" i="1" dirty="0">
                <a:latin typeface="Calibri"/>
                <a:cs typeface="Calibri"/>
              </a:rPr>
              <a:t>До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сих</a:t>
            </a:r>
            <a:r>
              <a:rPr sz="1600" b="1" i="1" spc="-1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пор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никому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и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не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верится, </a:t>
            </a:r>
            <a:r>
              <a:rPr sz="1600" b="1" i="1" dirty="0">
                <a:latin typeface="Calibri"/>
                <a:cs typeface="Calibri"/>
              </a:rPr>
              <a:t>Что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вернулись</a:t>
            </a:r>
            <a:r>
              <a:rPr sz="1600" b="1" i="1" spc="-3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и</a:t>
            </a:r>
            <a:r>
              <a:rPr sz="1600" b="1" i="1" spc="-25" dirty="0">
                <a:latin typeface="Calibri"/>
                <a:cs typeface="Calibri"/>
              </a:rPr>
              <a:t> </a:t>
            </a:r>
            <a:r>
              <a:rPr sz="1600" b="1" i="1" dirty="0">
                <a:latin typeface="Calibri"/>
                <a:cs typeface="Calibri"/>
              </a:rPr>
              <a:t>даже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живём… </a:t>
            </a:r>
            <a:r>
              <a:rPr sz="1600" b="1" i="1" dirty="0">
                <a:latin typeface="Calibri"/>
                <a:cs typeface="Calibri"/>
              </a:rPr>
              <a:t>Л.М.</a:t>
            </a:r>
            <a:r>
              <a:rPr sz="1600" b="1" i="1" spc="-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Голодяевская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3581400"/>
            <a:ext cx="4916423" cy="2755391"/>
          </a:xfrm>
          <a:prstGeom prst="rect">
            <a:avLst/>
          </a:prstGeom>
        </p:spPr>
      </p:pic>
      <p:sp>
        <p:nvSpPr>
          <p:cNvPr id="1433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58318" y="457200"/>
            <a:ext cx="8885682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сохраняя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страшных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событиях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отдавая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дань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уважения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погибшим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выжившим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аду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людям,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надеяться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подобное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повторится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человеческой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55904" indent="27813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человечества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хранит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скорбных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ужасающих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деяний,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пришлись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вместивший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сразу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две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мировых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войны.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самых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страшных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страниц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человеческой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стала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фашистских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концентрационных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02870" indent="278130">
              <a:lnSpc>
                <a:spcPct val="100000"/>
              </a:lnSpc>
            </a:pP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зря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смерти,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1933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прошло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мира,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погибли,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пятый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6350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ребенком.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страны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особая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дата,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миллионов погибших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являлись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гражданами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3657600"/>
            <a:ext cx="4322826" cy="25161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3581400"/>
            <a:ext cx="3424428" cy="2625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762000" y="304800"/>
            <a:ext cx="7924800" cy="2505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Международный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трибунал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Нюрнберге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1946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признал,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b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неволю</a:t>
            </a:r>
            <a:r>
              <a:rPr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мирных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иностранных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государств,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принудительном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порядке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интересах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0" indent="457200">
              <a:lnSpc>
                <a:spcPct val="100000"/>
              </a:lnSpc>
            </a:pP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Германии,</a:t>
            </a:r>
            <a:r>
              <a:rPr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являлось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военным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преступлением гитлеровского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режима,</a:t>
            </a:r>
            <a:r>
              <a:rPr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преступлением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человечности.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Непосильный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рабский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труд,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жуткие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содержания,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побои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издевательства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надзирателей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неоказание</a:t>
            </a:r>
            <a:r>
              <a:rPr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медицинской</a:t>
            </a:r>
            <a:r>
              <a:rPr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негативным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b="1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сказывались</a:t>
            </a:r>
            <a:r>
              <a:rPr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здоровье,</a:t>
            </a:r>
            <a:r>
              <a:rPr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продолжительности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эмоциональном</a:t>
            </a:r>
            <a:r>
              <a:rPr b="1" spc="-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состоянии</a:t>
            </a:r>
            <a:r>
              <a:rPr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жертв</a:t>
            </a:r>
            <a:r>
              <a:rPr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нацизма.</a:t>
            </a:r>
            <a:endParaRPr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200400"/>
            <a:ext cx="4179560" cy="29268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3124200"/>
            <a:ext cx="4032503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304800"/>
            <a:ext cx="354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4">
                    <a:lumMod val="50000"/>
                  </a:schemeClr>
                </a:solidFill>
              </a:rPr>
              <a:t>«История</a:t>
            </a:r>
            <a:r>
              <a:rPr spc="-9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4">
                    <a:lumMod val="50000"/>
                  </a:schemeClr>
                </a:solidFill>
              </a:rPr>
              <a:t>появления</a:t>
            </a:r>
            <a:r>
              <a:rPr spc="-75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4">
                    <a:lumMod val="50000"/>
                  </a:schemeClr>
                </a:solidFill>
              </a:rPr>
              <a:t>концлагерей»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685800"/>
            <a:ext cx="84582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-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пребывания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16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1600" b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заключены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стражу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политическим,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расовым,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социальным</a:t>
            </a:r>
            <a:r>
              <a:rPr sz="16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религиозным</a:t>
            </a:r>
            <a:r>
              <a:rPr sz="1600" b="1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признакам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оккупированных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ею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действовало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лагерей,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тюрем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гетто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Практичные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дисциплинированные</a:t>
            </a:r>
            <a:r>
              <a:rPr lang="ru-RU" sz="16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немцы</a:t>
            </a:r>
            <a:r>
              <a:rPr sz="16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использовали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самых</a:t>
            </a:r>
            <a:r>
              <a:rPr sz="16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ужасающих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целях,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</a:t>
            </a:r>
            <a:r>
              <a:rPr sz="16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работавшие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6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конвейеры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смерти.</a:t>
            </a:r>
            <a:r>
              <a:rPr sz="16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16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признаниям</a:t>
            </a:r>
            <a:r>
              <a:rPr sz="16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эсэсовцев,</a:t>
            </a:r>
            <a:r>
              <a:rPr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узник,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концентрационных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составляла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года,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приносил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нацистскому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режиму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рейхсмарок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чистой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прибыли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нацистской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методом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устрашения,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показателем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господства,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материалом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sz="16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поставщиками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бесплатной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рабочей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статьей дохода.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переработку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производственные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самые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страшные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составляющие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16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волосы,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кожа,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одежда,</a:t>
            </a:r>
            <a:r>
              <a:rPr sz="16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драгоценности</a:t>
            </a:r>
            <a:r>
              <a:rPr sz="16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умерщвленных</a:t>
            </a:r>
            <a:r>
              <a:rPr sz="16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вплоть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золотых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коронок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зубов.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2218182" cy="2247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0400" y="3886200"/>
            <a:ext cx="1801367" cy="25793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400" y="4267200"/>
            <a:ext cx="3274313" cy="2202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401065" y="282194"/>
            <a:ext cx="8514335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концентрационный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лагерь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марте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1933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Дахау.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началу</a:t>
            </a:r>
            <a:r>
              <a:rPr sz="14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мировой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концлагерях</a:t>
            </a:r>
            <a:r>
              <a:rPr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тюрьмах</a:t>
            </a:r>
            <a:r>
              <a:rPr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</a:t>
            </a:r>
            <a:r>
              <a:rPr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435609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находилось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немецких,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австрийских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чешских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антифашистов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последующие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гитлеровская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создала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оккупированных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</a:t>
            </a:r>
            <a:r>
              <a:rPr sz="14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Европы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гигантскую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концентрационных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лагерей,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превращены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организованного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систематического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убийства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88900" indent="238125">
              <a:lnSpc>
                <a:spcPct val="100000"/>
              </a:lnSpc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всемирно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известных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лагерей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смерти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гитлеровской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Германии,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 содержались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гибли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десятки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выделяют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Освенцим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(Аушвиц)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миллиона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Майданек</a:t>
            </a:r>
            <a:r>
              <a:rPr sz="14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1,38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миллиона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Маутхаузен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тысячи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Заксенхаузен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Равенсбрюк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92,7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тысячи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89535">
              <a:lnSpc>
                <a:spcPct val="100000"/>
              </a:lnSpc>
            </a:pP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Треблинка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Штуттгоф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узников.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этих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концентрационных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лагерях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составляло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Десятки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жертв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насчитывали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концлагеря,</a:t>
            </a:r>
            <a:r>
              <a:rPr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гитлеровцами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Саласпилс,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Алитус,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Озаричи,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форт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Каунаса.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318135" algn="just">
              <a:lnSpc>
                <a:spcPct val="100000"/>
              </a:lnSpc>
            </a:pP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фашистские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оккупанты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расстреляли,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задушили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газовых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камерах,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сожгли,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повесили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детей).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концлагерях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погибло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около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советских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7992618" cy="23119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81000" y="282194"/>
            <a:ext cx="8458200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indent="457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мощность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уничтожения</a:t>
            </a:r>
            <a:r>
              <a:rPr sz="16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концентрационном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Освенцим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составляла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сутки.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15265" indent="4572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одному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крупнейших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нацистских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концлагерей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относился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Бухенвальд,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1937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недалеко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немецкого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Веймара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sz="16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лагерь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имел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филиалов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внешних</a:t>
            </a:r>
            <a:r>
              <a:rPr sz="1600" b="1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команд.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крупными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«Дора»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(недалеко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6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Нордхаузен, 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Германия),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«Лаура»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(недалеко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Заальфельд,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Германия)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«Ордруф»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Тюрингии, 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Германия).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существования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1937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239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Первоначально</a:t>
            </a:r>
            <a:r>
              <a:rPr sz="1600" spc="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немецкие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политические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заключенные,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позднее</a:t>
            </a:r>
            <a:r>
              <a:rPr sz="16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мировой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содержались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представители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самых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национальностей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spc="-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Бухенвальд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узники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подвергались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различным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преступным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медицинским</a:t>
            </a:r>
            <a:r>
              <a:rPr sz="16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экспериментам,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заключенные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эксплуатировались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владельцами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крупных</a:t>
            </a:r>
            <a:r>
              <a:rPr sz="16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промышленных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предприятий.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Бухенвальде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уничтожено</a:t>
            </a:r>
            <a:r>
              <a:rPr sz="16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национальностей,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советских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военнопленных.</a:t>
            </a:r>
            <a:endParaRPr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3810000"/>
            <a:ext cx="5811012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04800" y="457200"/>
            <a:ext cx="8839200" cy="2794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2125" indent="4572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заключенных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погибло</a:t>
            </a:r>
            <a:r>
              <a:rPr sz="16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филиале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названием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«Дора»,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подземных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помещениях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цехах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производились</a:t>
            </a:r>
            <a:r>
              <a:rPr sz="1600" b="1" spc="-5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самолеты-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снаряды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«Фау».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spc="-35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492125" indent="457200">
              <a:lnSpc>
                <a:spcPct val="100000"/>
              </a:lnSpc>
              <a:spcBef>
                <a:spcPts val="95"/>
              </a:spcBef>
            </a:pPr>
            <a:r>
              <a:rPr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Лагерь</a:t>
            </a:r>
            <a:r>
              <a:rPr sz="16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находился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недалеко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6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Нордхаузен.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замыслам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нацистов,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</a:t>
            </a:r>
            <a:r>
              <a:rPr sz="16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строительстве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секретного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подземного завода,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трудился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цехах,</a:t>
            </a:r>
            <a:r>
              <a:rPr sz="16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sz="16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выйти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поверхность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живым.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считались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носителями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тайны</a:t>
            </a:r>
            <a:r>
              <a:rPr sz="16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sz="16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включены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</a:t>
            </a:r>
            <a:r>
              <a:rPr sz="16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списки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главного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имперской</a:t>
            </a:r>
            <a:r>
              <a:rPr sz="1600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sz="16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СС.</a:t>
            </a:r>
            <a:r>
              <a:rPr sz="16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spc="-4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492125" indent="457200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sz="16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предприятие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землей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заработало,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действовало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сразу</a:t>
            </a:r>
            <a:r>
              <a:rPr sz="16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конвейера: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одного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сходили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самолеты-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снаряды,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16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sz="16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грузовых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автомобилей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вывозило</a:t>
            </a:r>
            <a:r>
              <a:rPr sz="1600" b="1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трупы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узников,</a:t>
            </a:r>
            <a:r>
              <a:rPr sz="16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16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сжигали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6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крематории Бухенвальда</a:t>
            </a:r>
            <a:r>
              <a:rPr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437" y="3505200"/>
            <a:ext cx="2988563" cy="2592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3581400"/>
            <a:ext cx="3200400" cy="24696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3581400"/>
            <a:ext cx="2209799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647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04800" y="533400"/>
            <a:ext cx="5568950" cy="3041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indent="4572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узники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Бухенвальда,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узнали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подходе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лагерю</a:t>
            </a:r>
            <a:r>
              <a:rPr sz="1400" b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</a:t>
            </a:r>
            <a:r>
              <a:rPr sz="14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союзников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14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организовали</a:t>
            </a:r>
            <a:r>
              <a:rPr sz="1400" b="1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успешное</a:t>
            </a:r>
            <a:r>
              <a:rPr sz="1400" b="1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обезоружив</a:t>
            </a:r>
            <a:r>
              <a:rPr sz="1400" b="1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захватив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плен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sz="1400" b="1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охранников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1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взяв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руководство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концлагерем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руки.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pc="-25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  <a:spcBef>
                <a:spcPts val="95"/>
              </a:spcBef>
            </a:pPr>
            <a:r>
              <a:rPr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sz="14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территорию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400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вступили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американские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войска,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sz="14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нацистский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концентрационный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лагерь,</a:t>
            </a:r>
            <a:r>
              <a:rPr sz="14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освобожденный</a:t>
            </a:r>
            <a:r>
              <a:rPr sz="14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американцами.</a:t>
            </a:r>
            <a:r>
              <a:rPr sz="14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pc="-4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indent="457200">
              <a:lnSpc>
                <a:spcPct val="100000"/>
              </a:lnSpc>
              <a:spcBef>
                <a:spcPts val="95"/>
              </a:spcBef>
            </a:pPr>
            <a:r>
              <a:rPr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sz="14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приказу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американского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коменданта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4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привезли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sz="1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sz="14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Веймара,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sz="1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увидели</a:t>
            </a:r>
            <a:r>
              <a:rPr sz="14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зверства</a:t>
            </a:r>
            <a:r>
              <a:rPr sz="1400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нацистов.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189230" indent="457200" algn="just">
              <a:lnSpc>
                <a:spcPct val="100000"/>
              </a:lnSpc>
            </a:pP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Осуществившие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узники</a:t>
            </a:r>
            <a:r>
              <a:rPr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Бухенвальда</a:t>
            </a:r>
            <a:r>
              <a:rPr sz="1400" spc="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спасли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себя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самым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уничтожения,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1400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14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накануне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гитлеровскими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властями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отдан</a:t>
            </a:r>
            <a:r>
              <a:rPr sz="14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физическом</a:t>
            </a:r>
            <a:r>
              <a:rPr sz="14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истреблении</a:t>
            </a:r>
            <a:r>
              <a:rPr sz="1400" spc="-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sz="14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остававшихся</a:t>
            </a:r>
            <a:r>
              <a:rPr sz="1400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лагере</a:t>
            </a:r>
            <a:r>
              <a:rPr sz="1400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заключенных</a:t>
            </a:r>
            <a:endParaRPr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4078224" cy="2727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1710" y="762000"/>
            <a:ext cx="3082290" cy="22722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5400" y="3505200"/>
            <a:ext cx="2984752" cy="2892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2375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11 апреля во всем мире отмечается памятная дата — Международный день освобождения узников фашистских концлагерей.</vt:lpstr>
      <vt:lpstr>Слайд 3</vt:lpstr>
      <vt:lpstr>Слайд 4</vt:lpstr>
      <vt:lpstr>«История появления концлагерей»</vt:lpstr>
      <vt:lpstr>Слайд 6</vt:lpstr>
      <vt:lpstr>Слайд 7</vt:lpstr>
      <vt:lpstr>Слайд 8</vt:lpstr>
      <vt:lpstr>Слайд 9</vt:lpstr>
      <vt:lpstr>Свидетельство очевидца:</vt:lpstr>
      <vt:lpstr>Слайд 11</vt:lpstr>
      <vt:lpstr>Слайд 12</vt:lpstr>
      <vt:lpstr>МАЙДАНЕК</vt:lpstr>
      <vt:lpstr>М. Джалиль «Варварство». 1943 г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Алтунино</dc:creator>
  <cp:lastModifiedBy>ok</cp:lastModifiedBy>
  <cp:revision>3</cp:revision>
  <dcterms:created xsi:type="dcterms:W3CDTF">2025-04-07T06:47:42Z</dcterms:created>
  <dcterms:modified xsi:type="dcterms:W3CDTF">2025-04-07T10:32:46Z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2025-04-07T00:00:00Z</vt:filetime>
  </property>
  <property fmtid="{D5CDD505-2E9C-101B-9397-08002B2CF9AE}" pid="5" name="Producer">
    <vt:lpwstr>Microsoft® PowerPoint® 2019</vt:lpwstr>
  </property>
</Properties>
</file>