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6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87624" y="1628800"/>
            <a:ext cx="68042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Times New Roman" pitchFamily="18" charset="0"/>
                <a:cs typeface="Arial" pitchFamily="34" charset="0"/>
              </a:rPr>
              <a:t>ПОДАРОК  ИЛИ  ВЗЯТКА?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briola" pitchFamily="82" charset="0"/>
                <a:ea typeface="Times New Roman" pitchFamily="18" charset="0"/>
                <a:cs typeface="Arial" pitchFamily="34" charset="0"/>
              </a:rPr>
              <a:t>В ЧЕМ ОТЛИЧИЕ?</a:t>
            </a:r>
            <a:endParaRPr kumimoji="0" lang="ru-RU" sz="6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proza.ru/pics/2020/04/02/127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3016"/>
            <a:ext cx="2808312" cy="2808312"/>
          </a:xfrm>
          <a:prstGeom prst="rect">
            <a:avLst/>
          </a:prstGeom>
          <a:noFill/>
        </p:spPr>
      </p:pic>
      <p:pic>
        <p:nvPicPr>
          <p:cNvPr id="20490" name="Picture 10" descr="https://volokonadm.ru/media/cache/47/e2/47e2835c155cbb7e83954cadff3c437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3810000" cy="2857500"/>
          </a:xfrm>
          <a:prstGeom prst="rect">
            <a:avLst/>
          </a:prstGeom>
          <a:noFill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779912" y="1556792"/>
            <a:ext cx="48965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«ВЗЯТКА» И «ПОДАРОК»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независимо от размера и стоимости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ПЕРЕСЕКАЮТСЯ!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290Уголовного кодекса Российской Федерации 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575 Гражданского кодекса Российской Федерации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РЕГУЛИРУЮТ РАЗЛИЧНЫЕ ОТНОШЕНИЯ!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03848" y="1916832"/>
            <a:ext cx="56886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Прокуратуру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Лукояновского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Нижегородской области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Прокуратуру Нижегородской области на официальном сайте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разделе «Противодействие коррупции»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Отдел МВД России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Лукояновскому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s://aif-s3.aif.ru/images/013/032/4a211c7f2d018c3793ea37edee8290c8.jpg"/>
          <p:cNvPicPr>
            <a:picLocks noChangeAspect="1" noChangeArrowheads="1"/>
          </p:cNvPicPr>
          <p:nvPr/>
        </p:nvPicPr>
        <p:blipFill>
          <a:blip r:embed="rId4" cstate="print"/>
          <a:srcRect l="25987" r="27945" b="3945"/>
          <a:stretch>
            <a:fillRect/>
          </a:stretch>
        </p:blipFill>
        <p:spPr bwMode="auto">
          <a:xfrm>
            <a:off x="251520" y="1700808"/>
            <a:ext cx="2808312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40466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СООБЩИТЬ О ФАКТЕ КОРРУПЦИИ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в правоохранительные органы: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i1.ytimg.com/vi/a2OrGGqlskM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7272808" cy="5686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1700808"/>
            <a:ext cx="3206199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nzaobzor.ru/wp-content/uploads/2021/07/vzyatki_podarki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i.mycdn.me/i?r=AzEPZsRbOZEKgBhR0XGMT1Rk6W98gpkJqnO0n26OiU5O4qaKTM5SRkZCeTgDn6uOyic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76872"/>
            <a:ext cx="5158781" cy="3456384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31640" y="394795"/>
            <a:ext cx="6876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 СОСТАВЛЯЮТ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обычные подарки,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стоимость которых не превышает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3000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94928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575 Гражданского кодекса Российской Федерации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static.ngs.ru/news/2017/preview/9a020df3aa260d3d971169fad91a24b30e6c4353_720_405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4841776" cy="2723499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27584" y="487124"/>
            <a:ext cx="72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ЗАПРЕТ НЕ РАСПРОСТРАНЯЕТСЯ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случаи дарения в связи с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протокольными мероприятиями, служебными командировками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другими официальными мероприятиями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подарки признаются федеральной собственностью или собственностью субъекта Российской Федерации, передаются по акту в государственный орган, где замещает должность служащий.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Государственный служащий имеет возможность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выкупить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такой подарок.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bazazakonov.ru/wp-content/uploads/2017/07/dogovor-dareniya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5688632" cy="417195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35696" y="692696"/>
            <a:ext cx="61206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НЕ МОЖЕТ ВЫСТУПАТЬ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ДАРИТЕЛЯ?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13285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Даритель не должен быть зависим от одариваемого,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в форме лечения, содержания, воспитания, должностного положения, исполнения должностных обязанностей.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www.mfc-chita.ru/images/content_view/post24586/content-main-image.jpg"/>
          <p:cNvPicPr>
            <a:picLocks noChangeAspect="1" noChangeArrowheads="1"/>
          </p:cNvPicPr>
          <p:nvPr/>
        </p:nvPicPr>
        <p:blipFill>
          <a:blip r:embed="rId4" cstate="print"/>
          <a:srcRect r="20972"/>
          <a:stretch>
            <a:fillRect/>
          </a:stretch>
        </p:blipFill>
        <p:spPr bwMode="auto">
          <a:xfrm>
            <a:off x="1187624" y="620688"/>
            <a:ext cx="7188671" cy="4191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1916832"/>
            <a:ext cx="3528392" cy="2304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44008" y="2348880"/>
            <a:ext cx="3384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ОТЛИЧИЕМ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ПОДАРКА ОТ ВЗЯТКИ ЯВЛЯЕТСЯ ЕГО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БЕЗВОЗМЕЗДНОСТЬ!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27584" y="520829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Передавая подарок, даритель ничего не пытается получить взамен, в том числе какие - либо ответные действия (бездействие) в его интересах со стороны должностного лица в связи с его служебным положением.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https://opt-815041.ssl.1c-bitrix-cdn.ru/upload/iblock/ee9/BLOG_kartinka_anonsa.jpg?1614599818365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14800" cy="2609867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211960" y="404664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вручается служащему за его морально-нравственные, профессионально-этические качества и не связан с выполнением или невыполнением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какого-либо действия (бездействия) по службе.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AutoShape 9" descr="https://xn--e1aqjhr1c.xn--p1ai/wp-content/uploads/2020/11/bez-re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7" name="Picture 11" descr="https://vr-vyksa.ru/media/images/ae3e9e6cb1d0dedea57025e63817aff8.width-12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CACA"/>
              </a:clrFrom>
              <a:clrTo>
                <a:srgbClr val="ACCACA">
                  <a:alpha val="0"/>
                </a:srgbClr>
              </a:clrTo>
            </a:clrChange>
          </a:blip>
          <a:srcRect l="10189" r="9751"/>
          <a:stretch>
            <a:fillRect/>
          </a:stretch>
        </p:blipFill>
        <p:spPr bwMode="auto">
          <a:xfrm>
            <a:off x="5292080" y="3140968"/>
            <a:ext cx="3456384" cy="3237937"/>
          </a:xfrm>
          <a:prstGeom prst="rect">
            <a:avLst/>
          </a:prstGeom>
          <a:noFill/>
        </p:spPr>
      </p:pic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95536" y="4077072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дается за конкретное действие (бездействие) по службе или за общее благоприятное отношение в пользу дающего либо представляемых их лиц.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1.cap.ru/www20/minust/news/2020/03/05/fce94dbf-b398-402e-b5f4-88f3b5252894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3084975" cy="4504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692696"/>
            <a:ext cx="4788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27.07.2004 №79-ФЗ «О государственной гражданской службе Российской Федерации»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 (п.п. 6 п. 1 ст. 17).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ttps://ds05.infourok.ru/uploads/ex/0ea4/00103b43-8311f525/5/hello_html_m767a13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3" name="Picture 5" descr="http://stepobr.ru/images/d768112cb139660f151018b7803e34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501008"/>
            <a:ext cx="3816424" cy="2738414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051720" y="728410"/>
            <a:ext cx="54726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РАЗГРАНИЧЕНИЕ МЕЖДУ ПОДАРКОМ И ВЗЯТКОЙ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СЛЕДУЕТ ПРОВОДИТЬ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МОТИВАЦИИ ДАРЕНИЯ!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признаком выступает не стоимость вещи или материальная выгода, а то, за что она вручается и принимается.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3645024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у одариваемого возникает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обязанность выполнить в обмен на подарок определенные действия, связанные со служебным положением получателя,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подарок будет расценен как взятка.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946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3</cp:revision>
  <dcterms:created xsi:type="dcterms:W3CDTF">2022-04-11T12:13:29Z</dcterms:created>
  <dcterms:modified xsi:type="dcterms:W3CDTF">2022-04-12T13:12:30Z</dcterms:modified>
</cp:coreProperties>
</file>