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66" r:id="rId4"/>
    <p:sldId id="267" r:id="rId5"/>
    <p:sldId id="268" r:id="rId6"/>
    <p:sldId id="258" r:id="rId7"/>
    <p:sldId id="270" r:id="rId8"/>
    <p:sldId id="272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0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64703"/>
            <a:ext cx="7560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МЫ ПРОТИВ КОРРУПЦИИ 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8" y="5229200"/>
            <a:ext cx="4834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Выполнила студентка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422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группы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Валова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Татьяна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24" y="6376763"/>
            <a:ext cx="3420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Лукоянов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2017 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028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9952" y="836712"/>
            <a:ext cx="46805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Cambria" panose="02040503050406030204" pitchFamily="18" charset="0"/>
              </a:rPr>
              <a:t>«</a:t>
            </a:r>
            <a:r>
              <a:rPr lang="ru-RU" sz="3600" dirty="0" smtClean="0">
                <a:latin typeface="Arial Narrow" pitchFamily="34" charset="0"/>
              </a:rPr>
              <a:t>Коррупция </a:t>
            </a:r>
            <a:r>
              <a:rPr lang="ru-RU" sz="3600" dirty="0" smtClean="0">
                <a:latin typeface="Arial Narrow" pitchFamily="34" charset="0"/>
              </a:rPr>
              <a:t>есть </a:t>
            </a:r>
            <a:r>
              <a:rPr lang="ru-RU" sz="3600" dirty="0">
                <a:latin typeface="Arial Narrow" pitchFamily="34" charset="0"/>
              </a:rPr>
              <a:t>корень, из которого</a:t>
            </a:r>
            <a:br>
              <a:rPr lang="ru-RU" sz="3600" dirty="0">
                <a:latin typeface="Arial Narrow" pitchFamily="34" charset="0"/>
              </a:rPr>
            </a:br>
            <a:r>
              <a:rPr lang="ru-RU" sz="3600" dirty="0">
                <a:latin typeface="Arial Narrow" pitchFamily="34" charset="0"/>
              </a:rPr>
              <a:t>вытекает во все времена и при всяких</a:t>
            </a:r>
            <a:br>
              <a:rPr lang="ru-RU" sz="3600" dirty="0">
                <a:latin typeface="Arial Narrow" pitchFamily="34" charset="0"/>
              </a:rPr>
            </a:br>
            <a:r>
              <a:rPr lang="ru-RU" sz="3600" dirty="0">
                <a:latin typeface="Arial Narrow" pitchFamily="34" charset="0"/>
              </a:rPr>
              <a:t>соблазнах презрение ко всем </a:t>
            </a:r>
            <a:r>
              <a:rPr lang="ru-RU" sz="3600" dirty="0" smtClean="0">
                <a:latin typeface="Arial Narrow" pitchFamily="34" charset="0"/>
              </a:rPr>
              <a:t>законам»</a:t>
            </a:r>
            <a:r>
              <a:rPr lang="ru-RU" sz="3600" dirty="0">
                <a:latin typeface="Arial Narrow" pitchFamily="34" charset="0"/>
              </a:rPr>
              <a:t/>
            </a:r>
            <a:br>
              <a:rPr lang="ru-RU" sz="3600" dirty="0">
                <a:latin typeface="Arial Narrow" pitchFamily="34" charset="0"/>
              </a:rPr>
            </a:br>
            <a:endParaRPr lang="ru-RU" sz="3600" dirty="0" smtClean="0">
              <a:latin typeface="Arial Narrow" pitchFamily="34" charset="0"/>
            </a:endParaRPr>
          </a:p>
          <a:p>
            <a:pPr algn="r"/>
            <a:r>
              <a:rPr lang="ru-RU" sz="3600" dirty="0" smtClean="0">
                <a:latin typeface="Arial Narrow" pitchFamily="34" charset="0"/>
              </a:rPr>
              <a:t>Томас </a:t>
            </a:r>
            <a:r>
              <a:rPr lang="ru-RU" sz="3600" dirty="0">
                <a:latin typeface="Arial Narrow" pitchFamily="34" charset="0"/>
              </a:rPr>
              <a:t>Гоббс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1772816"/>
            <a:ext cx="33843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 декабря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ВСЕМИРНЫЙ ДЕНЬ БОРЬБЫ С КОРРУПЦИЕЙ</a:t>
            </a:r>
            <a:endParaRPr lang="ru-RU" sz="36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01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938213"/>
          </a:xfrm>
        </p:spPr>
        <p:txBody>
          <a:bodyPr/>
          <a:lstStyle/>
          <a:p>
            <a:pPr algn="ctr" eaLnBrk="1" hangingPunct="1"/>
            <a:r>
              <a:rPr lang="ru-RU" alt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Понятие коррупции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928813"/>
            <a:ext cx="8229600" cy="4668539"/>
          </a:xfrm>
        </p:spPr>
        <p:txBody>
          <a:bodyPr>
            <a:normAutofit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>Коррупция </a:t>
            </a:r>
            <a:r>
              <a:rPr lang="ru-RU" sz="2400" dirty="0">
                <a:latin typeface="Times New Roman" pitchFamily="18" charset="0"/>
              </a:rPr>
              <a:t>–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 </a:t>
            </a:r>
          </a:p>
          <a:p>
            <a:pPr marL="0" indent="0" algn="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>
              <a:latin typeface="Times New Roman" pitchFamily="18" charset="0"/>
            </a:endParaRPr>
          </a:p>
          <a:p>
            <a:pPr marL="0" indent="0" algn="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</a:rPr>
              <a:t>(Федеральный закон от 25 декабря 2008 г. № </a:t>
            </a:r>
            <a:r>
              <a:rPr lang="ru-RU" sz="1800" dirty="0" smtClean="0">
                <a:latin typeface="Times New Roman" pitchFamily="18" charset="0"/>
              </a:rPr>
              <a:t>273-ФЗ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>
                <a:latin typeface="Times New Roman" pitchFamily="18" charset="0"/>
              </a:rPr>
              <a:t>                                                    </a:t>
            </a:r>
            <a:r>
              <a:rPr lang="ru-RU" sz="1800" dirty="0">
                <a:latin typeface="Times New Roman" pitchFamily="18" charset="0"/>
              </a:rPr>
              <a:t>«О противодействии коррупции» )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>
              <a:latin typeface="Times New Roman" pitchFamily="18" charset="0"/>
            </a:endParaRPr>
          </a:p>
        </p:txBody>
      </p:sp>
      <p:sp>
        <p:nvSpPr>
          <p:cNvPr id="9220" name="AutoShape 50"/>
          <p:cNvSpPr>
            <a:spLocks noChangeArrowheads="1"/>
          </p:cNvSpPr>
          <p:nvPr/>
        </p:nvSpPr>
        <p:spPr bwMode="auto">
          <a:xfrm>
            <a:off x="755576" y="476672"/>
            <a:ext cx="504825" cy="1223963"/>
          </a:xfrm>
          <a:prstGeom prst="curvedRightArrow">
            <a:avLst>
              <a:gd name="adj1" fmla="val 48491"/>
              <a:gd name="adj2" fmla="val 96981"/>
              <a:gd name="adj3" fmla="val 33333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1142594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  <p:bldP spid="92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009650"/>
          </a:xfrm>
        </p:spPr>
        <p:txBody>
          <a:bodyPr/>
          <a:lstStyle/>
          <a:p>
            <a:pPr algn="ctr" eaLnBrk="1" hangingPunct="1"/>
            <a:r>
              <a:rPr lang="ru-RU" alt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Формы коррупции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ВЗЯТОЧНИЧЕСТВО,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РАСТРАТА,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МОШЕННИЧЕСТВО</a:t>
            </a:r>
            <a:r>
              <a:rPr lang="ru-RU" altLang="ru-RU" sz="2800" dirty="0" smtClean="0"/>
              <a:t>,</a:t>
            </a:r>
            <a:endParaRPr lang="ru-RU" alt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ВЫМОГАТЕЛЬСТВО,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ПРОИЗВОЛ,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ЗЛОУПОТРЕБЛЕНИЕ СЛУЖЕБНЫМ ПОЛОЖЕНИЕМ,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ПОЛУЧЕНИЕ НЕЗАКОННЫХ ЦЕННОСТЕЙ И БЛАГ,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ФАВОРИТИЗМ,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КУМОВСТВО. </a:t>
            </a:r>
            <a:endParaRPr lang="ru-RU" altLang="ru-RU" sz="2800" dirty="0" smtClean="0"/>
          </a:p>
          <a:p>
            <a:pPr eaLnBrk="1" hangingPunct="1">
              <a:lnSpc>
                <a:spcPct val="90000"/>
              </a:lnSpc>
            </a:pPr>
            <a:endParaRPr lang="ru-RU" altLang="ru-RU" sz="2800" dirty="0" smtClean="0"/>
          </a:p>
        </p:txBody>
      </p:sp>
      <p:pic>
        <p:nvPicPr>
          <p:cNvPr id="10244" name="Picture 25" descr="j019860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772816"/>
            <a:ext cx="1944687" cy="2006600"/>
          </a:xfrm>
          <a:prstGeom prst="rect">
            <a:avLst/>
          </a:prstGeom>
          <a:solidFill>
            <a:schemeClr val="tx1"/>
          </a:solidFill>
          <a:ln w="38100">
            <a:solidFill>
              <a:srgbClr val="993366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31342382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истории коррупции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ru-RU" altLang="ru-RU" dirty="0" smtClean="0"/>
              <a:t>Библия – Ветхий  Завет: «Я знаю как многочисленны ваши преступления и как тяжки ваши грехи: вы притесняете правового, берете взятки, а нищего, ищущего правосудие, гоните от ворот». </a:t>
            </a:r>
          </a:p>
          <a:p>
            <a:pPr algn="just" eaLnBrk="1" hangingPunct="1"/>
            <a:r>
              <a:rPr lang="ru-RU" altLang="ru-RU" dirty="0" smtClean="0"/>
              <a:t>Первое законодательное ограничение коррупционной деятельности в России было осуществлено в царствование Ивана III. Его внук Иван IV (Грозный) впервые ввел смертную казнь в качестве наказания за чрезмерность во взятках. </a:t>
            </a:r>
          </a:p>
        </p:txBody>
      </p:sp>
      <p:pic>
        <p:nvPicPr>
          <p:cNvPr id="11268" name="Picture 15" descr="j0303430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76672"/>
            <a:ext cx="1150938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1139884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76470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Cambria" panose="02040503050406030204" pitchFamily="18" charset="0"/>
              </a:rPr>
              <a:t>- низкая </a:t>
            </a:r>
            <a:r>
              <a:rPr lang="ru-RU" sz="3200" dirty="0">
                <a:latin typeface="Cambria" panose="02040503050406030204" pitchFamily="18" charset="0"/>
              </a:rPr>
              <a:t>заработная плата государственных </a:t>
            </a:r>
            <a:r>
              <a:rPr lang="ru-RU" sz="3200" dirty="0" smtClean="0">
                <a:latin typeface="Cambria" panose="02040503050406030204" pitchFamily="18" charset="0"/>
              </a:rPr>
              <a:t>служащих;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незнание законов;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желание </a:t>
            </a:r>
            <a:r>
              <a:rPr lang="ru-RU" sz="3200" dirty="0">
                <a:latin typeface="Cambria" panose="02040503050406030204" pitchFamily="18" charset="0"/>
              </a:rPr>
              <a:t>легкой </a:t>
            </a:r>
            <a:r>
              <a:rPr lang="ru-RU" sz="3200" dirty="0" smtClean="0">
                <a:latin typeface="Cambria" panose="02040503050406030204" pitchFamily="18" charset="0"/>
              </a:rPr>
              <a:t>наживы;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частая </a:t>
            </a:r>
            <a:r>
              <a:rPr lang="ru-RU" sz="3200" dirty="0">
                <a:latin typeface="Cambria" panose="02040503050406030204" pitchFamily="18" charset="0"/>
              </a:rPr>
              <a:t>сменяемость лиц на различных </a:t>
            </a:r>
            <a:r>
              <a:rPr lang="ru-RU" sz="3200" dirty="0" smtClean="0">
                <a:latin typeface="Cambria" panose="02040503050406030204" pitchFamily="18" charset="0"/>
              </a:rPr>
              <a:t>должностях;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нестабильность </a:t>
            </a:r>
            <a:r>
              <a:rPr lang="ru-RU" sz="3200" dirty="0">
                <a:latin typeface="Cambria" panose="02040503050406030204" pitchFamily="18" charset="0"/>
              </a:rPr>
              <a:t>в </a:t>
            </a:r>
            <a:r>
              <a:rPr lang="ru-RU" sz="3200" dirty="0" smtClean="0">
                <a:latin typeface="Cambria" panose="02040503050406030204" pitchFamily="18" charset="0"/>
              </a:rPr>
              <a:t>стране;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коррупция </a:t>
            </a:r>
            <a:r>
              <a:rPr lang="ru-RU" sz="3200" dirty="0">
                <a:latin typeface="Cambria" panose="02040503050406030204" pitchFamily="18" charset="0"/>
              </a:rPr>
              <a:t>как </a:t>
            </a:r>
            <a:r>
              <a:rPr lang="ru-RU" sz="3200" dirty="0" smtClean="0">
                <a:latin typeface="Cambria" panose="02040503050406030204" pitchFamily="18" charset="0"/>
              </a:rPr>
              <a:t>привычка;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низкий </a:t>
            </a:r>
            <a:r>
              <a:rPr lang="ru-RU" sz="3200" dirty="0">
                <a:latin typeface="Cambria" panose="02040503050406030204" pitchFamily="18" charset="0"/>
              </a:rPr>
              <a:t>уровень жизни </a:t>
            </a:r>
            <a:r>
              <a:rPr lang="ru-RU" sz="3200" dirty="0" smtClean="0">
                <a:latin typeface="Cambria" panose="02040503050406030204" pitchFamily="18" charset="0"/>
              </a:rPr>
              <a:t>населения;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слабая </a:t>
            </a:r>
            <a:r>
              <a:rPr lang="ru-RU" sz="3200" dirty="0">
                <a:latin typeface="Cambria" panose="02040503050406030204" pitchFamily="18" charset="0"/>
              </a:rPr>
              <a:t>развитость государственных </a:t>
            </a:r>
            <a:r>
              <a:rPr lang="ru-RU" sz="3200" dirty="0" smtClean="0">
                <a:latin typeface="Cambria" panose="02040503050406030204" pitchFamily="18" charset="0"/>
              </a:rPr>
              <a:t>институтов;</a:t>
            </a:r>
            <a:endParaRPr lang="ru-RU" sz="3200" dirty="0">
              <a:latin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</a:rPr>
              <a:t>- </a:t>
            </a:r>
            <a:r>
              <a:rPr lang="ru-RU" sz="3200" dirty="0" smtClean="0">
                <a:latin typeface="Cambria" panose="02040503050406030204" pitchFamily="18" charset="0"/>
              </a:rPr>
              <a:t>безработица.</a:t>
            </a:r>
            <a:endParaRPr lang="ru-RU" sz="3200" dirty="0">
              <a:latin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u="sng" dirty="0" smtClean="0">
                <a:solidFill>
                  <a:srgbClr val="FF0000"/>
                </a:solidFill>
              </a:rPr>
              <a:t>В чем причина коррумпированного поведения???????</a:t>
            </a:r>
            <a:endParaRPr lang="ru-RU" altLang="ru-RU" sz="2800" u="sng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680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752" b="11630"/>
          <a:stretch/>
        </p:blipFill>
        <p:spPr bwMode="auto">
          <a:xfrm>
            <a:off x="0" y="116632"/>
            <a:ext cx="9176398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6179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8697" y="188640"/>
            <a:ext cx="50405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Не закрыть нам глаза на правду — Всюду виден коррупции след. Мы — бойцы того фронта, к которому Все привыкли с маленьких лет.</a:t>
            </a:r>
          </a:p>
          <a:p>
            <a:pPr algn="just"/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Праздник наш — это тоже работа: Указать людям на враньё. Знай — коррупции дав «на лапу», Ты поддерживаешь её.</a:t>
            </a:r>
          </a:p>
          <a:p>
            <a:pPr algn="just"/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Поздравляем тебя борец В этот славный день декабря. Если где-то становится лучше, То стараемся мы не зря!</a:t>
            </a:r>
          </a:p>
        </p:txBody>
      </p:sp>
    </p:spTree>
    <p:extLst>
      <p:ext uri="{BB962C8B-B14F-4D97-AF65-F5344CB8AC3E}">
        <p14:creationId xmlns:p14="http://schemas.microsoft.com/office/powerpoint/2010/main" xmlns="" val="17084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150" b="12520"/>
          <a:stretch/>
        </p:blipFill>
        <p:spPr bwMode="auto">
          <a:xfrm>
            <a:off x="-6363" y="116632"/>
            <a:ext cx="9035030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17460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326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Понятие коррупции </vt:lpstr>
      <vt:lpstr>Формы коррупции </vt:lpstr>
      <vt:lpstr>Из истории коррупции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yut</dc:creator>
  <cp:lastModifiedBy>9аа</cp:lastModifiedBy>
  <cp:revision>18</cp:revision>
  <dcterms:created xsi:type="dcterms:W3CDTF">2016-12-09T03:00:52Z</dcterms:created>
  <dcterms:modified xsi:type="dcterms:W3CDTF">2017-11-15T06:29:47Z</dcterms:modified>
</cp:coreProperties>
</file>