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9" r:id="rId4"/>
    <p:sldId id="257" r:id="rId5"/>
    <p:sldId id="258" r:id="rId6"/>
    <p:sldId id="266" r:id="rId7"/>
    <p:sldId id="271" r:id="rId8"/>
    <p:sldId id="272" r:id="rId9"/>
    <p:sldId id="277" r:id="rId10"/>
    <p:sldId id="278" r:id="rId11"/>
    <p:sldId id="279" r:id="rId12"/>
    <p:sldId id="276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>
        <p:scale>
          <a:sx n="79" d="100"/>
          <a:sy n="79" d="100"/>
        </p:scale>
        <p:origin x="-238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A069-15BC-4386-AFA8-1D02A8FE6BE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4BA66-2617-4B4D-AA5C-A6025A8B3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3287-B9D6-4FE9-B5EC-2F8B1D37269A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1AED9-9D82-458D-9454-ABE1CAA09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FEA0-D9F4-4F33-9CEF-C7DFF7738B5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CD7-AF08-48D7-8B16-441BA73D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61B09-BE44-4714-8708-A6290621F75E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24F1-0A03-4497-9128-60E73A4C4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8D54-F358-40AF-9CB9-890276DDBCFD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3C9D-967C-40B5-AEC8-E1ED31F5F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DBC-BC04-4958-98EA-FC613C3B3318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478E8-CA4F-402A-BDF7-7AF74564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A9AA-66FB-40A7-87F2-55F0BBF43E72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F02A-BC97-4CAB-84CD-B70FEA47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73FB-BD1B-4293-93F6-BF8F9F0EA45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5511-C238-4CA9-B668-9B3743F91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A8B5-C943-4255-9E25-87EB2179E16C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7E7FA-681E-4D24-B970-420806C87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1B97-994E-468D-A0A0-5967BBF575C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82D7-5877-4049-8E68-C7557206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E58D-0F30-4C47-9C52-924D1410F209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7334-401A-41B5-9A0E-C06115565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603D5-CC89-46BF-9584-B1F4CDBBD524}" type="datetimeFigureOut">
              <a:rPr lang="ru-RU"/>
              <a:pPr>
                <a:defRPr/>
              </a:pPr>
              <a:t>21.11.2013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321BD5-DEDC-4B5B-A524-3AC53D29A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1"/>
            <a:ext cx="7958166" cy="26717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презентации:</a:t>
            </a:r>
            <a:br>
              <a:rPr lang="ru-RU" dirty="0" smtClean="0"/>
            </a:br>
            <a:r>
              <a:rPr lang="ru-RU" i="1" dirty="0" smtClean="0"/>
              <a:t>Исследование воды русла реки Тёши на территории </a:t>
            </a:r>
            <a:r>
              <a:rPr lang="ru-RU" i="1" dirty="0" err="1" smtClean="0"/>
              <a:t>Лукояновского</a:t>
            </a:r>
            <a:r>
              <a:rPr lang="ru-RU" i="1" dirty="0" smtClean="0"/>
              <a:t> района</a:t>
            </a:r>
            <a:endParaRPr lang="ru-RU" i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860800"/>
            <a:ext cx="7416800" cy="2663825"/>
          </a:xfrm>
        </p:spPr>
        <p:txBody>
          <a:bodyPr/>
          <a:lstStyle/>
          <a:p>
            <a:pPr marR="0"/>
            <a:r>
              <a:rPr lang="en-US" sz="2400" smtClean="0"/>
              <a:t>     </a:t>
            </a:r>
            <a:r>
              <a:rPr lang="ru-RU" sz="2400" smtClean="0"/>
              <a:t>Научный руководитель: Еряшкин Д.В. </a:t>
            </a:r>
          </a:p>
          <a:p>
            <a:pPr marR="0"/>
            <a:r>
              <a:rPr lang="ru-RU" sz="2400" smtClean="0"/>
              <a:t>Выполнили:  Сачкова  А.</a:t>
            </a:r>
            <a:endParaRPr lang="en-US" sz="2400" smtClean="0"/>
          </a:p>
          <a:p>
            <a:pPr marR="0"/>
            <a:r>
              <a:rPr lang="ru-RU" sz="2400" smtClean="0"/>
              <a:t>Мухина Д.,</a:t>
            </a:r>
            <a:endParaRPr lang="en-US" sz="2400" smtClean="0"/>
          </a:p>
          <a:p>
            <a:pPr marR="0"/>
            <a:r>
              <a:rPr lang="ru-RU" sz="2400" smtClean="0"/>
              <a:t>ученицы 11 класса </a:t>
            </a:r>
          </a:p>
          <a:p>
            <a:pPr marR="0"/>
            <a:r>
              <a:rPr lang="ru-RU" sz="2400" smtClean="0"/>
              <a:t>МБОУ Лукояновская СОШ №1</a:t>
            </a:r>
          </a:p>
          <a:p>
            <a:pPr marR="0"/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 Железо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850" y="1844675"/>
          <a:ext cx="8229600" cy="3384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6921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3600" dirty="0" smtClean="0"/>
                        <a:t>    Норма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Выше</a:t>
                      </a:r>
                      <a:r>
                        <a:rPr lang="ru-RU" sz="3600" baseline="0" dirty="0" smtClean="0"/>
                        <a:t> города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Ниже города</a:t>
                      </a:r>
                      <a:endParaRPr lang="ru-RU" sz="3600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3600" dirty="0" smtClean="0"/>
                        <a:t>     0.3</a:t>
                      </a:r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мг/л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3600" dirty="0" smtClean="0"/>
                        <a:t>     0.4</a:t>
                      </a:r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мг/л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3600" dirty="0" smtClean="0"/>
                        <a:t>    0.4</a:t>
                      </a:r>
                      <a:r>
                        <a:rPr lang="ru-RU" sz="3600" baseline="0" dirty="0" smtClean="0"/>
                        <a:t> </a:t>
                      </a:r>
                      <a:r>
                        <a:rPr lang="ru-RU" sz="2400" baseline="0" dirty="0" smtClean="0"/>
                        <a:t>мг/л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en-US" smtClean="0"/>
              <a:t>    </a:t>
            </a:r>
            <a:r>
              <a:rPr lang="ru-RU" smtClean="0"/>
              <a:t>                  Итоги</a:t>
            </a:r>
            <a:r>
              <a:rPr lang="en-US" smtClean="0"/>
              <a:t>           </a:t>
            </a:r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3894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1. мы научились использовать </a:t>
            </a:r>
            <a:r>
              <a:rPr lang="en-US" dirty="0" smtClean="0"/>
              <a:t>TEST-</a:t>
            </a:r>
            <a:r>
              <a:rPr lang="ru-RU" dirty="0" smtClean="0"/>
              <a:t>лабораторию;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2. получили результаты гидрохимического исследования: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а. показатели отличаются от нормы;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б. отличаются между собой, так как  действует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антропогенный фактор и сезонность;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908050"/>
            <a:ext cx="8229600" cy="43894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Вывод: </a:t>
            </a:r>
            <a:r>
              <a:rPr lang="ru-RU" dirty="0" smtClean="0"/>
              <a:t>состав воды реки Тёши на территории города </a:t>
            </a:r>
            <a:r>
              <a:rPr lang="ru-RU" dirty="0" err="1" smtClean="0"/>
              <a:t>Лукоянова</a:t>
            </a:r>
            <a:r>
              <a:rPr lang="ru-RU" dirty="0" smtClean="0"/>
              <a:t> по гидрохимическим показателям был близок к норме. </a:t>
            </a:r>
            <a:endParaRPr lang="ru-RU" dirty="0"/>
          </a:p>
        </p:txBody>
      </p:sp>
      <p:pic>
        <p:nvPicPr>
          <p:cNvPr id="25602" name="Picture 2" descr="F:\вода\2013-10-20 14.17.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13050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Перспективы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Провести комплексные исследования реки Тёши;</a:t>
            </a:r>
          </a:p>
          <a:p>
            <a:r>
              <a:rPr lang="ru-RU" smtClean="0"/>
              <a:t>Изучение других точек русла реки;</a:t>
            </a:r>
          </a:p>
          <a:p>
            <a:r>
              <a:rPr lang="ru-RU" smtClean="0"/>
              <a:t>Дальнейшее изучение состава воды в Лукояновском районе;</a:t>
            </a:r>
          </a:p>
          <a:p>
            <a:r>
              <a:rPr lang="ru-RU" smtClean="0"/>
              <a:t>Агитационно-пропагандистская работа с населением;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963" y="333375"/>
            <a:ext cx="6769100" cy="1079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сведения о реке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91512" cy="48402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smtClean="0"/>
              <a:t>Тёша - правый приток Оки. Длина 311 км, площадь бассейна 7800 км². Берёт начало и протекает по Приволжской возвышенности, в низовьях — по Окско-Тёшской низине. Течёт с востока на запад, впадая в Оку ниже города Мурома.  На реке развит водный туризм. Несудоходна. На Тёше расположены города Арзамас и Лукоянов, посёлок Шатки. </a:t>
            </a:r>
          </a:p>
          <a:p>
            <a:pPr marL="0" indent="0">
              <a:buFont typeface="Wingdings 2" pitchFamily="18" charset="2"/>
              <a:buNone/>
            </a:pPr>
            <a:endParaRPr lang="ru-RU" sz="2000" smtClean="0"/>
          </a:p>
          <a:p>
            <a:pPr marL="0" indent="0"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14339" name="Picture 4" descr="F:\вода\2013-10-20 09.54.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7563"/>
            <a:ext cx="46799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7625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исследования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30200" y="1628775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n-US" smtClean="0"/>
          </a:p>
          <a:p>
            <a:pPr marL="0" indent="0">
              <a:buFont typeface="Wingdings 2" pitchFamily="18" charset="2"/>
              <a:buNone/>
            </a:pPr>
            <a:r>
              <a:rPr lang="ru-RU" sz="2800" smtClean="0"/>
              <a:t>Отсутствие данных по экологическому состоянию реки в пределах Лукояновского района.</a:t>
            </a:r>
          </a:p>
          <a:p>
            <a:pPr marL="0" indent="0">
              <a:buFont typeface="Wingdings 2" pitchFamily="18" charset="2"/>
              <a:buNone/>
            </a:pPr>
            <a:endParaRPr lang="ru-RU" sz="2800" smtClean="0"/>
          </a:p>
        </p:txBody>
      </p:sp>
      <p:pic>
        <p:nvPicPr>
          <p:cNvPr id="15363" name="Picture 2" descr="F:\вода\2013-10-20 09.56.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500438"/>
            <a:ext cx="43545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6062663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/>
              <a:t>Цель </a:t>
            </a:r>
            <a:r>
              <a:rPr lang="ru-RU" sz="4400" dirty="0" smtClean="0"/>
              <a:t>работы:</a:t>
            </a:r>
            <a:endParaRPr lang="en-US" sz="44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Оценка экологического состояния русла реки Тёши в пределах города </a:t>
            </a:r>
            <a:r>
              <a:rPr lang="ru-RU" dirty="0" err="1" smtClean="0"/>
              <a:t>Лукоянова</a:t>
            </a:r>
            <a:r>
              <a:rPr lang="ru-RU" dirty="0"/>
              <a:t> </a:t>
            </a:r>
            <a:r>
              <a:rPr lang="ru-RU" dirty="0" smtClean="0"/>
              <a:t>по результатам гидрохимических исследований.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/>
              <a:t>                    Задачи:</a:t>
            </a:r>
          </a:p>
          <a:p>
            <a:pPr marL="812800" indent="-457200" algn="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ru-RU" sz="2800" dirty="0" smtClean="0"/>
              <a:t>1. Знакомство </a:t>
            </a:r>
            <a:r>
              <a:rPr lang="ru-RU" sz="2800" dirty="0"/>
              <a:t>с методикой проведения анализа </a:t>
            </a:r>
            <a:r>
              <a:rPr lang="ru-RU" sz="2800" dirty="0" smtClean="0"/>
              <a:t>  воды;</a:t>
            </a:r>
          </a:p>
          <a:p>
            <a:pPr marL="1352550" indent="-101600" algn="just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tabLst>
                <a:tab pos="1433513" algn="l"/>
              </a:tabLst>
              <a:defRPr/>
            </a:pPr>
            <a:r>
              <a:rPr lang="ru-RU" sz="2800" dirty="0" smtClean="0"/>
              <a:t> 2. </a:t>
            </a:r>
            <a:r>
              <a:rPr lang="ru-RU" sz="2800" dirty="0"/>
              <a:t>П</a:t>
            </a:r>
            <a:r>
              <a:rPr lang="ru-RU" sz="2800" dirty="0" smtClean="0"/>
              <a:t>роведение </a:t>
            </a:r>
            <a:r>
              <a:rPr lang="ru-RU" sz="2800" dirty="0"/>
              <a:t>химического анализа воды в исследуемых точках русла </a:t>
            </a:r>
            <a:r>
              <a:rPr lang="ru-RU" sz="2800" dirty="0" smtClean="0"/>
              <a:t>реки;</a:t>
            </a:r>
          </a:p>
          <a:p>
            <a:pPr marL="1352550" indent="-101600" algn="just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ru-RU" sz="2800" dirty="0" smtClean="0"/>
              <a:t>  3.Оценка экологического благополучия;</a:t>
            </a:r>
            <a:endParaRPr lang="ru-RU" sz="2800" dirty="0"/>
          </a:p>
          <a:p>
            <a:pPr marL="89535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работы: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r>
              <a:rPr lang="ru-RU" smtClean="0"/>
              <a:t>Знакомство с </a:t>
            </a:r>
            <a:r>
              <a:rPr lang="en-US" smtClean="0"/>
              <a:t>TEST-</a:t>
            </a:r>
            <a:r>
              <a:rPr lang="ru-RU" smtClean="0"/>
              <a:t>лабораторией и методом её использования; </a:t>
            </a:r>
          </a:p>
          <a:p>
            <a:r>
              <a:rPr lang="ru-RU" smtClean="0"/>
              <a:t>Сбор сведений по проблеме исследования;</a:t>
            </a:r>
          </a:p>
          <a:p>
            <a:r>
              <a:rPr lang="ru-RU" smtClean="0"/>
              <a:t>Выбор точек исследования;</a:t>
            </a:r>
          </a:p>
          <a:p>
            <a:r>
              <a:rPr lang="ru-RU" smtClean="0"/>
              <a:t>Проведение исследования;</a:t>
            </a:r>
          </a:p>
          <a:p>
            <a:r>
              <a:rPr lang="ru-RU" smtClean="0"/>
              <a:t>Сравнительная характеристика результатов исследований в двух точках;</a:t>
            </a:r>
          </a:p>
          <a:p>
            <a:r>
              <a:rPr lang="ru-RU" smtClean="0"/>
              <a:t>Вывод по результатам проведенной работы;</a:t>
            </a:r>
          </a:p>
          <a:p>
            <a:r>
              <a:rPr lang="ru-RU" smtClean="0"/>
              <a:t>Ознакомление населения с результатами через СМИ и сайт школы;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569913" y="644525"/>
            <a:ext cx="8229600" cy="56324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Проводя анализ воды, мы использовали </a:t>
            </a:r>
            <a:r>
              <a:rPr lang="en-US" smtClean="0"/>
              <a:t>TEST – </a:t>
            </a:r>
            <a:r>
              <a:rPr lang="ru-RU" smtClean="0"/>
              <a:t>лабораторию.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4" name="Picture 2" descr="C:\Users\Дарья\Desktop\2013-08-07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5843588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Мы проводили исследования с 1 июня 2013 г. по 25 октября 2013 г. Анализ воды мы проводили один раз в неделю.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  </a:t>
            </a:r>
          </a:p>
        </p:txBody>
      </p:sp>
      <p:pic>
        <p:nvPicPr>
          <p:cNvPr id="19458" name="Picture 2" descr="C:\Users\Дарья\Desktop\2013-09-09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17788"/>
            <a:ext cx="489108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865188"/>
          </a:xfrm>
        </p:spPr>
        <p:txBody>
          <a:bodyPr/>
          <a:lstStyle/>
          <a:p>
            <a:pPr algn="ctr"/>
            <a:r>
              <a:rPr lang="ru-RU" smtClean="0"/>
              <a:t>Результаты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627313" y="1052513"/>
          <a:ext cx="3832225" cy="5195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294"/>
                <a:gridCol w="648179"/>
                <a:gridCol w="648179"/>
                <a:gridCol w="1062501"/>
              </a:tblGrid>
              <a:tr h="477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</a:t>
                      </a:r>
                      <a:r>
                        <a:rPr lang="ru-RU" sz="1100">
                          <a:effectLst/>
                        </a:rPr>
                        <a:t>Ниже 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 города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  Выше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  города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 Норма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</a:tr>
              <a:tr h="391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pH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общая жёсткость (GH), мг-экв/л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карбонатная жёсткость (KH), мг-экв/л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аммоний (NH4+),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нитриты (NO2−),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медь (Cu2+),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растворённый кислород (O2),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нитраты (NO3−),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фосфаты (PO43−),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силикаты (SiO32−),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железо общее (Fe),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углекислый газ (CO2),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активный хлор (Cl),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сульфиды (S2−),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хроматы (Cr6+), мг/л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никель (Ni2+), мг/л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7.5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3.9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3.6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0.2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0.4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0.4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</a:t>
                      </a:r>
                      <a:r>
                        <a:rPr lang="ru-RU" sz="800" dirty="0" smtClean="0">
                          <a:effectLst/>
                        </a:rPr>
                        <a:t>7.5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 3.2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</a:t>
                      </a:r>
                      <a:r>
                        <a:rPr lang="ru-RU" sz="800" dirty="0" smtClean="0">
                          <a:effectLst/>
                        </a:rPr>
                        <a:t>2.9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0.2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0.05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</a:t>
                      </a:r>
                      <a:r>
                        <a:rPr lang="en-US" sz="800" baseline="0" dirty="0" smtClean="0">
                          <a:effectLst/>
                        </a:rPr>
                        <a:t>    </a:t>
                      </a:r>
                      <a:r>
                        <a:rPr lang="ru-RU" sz="800" dirty="0" smtClean="0">
                          <a:effectLst/>
                        </a:rPr>
                        <a:t>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</a:t>
                      </a:r>
                      <a:r>
                        <a:rPr lang="en-US" sz="800" baseline="0" dirty="0" smtClean="0">
                          <a:effectLst/>
                        </a:rPr>
                        <a:t>  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</a:t>
                      </a:r>
                      <a:r>
                        <a:rPr lang="ru-RU" sz="800" dirty="0" smtClean="0">
                          <a:effectLst/>
                        </a:rPr>
                        <a:t>0.15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</a:t>
                      </a:r>
                      <a:r>
                        <a:rPr lang="en-US" sz="800" baseline="0" dirty="0" smtClean="0">
                          <a:effectLst/>
                        </a:rPr>
                        <a:t>  </a:t>
                      </a:r>
                      <a:r>
                        <a:rPr lang="ru-RU" sz="800" dirty="0" smtClean="0">
                          <a:effectLst/>
                        </a:rPr>
                        <a:t>   </a:t>
                      </a:r>
                      <a:r>
                        <a:rPr lang="ru-RU" sz="800" dirty="0"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0.4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10.5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</a:t>
                      </a:r>
                      <a:r>
                        <a:rPr lang="en-US" sz="8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</a:t>
                      </a:r>
                      <a:r>
                        <a:rPr lang="ru-RU" sz="800" dirty="0" smtClean="0">
                          <a:effectLst/>
                        </a:rPr>
                        <a:t>0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  </a:t>
                      </a:r>
                      <a:r>
                        <a:rPr lang="ru-RU" sz="800" dirty="0">
                          <a:effectLst/>
                        </a:rPr>
                        <a:t>0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</a:t>
                      </a:r>
                      <a:r>
                        <a:rPr lang="ru-RU" sz="800" dirty="0" smtClean="0">
                          <a:effectLst/>
                        </a:rPr>
                        <a:t>      </a:t>
                      </a: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</a:t>
                      </a:r>
                      <a:r>
                        <a:rPr lang="en-US" sz="800" dirty="0" smtClean="0">
                          <a:effectLst/>
                        </a:rPr>
                        <a:t>   </a:t>
                      </a:r>
                      <a:r>
                        <a:rPr lang="ru-RU" sz="800" dirty="0" smtClean="0">
                          <a:effectLst/>
                        </a:rPr>
                        <a:t>   </a:t>
                      </a:r>
                      <a:r>
                        <a:rPr lang="ru-RU" sz="800" dirty="0">
                          <a:effectLst/>
                        </a:rPr>
                        <a:t>6.5-8.5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      </a:t>
                      </a:r>
                      <a:r>
                        <a:rPr lang="ru-RU" sz="700" dirty="0" smtClean="0">
                          <a:effectLst/>
                        </a:rPr>
                        <a:t>не</a:t>
                      </a:r>
                      <a:r>
                        <a:rPr lang="ru-RU" sz="700" dirty="0">
                          <a:effectLst/>
                        </a:rPr>
                        <a:t> ниже 1,43-5,35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45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0.01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0.3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2-10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0.3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      </a:t>
                      </a:r>
                      <a:r>
                        <a:rPr lang="en-US" sz="700" dirty="0" smtClean="0">
                          <a:effectLst/>
                        </a:rPr>
                        <a:t>     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0,05-0,1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           </a:t>
                      </a:r>
                      <a:r>
                        <a:rPr lang="en-US" sz="700" dirty="0" smtClean="0">
                          <a:effectLst/>
                        </a:rPr>
                        <a:t>   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0.1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54" marR="4765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r>
              <a:rPr lang="ru-RU" smtClean="0"/>
              <a:t>                    Фосфаты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33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146699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3600" dirty="0" smtClean="0"/>
                        <a:t>    Норма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Выше</a:t>
                      </a:r>
                      <a:r>
                        <a:rPr lang="ru-RU" sz="3600" baseline="0" dirty="0" smtClean="0"/>
                        <a:t> города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Ниже города</a:t>
                      </a:r>
                      <a:endParaRPr lang="ru-RU" sz="3600" dirty="0"/>
                    </a:p>
                  </a:txBody>
                  <a:tcPr/>
                </a:tc>
              </a:tr>
              <a:tr h="146699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0.01 </a:t>
                      </a:r>
                      <a:r>
                        <a:rPr lang="ru-RU" sz="2400" dirty="0" smtClean="0"/>
                        <a:t>мг/л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0.15 </a:t>
                      </a:r>
                      <a:r>
                        <a:rPr lang="ru-RU" sz="2400" dirty="0" smtClean="0"/>
                        <a:t>мг/л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0.4 </a:t>
                      </a:r>
                      <a:r>
                        <a:rPr lang="ru-RU" sz="2400" dirty="0" smtClean="0"/>
                        <a:t>мг/л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385</Words>
  <Application>Microsoft Office PowerPoint</Application>
  <PresentationFormat>Экран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Общие сведения о реке</vt:lpstr>
      <vt:lpstr>Актуальность исследования</vt:lpstr>
      <vt:lpstr>Слайд 4</vt:lpstr>
      <vt:lpstr>Этапы работы:</vt:lpstr>
      <vt:lpstr>Слайд 6</vt:lpstr>
      <vt:lpstr>Слайд 7</vt:lpstr>
      <vt:lpstr>Результаты </vt:lpstr>
      <vt:lpstr>                    Фосфаты</vt:lpstr>
      <vt:lpstr> Железо</vt:lpstr>
      <vt:lpstr>                      Итоги            </vt:lpstr>
      <vt:lpstr>Слайд 12</vt:lpstr>
      <vt:lpstr>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презентации: Исследование воды русла реки Тёши на территории Лукояновского района</dc:title>
  <dc:creator>Администратор</dc:creator>
  <cp:lastModifiedBy>EDDS</cp:lastModifiedBy>
  <cp:revision>35</cp:revision>
  <dcterms:created xsi:type="dcterms:W3CDTF">2013-10-22T02:02:53Z</dcterms:created>
  <dcterms:modified xsi:type="dcterms:W3CDTF">2013-11-21T09:59:12Z</dcterms:modified>
</cp:coreProperties>
</file>